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706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315200" cy="9601200"/>
  <p:embeddedFontLs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alatino Linotype" panose="020405020505050303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5050" tIns="47525" rIns="95050" bIns="47525" anchor="ctr" anchorCtr="0">
            <a:noAutofit/>
          </a:bodyPr>
          <a:lstStyle/>
          <a:p>
            <a:pPr marL="0" marR="0" lvl="0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5050" tIns="47525" rIns="95050" bIns="47525" anchor="ctr" anchorCtr="0">
            <a:noAutofit/>
          </a:bodyPr>
          <a:lstStyle/>
          <a:p>
            <a:pPr marL="0" marR="0" lvl="0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5050" tIns="47525" rIns="95050" bIns="47525" anchor="ctr" anchorCtr="0">
            <a:noAutofit/>
          </a:bodyPr>
          <a:lstStyle/>
          <a:p>
            <a:pPr marL="0" marR="0" lvl="0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5050" tIns="47525" rIns="95050" bIns="47525" anchor="ctr" anchorCtr="0">
            <a:noAutofit/>
          </a:bodyPr>
          <a:lstStyle/>
          <a:p>
            <a:pPr marL="0" marR="0" lvl="0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2300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dt" idx="10"/>
          </p:nvPr>
        </p:nvSpPr>
        <p:spPr>
          <a:xfrm>
            <a:off x="4146550" y="0"/>
            <a:ext cx="3162300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" name="Google Shape;10;n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400" cy="431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n"/>
          <p:cNvSpPr txBox="1">
            <a:spLocks noGrp="1"/>
          </p:cNvSpPr>
          <p:nvPr>
            <p:ph type="ftr" idx="11"/>
          </p:nvPr>
        </p:nvSpPr>
        <p:spPr>
          <a:xfrm>
            <a:off x="0" y="9123362"/>
            <a:ext cx="3162300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n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400" cy="4316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b315a053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b315a0532_0_5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5b315a0532_0_57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b315a053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b315a0532_0_7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b315a0532_0_71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b315a053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b315a0532_0_7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b315a0532_0_77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b315a053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b315a0532_0_11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5b315a0532_0_112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b315a053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b315a0532_0_8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5b315a0532_0_83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315a053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b315a0532_0_9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5b315a0532_0_92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b315a053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b315a0532_0_9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5b315a0532_0_99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b315a053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b315a0532_0_10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5b315a0532_0_105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ce059f4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ce059f4e0_0_1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1ce059f4e0_0_18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b315a05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b315a0532_0_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5b315a0532_0_7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b315a05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b315a0532_0_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5b315a0532_0_0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b315a053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b315a0532_0_1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b315a0532_0_17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b315a053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b315a0532_0_2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5b315a0532_0_27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b315a053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b315a0532_0_3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5b315a0532_0_38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b315a053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b315a0532_0_4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5b315a0532_0_45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315a053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396038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b315a0532_0_5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595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5b315a0532_0_51:notes"/>
          <p:cNvSpPr txBox="1">
            <a:spLocks noGrp="1"/>
          </p:cNvSpPr>
          <p:nvPr>
            <p:ph type="sldNum" idx="12"/>
          </p:nvPr>
        </p:nvSpPr>
        <p:spPr>
          <a:xfrm>
            <a:off x="4146550" y="9123362"/>
            <a:ext cx="3162300" cy="479400"/>
          </a:xfrm>
          <a:prstGeom prst="rect">
            <a:avLst/>
          </a:prstGeom>
        </p:spPr>
        <p:txBody>
          <a:bodyPr spcFirstLastPara="1" wrap="square" lIns="96550" tIns="48275" rIns="9655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944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436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593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0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51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367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79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202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8849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2027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3726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2817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423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9186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543050" y="23813"/>
            <a:ext cx="9052983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1083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435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191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7373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5526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9803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334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9643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389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7999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3978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0912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8034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6112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79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542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121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1954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473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76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97761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1043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6682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4281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6790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543050" y="23813"/>
            <a:ext cx="9052983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1083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2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153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001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53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224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940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7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0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2743200" y="3962400"/>
            <a:ext cx="6781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indent="165100" algn="ctr">
              <a:lnSpc>
                <a:spcPct val="82000"/>
              </a:lnSpc>
              <a:buClr>
                <a:srgbClr val="CD0000"/>
              </a:buClr>
            </a:pPr>
            <a:r>
              <a:rPr lang="en-US" sz="2400" b="1" dirty="0" err="1">
                <a:solidFill>
                  <a:srgbClr val="CD0000"/>
                </a:solidFill>
                <a:latin typeface="Arial"/>
                <a:ea typeface="Arial"/>
                <a:cs typeface="Arial"/>
                <a:sym typeface="Arial"/>
              </a:rPr>
              <a:t>Coreform</a:t>
            </a:r>
            <a:r>
              <a:rPr lang="en-US" sz="2400" b="1" dirty="0">
                <a:solidFill>
                  <a:srgbClr val="CD0000"/>
                </a:solidFill>
                <a:latin typeface="Arial"/>
                <a:ea typeface="Arial"/>
                <a:cs typeface="Arial"/>
                <a:sym typeface="Arial"/>
              </a:rPr>
              <a:t> Cubit </a:t>
            </a:r>
            <a:r>
              <a:rPr lang="en-US" sz="2400" b="1" dirty="0">
                <a:solidFill>
                  <a:srgbClr val="CD0000"/>
                </a:solidFill>
              </a:rPr>
              <a:t>Customization </a:t>
            </a:r>
            <a:r>
              <a:rPr lang="en-US" sz="2400" b="1" dirty="0">
                <a:solidFill>
                  <a:srgbClr val="CD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sz="2400" b="1" dirty="0">
              <a:solidFill>
                <a:srgbClr val="CD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65100" algn="ctr">
              <a:lnSpc>
                <a:spcPct val="82000"/>
              </a:lnSpc>
              <a:spcBef>
                <a:spcPts val="900"/>
              </a:spcBef>
              <a:buClr>
                <a:srgbClr val="CD0000"/>
              </a:buClr>
            </a:pPr>
            <a:r>
              <a:rPr lang="en-US" sz="3600" b="1" dirty="0">
                <a:solidFill>
                  <a:srgbClr val="CD0000"/>
                </a:solidFill>
              </a:rPr>
              <a:t>Command Panels -</a:t>
            </a:r>
            <a:r>
              <a:rPr lang="en-US" sz="3600" b="1" dirty="0">
                <a:solidFill>
                  <a:srgbClr val="CD0000"/>
                </a:solidFill>
                <a:latin typeface="Arial"/>
                <a:ea typeface="Arial"/>
                <a:cs typeface="Arial"/>
                <a:sym typeface="Arial"/>
              </a:rPr>
              <a:t> Python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3011C69-A5B9-4F1F-86AC-9697B2EA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227" y="983482"/>
            <a:ext cx="4157331" cy="257645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Panel UI</a:t>
            </a: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4294967295"/>
          </p:nvPr>
        </p:nvSpPr>
        <p:spPr>
          <a:xfrm>
            <a:off x="1524001" y="1554247"/>
            <a:ext cx="4695825" cy="50228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lnSpc>
                <a:spcPct val="115000"/>
              </a:lnSpc>
              <a:spcBef>
                <a:spcPts val="600"/>
              </a:spcBef>
              <a:buSzPts val="1400"/>
              <a:buChar char="●"/>
            </a:pPr>
            <a:r>
              <a:rPr lang="en-US" b="0" dirty="0"/>
              <a:t>In Cubit, right click on the panel (where it says “No panel contents to display”) and choose “Reset Data”.</a:t>
            </a:r>
            <a:endParaRPr b="0" dirty="0"/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b="0" dirty="0"/>
              <a:t>The custom panel should now appear.</a:t>
            </a:r>
            <a:endParaRPr b="0" dirty="0"/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endParaRPr b="0" dirty="0"/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200" i="1" dirty="0"/>
              <a:t>Tip: The </a:t>
            </a:r>
            <a:r>
              <a:rPr lang="en-US" sz="2200" i="1" dirty="0" err="1"/>
              <a:t>panel.ui</a:t>
            </a:r>
            <a:r>
              <a:rPr lang="en-US" sz="2200" i="1" dirty="0"/>
              <a:t> file is reloaded when “Reset Data” is executed. This allows you to </a:t>
            </a:r>
            <a:r>
              <a:rPr lang="en-US" sz="2200" i="1" dirty="0">
                <a:solidFill>
                  <a:schemeClr val="dk1"/>
                </a:solidFill>
              </a:rPr>
              <a:t>modify the </a:t>
            </a:r>
            <a:r>
              <a:rPr lang="en-US" sz="2200" i="1" dirty="0" err="1">
                <a:solidFill>
                  <a:schemeClr val="dk1"/>
                </a:solidFill>
              </a:rPr>
              <a:t>ui</a:t>
            </a:r>
            <a:r>
              <a:rPr lang="en-US" sz="2200" i="1" dirty="0">
                <a:solidFill>
                  <a:schemeClr val="dk1"/>
                </a:solidFill>
              </a:rPr>
              <a:t> layout without restarting Cubit, or set</a:t>
            </a:r>
            <a:r>
              <a:rPr lang="en-US" sz="2200" i="1" dirty="0"/>
              <a:t> default values in the UI file.</a:t>
            </a:r>
            <a:endParaRPr sz="2200" i="1" dirty="0"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775" y="1751298"/>
            <a:ext cx="352425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Panel UI Widgets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4294967295"/>
          </p:nvPr>
        </p:nvSpPr>
        <p:spPr>
          <a:xfrm>
            <a:off x="1524001" y="1456483"/>
            <a:ext cx="7770813" cy="50339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lnSpc>
                <a:spcPct val="115000"/>
              </a:lnSpc>
              <a:spcBef>
                <a:spcPts val="600"/>
              </a:spcBef>
              <a:buSzPts val="1400"/>
              <a:buChar char="●"/>
            </a:pPr>
            <a:r>
              <a:rPr lang="en-US" b="0" dirty="0"/>
              <a:t>Values for the panel widgets can be retrieved in Python for the following types of widgets:</a:t>
            </a:r>
            <a:endParaRPr b="0"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Pick widget (a.k.a. selection widget)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Line edit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Combo box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Radio button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Check box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Spin box (integers)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Double spin box (decimals)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Sliders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●"/>
            </a:pPr>
            <a:r>
              <a:rPr lang="en-US" b="0" dirty="0"/>
              <a:t>Values are retrieved using the widget’s name, as specified in the </a:t>
            </a:r>
            <a:r>
              <a:rPr lang="en-US" b="0" i="1" dirty="0" err="1"/>
              <a:t>panel.ui</a:t>
            </a:r>
            <a:r>
              <a:rPr lang="en-US" b="0" dirty="0"/>
              <a:t> file.</a:t>
            </a:r>
            <a:endParaRPr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Pick Widget</a:t>
            </a: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4294967295"/>
          </p:nvPr>
        </p:nvSpPr>
        <p:spPr>
          <a:xfrm>
            <a:off x="1524001" y="1757364"/>
            <a:ext cx="7770813" cy="43592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lnSpc>
                <a:spcPct val="115000"/>
              </a:lnSpc>
              <a:spcBef>
                <a:spcPts val="600"/>
              </a:spcBef>
              <a:buSzPts val="1400"/>
              <a:buChar char="●"/>
            </a:pPr>
            <a:r>
              <a:rPr lang="en-US" b="0" dirty="0"/>
              <a:t>Pick Widgets are not part of the default Qt toolkit as they are tailored to interact specifically with the graphics engine of Cubit.</a:t>
            </a:r>
            <a:endParaRPr b="0" dirty="0"/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b="0" dirty="0"/>
              <a:t>To create a pick widget, use a line edit and give it a name following the pattern </a:t>
            </a:r>
            <a:r>
              <a:rPr lang="en-US" i="1" dirty="0"/>
              <a:t>pw&lt;Type&gt;_</a:t>
            </a:r>
            <a:r>
              <a:rPr lang="en-US" b="0" dirty="0"/>
              <a:t>...</a:t>
            </a:r>
            <a:endParaRPr b="0"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For example, to create a volume pick widget, name the line edit something like “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pwVolume_something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”.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Cubit will automatically convert the line edit to a pick widget when the UI is loaded.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Note that the name is case-sensitive.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Pick Types</a:t>
            </a:r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2138250" y="1564800"/>
            <a:ext cx="15540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Geometry</a:t>
            </a:r>
            <a:endParaRPr b="1"/>
          </a:p>
          <a:p>
            <a:pPr marL="457200" indent="-317500">
              <a:buSzPts val="1400"/>
              <a:buChar char="●"/>
            </a:pPr>
            <a:r>
              <a:rPr lang="en-US"/>
              <a:t>Body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Volume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Surface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Curve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Vertex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Group</a:t>
            </a: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4863150" y="1564800"/>
            <a:ext cx="22857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Exodus containers</a:t>
            </a:r>
            <a:endParaRPr b="1"/>
          </a:p>
          <a:p>
            <a:pPr marL="457200" indent="-317500">
              <a:buSzPts val="1400"/>
              <a:buChar char="●"/>
            </a:pPr>
            <a:r>
              <a:rPr lang="en-US"/>
              <a:t>Nodeset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Sideset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Block</a:t>
            </a:r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2138249" y="3560568"/>
            <a:ext cx="2263629" cy="335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Mesh</a:t>
            </a:r>
            <a:endParaRPr b="1" dirty="0"/>
          </a:p>
          <a:p>
            <a:pPr marL="457200" indent="-317500">
              <a:buSzPts val="1400"/>
              <a:buChar char="●"/>
            </a:pPr>
            <a:r>
              <a:rPr lang="en-US" dirty="0"/>
              <a:t>Hex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en-US" dirty="0"/>
              <a:t>Tet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en-US" dirty="0"/>
              <a:t>Pyramid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en-US" dirty="0"/>
              <a:t>Wedge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en-US" dirty="0"/>
              <a:t>Quad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en-US" dirty="0"/>
              <a:t>Tri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en-US" dirty="0"/>
              <a:t>Edge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en-US" dirty="0"/>
              <a:t>Node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en-US" dirty="0" err="1"/>
              <a:t>BoundaryLayer</a:t>
            </a:r>
            <a:endParaRPr dirty="0"/>
          </a:p>
        </p:txBody>
      </p:sp>
      <p:sp>
        <p:nvSpPr>
          <p:cNvPr id="167" name="Google Shape;167;p25"/>
          <p:cNvSpPr txBox="1"/>
          <p:nvPr/>
        </p:nvSpPr>
        <p:spPr>
          <a:xfrm>
            <a:off x="4863150" y="3337275"/>
            <a:ext cx="2465700" cy="2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FEA Boundary Conditions</a:t>
            </a:r>
            <a:endParaRPr b="1"/>
          </a:p>
          <a:p>
            <a:pPr marL="457200" indent="-317500">
              <a:buSzPts val="1400"/>
              <a:buChar char="●"/>
            </a:pPr>
            <a:r>
              <a:rPr lang="en-US"/>
              <a:t>Acceleration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Velocity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Force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Pressure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HeatFlux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Displacement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Temperature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Convection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ContactRegion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ContactPair</a:t>
            </a: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7959650" y="1564800"/>
            <a:ext cx="2465700" cy="45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CFD Boundary Conditions</a:t>
            </a:r>
            <a:endParaRPr b="1"/>
          </a:p>
          <a:p>
            <a:pPr marL="457200" indent="-317500">
              <a:buSzPts val="1400"/>
              <a:buChar char="●"/>
            </a:pPr>
            <a:r>
              <a:rPr lang="en-US"/>
              <a:t>Axis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ExhaustFan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Fan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InletVent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InletMassflow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InletPressure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InletVelocity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IntakeFan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Interface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Interior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Outflow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OutletVent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OutletPressure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FarfieldPressure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Periodic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PeriodicShadow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PorousJump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Radiator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Symmetry</a:t>
            </a:r>
            <a:endParaRPr/>
          </a:p>
          <a:p>
            <a:pPr marL="457200" indent="-317500">
              <a:buSzPts val="1400"/>
              <a:buChar char="●"/>
            </a:pPr>
            <a:r>
              <a:rPr lang="en-US"/>
              <a:t>Wall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Apply Script</a:t>
            </a: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4294967295"/>
          </p:nvPr>
        </p:nvSpPr>
        <p:spPr>
          <a:xfrm>
            <a:off x="1524000" y="1435217"/>
            <a:ext cx="7772400" cy="41132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spcBef>
                <a:spcPts val="600"/>
              </a:spcBef>
              <a:buSzPts val="1400"/>
              <a:buChar char="●"/>
            </a:pPr>
            <a:r>
              <a:rPr lang="en-US" b="0" dirty="0"/>
              <a:t>With the panel UI complete, we are now ready to implement the panel’s apply script.</a:t>
            </a:r>
            <a:endParaRPr b="0" dirty="0"/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US" b="0" dirty="0"/>
              <a:t>In the </a:t>
            </a:r>
            <a:r>
              <a:rPr lang="en-US" b="0" dirty="0" err="1"/>
              <a:t>BrickWithHole</a:t>
            </a:r>
            <a:r>
              <a:rPr lang="en-US" b="0" dirty="0"/>
              <a:t> directory, create a new file called “apply.py” and add the following contents:</a:t>
            </a:r>
            <a:endParaRPr b="0" dirty="0"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876" y="3109475"/>
            <a:ext cx="8436249" cy="354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6"/>
          <p:cNvCxnSpPr>
            <a:stCxn id="178" idx="1"/>
          </p:cNvCxnSpPr>
          <p:nvPr/>
        </p:nvCxnSpPr>
        <p:spPr>
          <a:xfrm flipH="1">
            <a:off x="7112975" y="3895800"/>
            <a:ext cx="871200" cy="181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p26"/>
          <p:cNvSpPr txBox="1"/>
          <p:nvPr/>
        </p:nvSpPr>
        <p:spPr>
          <a:xfrm>
            <a:off x="7984175" y="3471900"/>
            <a:ext cx="20946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solidFill>
                  <a:srgbClr val="FF0000"/>
                </a:solidFill>
              </a:rPr>
              <a:t>Note how the names here match the widget names in panel.ui.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Apply Script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4294967295"/>
          </p:nvPr>
        </p:nvSpPr>
        <p:spPr>
          <a:xfrm>
            <a:off x="1524001" y="1503330"/>
            <a:ext cx="7770813" cy="1296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spcBef>
                <a:spcPts val="600"/>
              </a:spcBef>
              <a:buSzPts val="1400"/>
              <a:buChar char="●"/>
            </a:pPr>
            <a:r>
              <a:rPr lang="en-US" b="0" dirty="0"/>
              <a:t>Save apply.py, then in Cubit, set values for the brick size and cylinder radius in the panel and click Apply to create a brick with a hole:</a:t>
            </a:r>
            <a:endParaRPr b="0" dirty="0"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250" y="2837086"/>
            <a:ext cx="7260326" cy="362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UserPanel Functions</a:t>
            </a:r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4294967295"/>
          </p:nvPr>
        </p:nvSpPr>
        <p:spPr>
          <a:xfrm>
            <a:off x="1524000" y="1554853"/>
            <a:ext cx="7772400" cy="49164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lnSpc>
                <a:spcPct val="115000"/>
              </a:lnSpc>
              <a:spcBef>
                <a:spcPts val="600"/>
              </a:spcBef>
              <a:buSzPts val="1400"/>
              <a:buChar char="●"/>
            </a:pPr>
            <a:r>
              <a:rPr lang="en-US" b="0" dirty="0"/>
              <a:t>The following functions are available in the </a:t>
            </a:r>
            <a:r>
              <a:rPr lang="en-US" b="0" dirty="0" err="1"/>
              <a:t>cubitgui.UserPanel</a:t>
            </a:r>
            <a:r>
              <a:rPr lang="en-US" b="0" dirty="0"/>
              <a:t> class to get UI values in Python:</a:t>
            </a:r>
            <a:endParaRPr b="0"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 err="1"/>
              <a:t>pick_widget_text</a:t>
            </a:r>
            <a:r>
              <a:rPr lang="en-US" dirty="0"/>
              <a:t>(</a:t>
            </a:r>
            <a:r>
              <a:rPr lang="en-US" i="1" dirty="0"/>
              <a:t>name</a:t>
            </a:r>
            <a:r>
              <a:rPr lang="en-US" dirty="0"/>
              <a:t>) -&gt; string</a:t>
            </a:r>
            <a:endParaRPr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 err="1"/>
              <a:t>pick_widget_type</a:t>
            </a:r>
            <a:r>
              <a:rPr lang="en-US" dirty="0"/>
              <a:t>(</a:t>
            </a:r>
            <a:r>
              <a:rPr lang="en-US" i="1" dirty="0"/>
              <a:t>name</a:t>
            </a:r>
            <a:r>
              <a:rPr lang="en-US" dirty="0"/>
              <a:t>) -&gt; string</a:t>
            </a:r>
            <a:endParaRPr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 err="1"/>
              <a:t>line_edit_text</a:t>
            </a:r>
            <a:r>
              <a:rPr lang="en-US" dirty="0"/>
              <a:t>(</a:t>
            </a:r>
            <a:r>
              <a:rPr lang="en-US" i="1" dirty="0"/>
              <a:t>name</a:t>
            </a:r>
            <a:r>
              <a:rPr lang="en-US" dirty="0"/>
              <a:t>) -&gt; string</a:t>
            </a:r>
            <a:endParaRPr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 err="1"/>
              <a:t>combo_box_text</a:t>
            </a:r>
            <a:r>
              <a:rPr lang="en-US" dirty="0"/>
              <a:t>(</a:t>
            </a:r>
            <a:r>
              <a:rPr lang="en-US" i="1" dirty="0"/>
              <a:t>name</a:t>
            </a:r>
            <a:r>
              <a:rPr lang="en-US" dirty="0"/>
              <a:t>) -&gt;  string</a:t>
            </a:r>
            <a:endParaRPr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 err="1"/>
              <a:t>radio_button_is_checked</a:t>
            </a:r>
            <a:r>
              <a:rPr lang="en-US" dirty="0"/>
              <a:t>(</a:t>
            </a:r>
            <a:r>
              <a:rPr lang="en-US" i="1" dirty="0"/>
              <a:t>name</a:t>
            </a:r>
            <a:r>
              <a:rPr lang="en-US" dirty="0"/>
              <a:t>) -&gt; bool</a:t>
            </a:r>
            <a:endParaRPr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 err="1"/>
              <a:t>check_box_is_checked</a:t>
            </a:r>
            <a:r>
              <a:rPr lang="en-US" dirty="0"/>
              <a:t>(</a:t>
            </a:r>
            <a:r>
              <a:rPr lang="en-US" i="1" dirty="0"/>
              <a:t>name</a:t>
            </a:r>
            <a:r>
              <a:rPr lang="en-US" dirty="0"/>
              <a:t>) -&gt; bool</a:t>
            </a:r>
            <a:endParaRPr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 err="1"/>
              <a:t>spin_box_value</a:t>
            </a:r>
            <a:r>
              <a:rPr lang="en-US" dirty="0"/>
              <a:t>(</a:t>
            </a:r>
            <a:r>
              <a:rPr lang="en-US" i="1" dirty="0"/>
              <a:t>name</a:t>
            </a:r>
            <a:r>
              <a:rPr lang="en-US" dirty="0"/>
              <a:t>) -&gt; int</a:t>
            </a:r>
            <a:endParaRPr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 err="1"/>
              <a:t>double_spin_box_value</a:t>
            </a:r>
            <a:r>
              <a:rPr lang="en-US" dirty="0"/>
              <a:t>(</a:t>
            </a:r>
            <a:r>
              <a:rPr lang="en-US" i="1" dirty="0"/>
              <a:t>name</a:t>
            </a:r>
            <a:r>
              <a:rPr lang="en-US" dirty="0"/>
              <a:t>) -&gt; float</a:t>
            </a:r>
            <a:endParaRPr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 err="1"/>
              <a:t>slider_value</a:t>
            </a:r>
            <a:r>
              <a:rPr lang="en-US" dirty="0"/>
              <a:t>(</a:t>
            </a:r>
            <a:r>
              <a:rPr lang="en-US" i="1" dirty="0"/>
              <a:t>name</a:t>
            </a:r>
            <a:r>
              <a:rPr lang="en-US" dirty="0"/>
              <a:t>) -&gt; int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Preview Script</a:t>
            </a:r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4294967295"/>
          </p:nvPr>
        </p:nvSpPr>
        <p:spPr>
          <a:xfrm>
            <a:off x="1524001" y="1981201"/>
            <a:ext cx="7770813" cy="41132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lnSpc>
                <a:spcPct val="115000"/>
              </a:lnSpc>
              <a:spcBef>
                <a:spcPts val="600"/>
              </a:spcBef>
              <a:buSzPts val="1400"/>
              <a:buChar char="●"/>
            </a:pPr>
            <a:r>
              <a:rPr lang="en-US" b="0" dirty="0"/>
              <a:t>To enable the Preview button in a custom panel, simply create the file </a:t>
            </a:r>
            <a:r>
              <a:rPr lang="en-US" b="0" i="1" dirty="0"/>
              <a:t>preview.py</a:t>
            </a:r>
            <a:r>
              <a:rPr lang="en-US" b="0" dirty="0"/>
              <a:t> in the panel’s directory and add the code to execute.</a:t>
            </a:r>
            <a:endParaRPr b="0" dirty="0"/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b="0" dirty="0"/>
              <a:t>Reset the panel and the preview button should appear.</a:t>
            </a:r>
            <a:endParaRPr b="0" dirty="0"/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b="0" dirty="0"/>
              <a:t>Note that not all commands in Cubit will have a preview option, so this button may have limited use.</a:t>
            </a:r>
            <a:endParaRPr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Custom Panels</a:t>
            </a:r>
            <a:endParaRPr dirty="0"/>
          </a:p>
        </p:txBody>
      </p:sp>
      <p:sp>
        <p:nvSpPr>
          <p:cNvPr id="66" name="Google Shape;66;p14"/>
          <p:cNvSpPr txBox="1"/>
          <p:nvPr/>
        </p:nvSpPr>
        <p:spPr>
          <a:xfrm>
            <a:off x="2081225" y="1878321"/>
            <a:ext cx="38292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/>
              <a:t>At the end of this lesson, you will be able to:</a:t>
            </a:r>
            <a:endParaRPr sz="2400" dirty="0"/>
          </a:p>
          <a:p>
            <a:pPr>
              <a:lnSpc>
                <a:spcPct val="115000"/>
              </a:lnSpc>
            </a:pPr>
            <a:endParaRPr sz="2400" dirty="0"/>
          </a:p>
          <a:p>
            <a:pPr marL="457200" indent="-381000">
              <a:lnSpc>
                <a:spcPct val="115000"/>
              </a:lnSpc>
              <a:buSzPts val="2400"/>
              <a:buChar char="●"/>
            </a:pPr>
            <a:r>
              <a:rPr lang="en-US" sz="2400" dirty="0"/>
              <a:t>Create a custom panel UI with Qt Designer.</a:t>
            </a:r>
            <a:endParaRPr sz="2400" dirty="0"/>
          </a:p>
          <a:p>
            <a:pPr marL="457200" indent="-381000">
              <a:lnSpc>
                <a:spcPct val="115000"/>
              </a:lnSpc>
              <a:buSzPts val="2400"/>
              <a:buChar char="●"/>
            </a:pPr>
            <a:r>
              <a:rPr lang="en-US" sz="2400" dirty="0"/>
              <a:t>Write python scripts to run when “Apply” or “Preview” are clicked.</a:t>
            </a:r>
            <a:endParaRPr sz="2400" dirty="0"/>
          </a:p>
          <a:p>
            <a:pPr marL="457200" indent="-381000">
              <a:lnSpc>
                <a:spcPct val="115000"/>
              </a:lnSpc>
              <a:buSzPts val="2400"/>
              <a:buChar char="●"/>
            </a:pPr>
            <a:r>
              <a:rPr lang="en-US" sz="2400" dirty="0"/>
              <a:t>Organize the panels using Navigation XML.</a:t>
            </a:r>
            <a:endParaRPr sz="2400" dirty="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625" y="1970685"/>
            <a:ext cx="352425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2ABCB6-0C80-4070-BF50-2A608452C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996" y="2940329"/>
            <a:ext cx="5430008" cy="3029373"/>
          </a:xfrm>
          <a:prstGeom prst="rect">
            <a:avLst/>
          </a:prstGeom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Custom Panel Directory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4294967295"/>
          </p:nvPr>
        </p:nvSpPr>
        <p:spPr>
          <a:xfrm>
            <a:off x="1545267" y="1494866"/>
            <a:ext cx="7770813" cy="41132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spcBef>
                <a:spcPts val="600"/>
              </a:spcBef>
              <a:buSzPts val="1400"/>
              <a:buChar char="●"/>
            </a:pPr>
            <a:r>
              <a:rPr lang="en-US" b="0" dirty="0"/>
              <a:t>Create a directory to store command panels.</a:t>
            </a:r>
            <a:endParaRPr b="0" dirty="0"/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Each panel requires a subdirectory in this main directory.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spcBef>
                <a:spcPts val="0"/>
              </a:spcBef>
              <a:buSzPts val="1400"/>
              <a:buFont typeface="Arial"/>
              <a:buChar char="●"/>
            </a:pPr>
            <a:r>
              <a:rPr lang="en-US" b="0" dirty="0"/>
              <a:t>Navigate to Tools -&gt; Options -&gt; Command Panels and point Cubit to this new directory.</a:t>
            </a:r>
            <a:endParaRPr b="0" dirty="0"/>
          </a:p>
        </p:txBody>
      </p:sp>
      <p:cxnSp>
        <p:nvCxnSpPr>
          <p:cNvPr id="76" name="Google Shape;76;p15"/>
          <p:cNvCxnSpPr>
            <a:cxnSpLocks/>
            <a:stCxn id="77" idx="1"/>
          </p:cNvCxnSpPr>
          <p:nvPr/>
        </p:nvCxnSpPr>
        <p:spPr>
          <a:xfrm flipH="1" flipV="1">
            <a:off x="7283302" y="5443870"/>
            <a:ext cx="755798" cy="63963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" name="Google Shape;77;p15"/>
          <p:cNvSpPr txBox="1"/>
          <p:nvPr/>
        </p:nvSpPr>
        <p:spPr>
          <a:xfrm>
            <a:off x="8039100" y="5810207"/>
            <a:ext cx="2300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Specify the custom panel directory here</a:t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5475767" y="5219333"/>
            <a:ext cx="3234858" cy="35213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Custom Panel Directory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4294967295"/>
          </p:nvPr>
        </p:nvSpPr>
        <p:spPr>
          <a:xfrm>
            <a:off x="2709864" y="1709738"/>
            <a:ext cx="7958137" cy="41132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lnSpc>
                <a:spcPct val="115000"/>
              </a:lnSpc>
              <a:spcBef>
                <a:spcPts val="600"/>
              </a:spcBef>
              <a:buSzPts val="1400"/>
              <a:buChar char="●"/>
            </a:pPr>
            <a:r>
              <a:rPr lang="en-US" b="0"/>
              <a:t>Within the CustomPanel directory, create a subdirectory for a new panel. The name is not important.</a:t>
            </a:r>
            <a:endParaRPr b="0"/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b="0"/>
              <a:t>Eventually, it will contain the following files:</a:t>
            </a:r>
            <a:endParaRPr b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marker.txt = contains the navigation xml marker name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panel.ui = the Qt UI description file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apply.py = python script to run on Apply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preview.py = (optional) python script to run on Preview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371600" lvl="2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■"/>
            </a:pPr>
            <a:r>
              <a:rPr lang="en-US" b="0"/>
              <a:t>If this file is missing, the Preview button will automatically be removed.</a:t>
            </a:r>
            <a:endParaRPr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Navigation Marker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4294967295"/>
          </p:nvPr>
        </p:nvSpPr>
        <p:spPr>
          <a:xfrm>
            <a:off x="1524001" y="1307374"/>
            <a:ext cx="7770813" cy="22034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lnSpc>
                <a:spcPct val="115000"/>
              </a:lnSpc>
              <a:spcBef>
                <a:spcPts val="600"/>
              </a:spcBef>
              <a:buSzPts val="1400"/>
              <a:buChar char="●"/>
            </a:pPr>
            <a:r>
              <a:rPr lang="en-US" b="0" dirty="0"/>
              <a:t>Create a subdirectory named “</a:t>
            </a:r>
            <a:r>
              <a:rPr lang="en-US" b="0" dirty="0" err="1"/>
              <a:t>BrickWithHole</a:t>
            </a:r>
            <a:r>
              <a:rPr lang="en-US" b="0" dirty="0"/>
              <a:t>”</a:t>
            </a:r>
            <a:endParaRPr b="0" dirty="0"/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b="0" dirty="0"/>
              <a:t>Create the file </a:t>
            </a:r>
            <a:r>
              <a:rPr lang="en-US" b="0" i="1" dirty="0"/>
              <a:t>marker.txt</a:t>
            </a:r>
            <a:r>
              <a:rPr lang="en-US" b="0" dirty="0"/>
              <a:t> and in it, insert the text “</a:t>
            </a:r>
            <a:r>
              <a:rPr lang="en-US" b="0" dirty="0" err="1"/>
              <a:t>MyBrickPanel</a:t>
            </a:r>
            <a:r>
              <a:rPr lang="en-US" b="0" dirty="0"/>
              <a:t>”. Save the file.</a:t>
            </a:r>
            <a:endParaRPr b="0"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marker can be anything. It just needs to match what we will put in the navigation XML.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813" y="3407114"/>
            <a:ext cx="6679074" cy="326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7"/>
          <p:cNvCxnSpPr>
            <a:cxnSpLocks/>
          </p:cNvCxnSpPr>
          <p:nvPr/>
        </p:nvCxnSpPr>
        <p:spPr>
          <a:xfrm rot="10800000">
            <a:off x="7824700" y="4557189"/>
            <a:ext cx="428700" cy="682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p17"/>
          <p:cNvSpPr txBox="1"/>
          <p:nvPr/>
        </p:nvSpPr>
        <p:spPr>
          <a:xfrm>
            <a:off x="7641975" y="5239389"/>
            <a:ext cx="13143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File contents</a:t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6796100" y="4122189"/>
            <a:ext cx="1314300" cy="39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Navigation Marker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4294967295"/>
          </p:nvPr>
        </p:nvSpPr>
        <p:spPr>
          <a:xfrm>
            <a:off x="1524000" y="5361914"/>
            <a:ext cx="7772400" cy="1042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b="0" dirty="0"/>
              <a:t>Save the xml file.</a:t>
            </a:r>
            <a:endParaRPr b="0" dirty="0"/>
          </a:p>
          <a:p>
            <a:pPr marL="914400" lvl="1" indent="-317500">
              <a:lnSpc>
                <a:spcPct val="100000"/>
              </a:lnSpc>
              <a:spcBef>
                <a:spcPts val="0"/>
              </a:spcBef>
              <a:buSzPts val="1400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Restart Cubit for the changes to take effect.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294967295"/>
          </p:nvPr>
        </p:nvSpPr>
        <p:spPr>
          <a:xfrm>
            <a:off x="1524001" y="1336280"/>
            <a:ext cx="7770813" cy="22145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spcBef>
                <a:spcPts val="600"/>
              </a:spcBef>
              <a:buSzPts val="1400"/>
              <a:buChar char="●"/>
            </a:pPr>
            <a:r>
              <a:rPr lang="en-US" b="0" dirty="0"/>
              <a:t>Open one of the navigation xml files</a:t>
            </a:r>
            <a:endParaRPr b="0" dirty="0"/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 the Cubit installation directory, find and open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bin/xml/action-based-xml/GeometryCreateNavigation.xml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spcBef>
                <a:spcPts val="0"/>
              </a:spcBef>
              <a:buSzPts val="1400"/>
              <a:buFont typeface="Arial"/>
              <a:buChar char="●"/>
            </a:pPr>
            <a:r>
              <a:rPr lang="en-US" b="0" dirty="0"/>
              <a:t>Insert your panel marker</a:t>
            </a:r>
            <a:endParaRPr b="0" dirty="0"/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Copy/paste the Brick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NavigationNode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and modify with your panel details: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625" y="3590203"/>
            <a:ext cx="6438900" cy="1666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8"/>
          <p:cNvCxnSpPr/>
          <p:nvPr/>
        </p:nvCxnSpPr>
        <p:spPr>
          <a:xfrm rot="10800000">
            <a:off x="7781700" y="3894864"/>
            <a:ext cx="714600" cy="243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" name="Google Shape;106;p18"/>
          <p:cNvSpPr txBox="1"/>
          <p:nvPr/>
        </p:nvSpPr>
        <p:spPr>
          <a:xfrm>
            <a:off x="8491525" y="3994988"/>
            <a:ext cx="1890900" cy="1666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Make sure the marker text matches what we put into marker.txt.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Navigation Marker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4294967295"/>
          </p:nvPr>
        </p:nvSpPr>
        <p:spPr>
          <a:xfrm>
            <a:off x="1524000" y="1695450"/>
            <a:ext cx="4743450" cy="42100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0"/>
              <a:t>The “Brick With Hole” panel will now appear under </a:t>
            </a:r>
            <a:endParaRPr b="0"/>
          </a:p>
          <a:p>
            <a:pPr marL="0" indent="0">
              <a:spcBef>
                <a:spcPts val="600"/>
              </a:spcBef>
              <a:buNone/>
            </a:pPr>
            <a:r>
              <a:rPr lang="en-US" b="0"/>
              <a:t>Geometry -&gt; Create -&gt; Volumes</a:t>
            </a:r>
            <a:endParaRPr b="0"/>
          </a:p>
          <a:p>
            <a:pPr marL="0" indent="0">
              <a:spcBef>
                <a:spcPts val="600"/>
              </a:spcBef>
              <a:buNone/>
            </a:pPr>
            <a:r>
              <a:rPr lang="en-US" b="0"/>
              <a:t>in the command panel hierarchy. </a:t>
            </a:r>
            <a:endParaRPr b="0"/>
          </a:p>
          <a:p>
            <a:pPr marL="0" indent="0">
              <a:spcBef>
                <a:spcPts val="600"/>
              </a:spcBef>
              <a:buNone/>
            </a:pPr>
            <a:endParaRPr b="0"/>
          </a:p>
          <a:p>
            <a:pPr marL="0" indent="0">
              <a:spcBef>
                <a:spcPts val="600"/>
              </a:spcBef>
              <a:buNone/>
            </a:pPr>
            <a:r>
              <a:rPr lang="en-US" b="0"/>
              <a:t>Note that there are no panel contents because we have not created a panel.ui file yet.</a:t>
            </a:r>
            <a:endParaRPr b="0"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0489" y="1695450"/>
            <a:ext cx="3438525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Panel UI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4294967295"/>
          </p:nvPr>
        </p:nvSpPr>
        <p:spPr>
          <a:xfrm>
            <a:off x="1524000" y="1423923"/>
            <a:ext cx="7772400" cy="50339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17500">
              <a:lnSpc>
                <a:spcPct val="115000"/>
              </a:lnSpc>
              <a:spcBef>
                <a:spcPts val="600"/>
              </a:spcBef>
              <a:buSzPts val="1400"/>
              <a:buChar char="●"/>
            </a:pPr>
            <a:r>
              <a:rPr lang="en-US" b="0" dirty="0"/>
              <a:t>Cubit is built using Qt 5 (see qt.io for more info)</a:t>
            </a:r>
            <a:endParaRPr b="0" dirty="0"/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b="0" dirty="0"/>
              <a:t>Qt Designer is required to make a .</a:t>
            </a:r>
            <a:r>
              <a:rPr lang="en-US" b="0" dirty="0" err="1"/>
              <a:t>ui</a:t>
            </a:r>
            <a:r>
              <a:rPr lang="en-US" b="0" dirty="0"/>
              <a:t> file.</a:t>
            </a:r>
            <a:endParaRPr b="0"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Available as part of the standard Qt download OR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Available from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Coreform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upon request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/>
              <a:buChar char="●"/>
            </a:pPr>
            <a:r>
              <a:rPr lang="en-US" b="0" dirty="0"/>
              <a:t>Designer uses a drag-and-drop interface to create a user interface.</a:t>
            </a:r>
            <a:endParaRPr b="0" dirty="0"/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b="0" dirty="0"/>
              <a:t>Use Designer to create a new widget with two line edits (see example on next slide).</a:t>
            </a:r>
            <a:endParaRPr b="0" dirty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Tip: Don’t forget to add a layout to your widget.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b="0" dirty="0"/>
              <a:t>Save the file as </a:t>
            </a:r>
            <a:r>
              <a:rPr lang="en-US" b="0" i="1" dirty="0" err="1"/>
              <a:t>panel.ui</a:t>
            </a:r>
            <a:r>
              <a:rPr lang="en-US" b="0" dirty="0"/>
              <a:t> in the </a:t>
            </a:r>
            <a:r>
              <a:rPr lang="en-US" b="0" dirty="0" err="1"/>
              <a:t>BrickWithHole</a:t>
            </a:r>
            <a:r>
              <a:rPr lang="en-US" b="0" dirty="0"/>
              <a:t> directory we created earlier.</a:t>
            </a:r>
            <a:endParaRPr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Panel UI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176" y="995438"/>
            <a:ext cx="8385239" cy="5681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1"/>
          <p:cNvCxnSpPr/>
          <p:nvPr/>
        </p:nvCxnSpPr>
        <p:spPr>
          <a:xfrm rot="10800000" flipH="1">
            <a:off x="6306025" y="2634575"/>
            <a:ext cx="985800" cy="957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" name="Google Shape;131;p21"/>
          <p:cNvSpPr txBox="1"/>
          <p:nvPr/>
        </p:nvSpPr>
        <p:spPr>
          <a:xfrm>
            <a:off x="5020300" y="3489799"/>
            <a:ext cx="1807200" cy="957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Pay attention to the names of the line edits.</a:t>
            </a:r>
            <a:endParaRPr dirty="0"/>
          </a:p>
        </p:txBody>
      </p:sp>
      <p:cxnSp>
        <p:nvCxnSpPr>
          <p:cNvPr id="132" name="Google Shape;132;p21"/>
          <p:cNvCxnSpPr/>
          <p:nvPr/>
        </p:nvCxnSpPr>
        <p:spPr>
          <a:xfrm rot="10800000" flipH="1">
            <a:off x="6226025" y="4909450"/>
            <a:ext cx="918600" cy="777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" name="Google Shape;133;p21"/>
          <p:cNvSpPr txBox="1"/>
          <p:nvPr/>
        </p:nvSpPr>
        <p:spPr>
          <a:xfrm>
            <a:off x="5054600" y="5422949"/>
            <a:ext cx="1514400" cy="957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Edit widget properties here.</a:t>
            </a:r>
            <a:endParaRPr dirty="0"/>
          </a:p>
        </p:txBody>
      </p:sp>
      <p:cxnSp>
        <p:nvCxnSpPr>
          <p:cNvPr id="134" name="Google Shape;134;p21"/>
          <p:cNvCxnSpPr/>
          <p:nvPr/>
        </p:nvCxnSpPr>
        <p:spPr>
          <a:xfrm rot="10800000">
            <a:off x="2679925" y="4049225"/>
            <a:ext cx="1514400" cy="628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Google Shape;135;p21"/>
          <p:cNvSpPr txBox="1"/>
          <p:nvPr/>
        </p:nvSpPr>
        <p:spPr>
          <a:xfrm>
            <a:off x="3817775" y="4537525"/>
            <a:ext cx="1807200" cy="62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Grab widgets from here.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1_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coreform-ppt-theme</Template>
  <TotalTime>325</TotalTime>
  <Words>1044</Words>
  <Application>Microsoft Office PowerPoint</Application>
  <PresentationFormat>Widescreen</PresentationFormat>
  <Paragraphs>166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Times New Roman</vt:lpstr>
      <vt:lpstr>Palatino Linotype</vt:lpstr>
      <vt:lpstr>Calibri</vt:lpstr>
      <vt:lpstr>coreform-ppt-theme</vt:lpstr>
      <vt:lpstr>1_coreform-ppt-theme</vt:lpstr>
      <vt:lpstr>PowerPoint Presentation</vt:lpstr>
      <vt:lpstr>Custom Panels</vt:lpstr>
      <vt:lpstr>Custom Panel Directory</vt:lpstr>
      <vt:lpstr>Custom Panel Directory</vt:lpstr>
      <vt:lpstr>Navigation Marker</vt:lpstr>
      <vt:lpstr>Navigation Marker</vt:lpstr>
      <vt:lpstr>Navigation Marker</vt:lpstr>
      <vt:lpstr>Panel UI</vt:lpstr>
      <vt:lpstr>Panel UI</vt:lpstr>
      <vt:lpstr>Panel UI</vt:lpstr>
      <vt:lpstr>Panel UI Widgets</vt:lpstr>
      <vt:lpstr>Pick Widget</vt:lpstr>
      <vt:lpstr>Pick Types</vt:lpstr>
      <vt:lpstr>Apply Script</vt:lpstr>
      <vt:lpstr>Apply Script</vt:lpstr>
      <vt:lpstr>UserPanel Functions</vt:lpstr>
      <vt:lpstr>Preview Script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Randy Morris</cp:lastModifiedBy>
  <cp:revision>9</cp:revision>
  <dcterms:modified xsi:type="dcterms:W3CDTF">2021-02-10T21:52:43Z</dcterms:modified>
</cp:coreProperties>
</file>