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6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1" r:id="rId3"/>
    <p:sldId id="342" r:id="rId4"/>
    <p:sldId id="337" r:id="rId5"/>
    <p:sldId id="354" r:id="rId6"/>
    <p:sldId id="312" r:id="rId7"/>
    <p:sldId id="343" r:id="rId8"/>
    <p:sldId id="314" r:id="rId9"/>
    <p:sldId id="336" r:id="rId10"/>
    <p:sldId id="335" r:id="rId11"/>
    <p:sldId id="323" r:id="rId12"/>
    <p:sldId id="318" r:id="rId13"/>
    <p:sldId id="319" r:id="rId14"/>
    <p:sldId id="344" r:id="rId15"/>
    <p:sldId id="345" r:id="rId16"/>
    <p:sldId id="346" r:id="rId17"/>
    <p:sldId id="347" r:id="rId18"/>
    <p:sldId id="348" r:id="rId19"/>
    <p:sldId id="322" r:id="rId20"/>
    <p:sldId id="321" r:id="rId21"/>
    <p:sldId id="339" r:id="rId22"/>
    <p:sldId id="315" r:id="rId23"/>
    <p:sldId id="317" r:id="rId24"/>
    <p:sldId id="340" r:id="rId25"/>
    <p:sldId id="349" r:id="rId26"/>
    <p:sldId id="350" r:id="rId27"/>
    <p:sldId id="351" r:id="rId28"/>
    <p:sldId id="324" r:id="rId29"/>
    <p:sldId id="325" r:id="rId30"/>
    <p:sldId id="326" r:id="rId31"/>
    <p:sldId id="352" r:id="rId32"/>
    <p:sldId id="327" r:id="rId33"/>
    <p:sldId id="353" r:id="rId34"/>
    <p:sldId id="334" r:id="rId35"/>
    <p:sldId id="355" r:id="rId36"/>
    <p:sldId id="331" r:id="rId37"/>
    <p:sldId id="356" r:id="rId38"/>
    <p:sldId id="333" r:id="rId39"/>
  </p:sldIdLst>
  <p:sldSz cx="12192000" cy="6858000"/>
  <p:notesSz cx="6991350" cy="928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4" autoAdjust="0"/>
    <p:restoredTop sz="89226" autoAdjust="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4FE9814-6DF2-7B41-B8AB-AF2ABC6F54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CB42581-6421-9E4C-836A-A3508A8D7F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2B043EEC-FE3C-224B-B8AB-EACC1AFA5B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32050315-6B38-6941-BBD3-20FE2C6EE82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B0B5BD-FD22-4897-B9BC-F4857F3FE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170D55-3CB0-8648-B287-98F3017EA1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05E35EB-397F-C945-8CAF-FBA7F2ECCE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1ADD69-8E5A-468A-BA6B-13ED327D1F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D021C79-4BDB-7D47-8BEC-396BE2B25B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EEF846F-D742-9A42-B741-F82BB85F69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C0D9D40-01CA-AB42-855E-AA11361C9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0E29FD96-00D4-4E59-845F-9BA031128F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2BDECD9-1F73-486F-B734-89E13B567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8BBB7E-1280-4845-A392-86092FB7CA1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E84715E2-C347-4B99-8CEE-D7342A904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6148" name="Rectangle 1027">
            <a:extLst>
              <a:ext uri="{FF2B5EF4-FFF2-40B4-BE49-F238E27FC236}">
                <a16:creationId xmlns:a16="http://schemas.microsoft.com/office/drawing/2014/main" id="{C757D4B5-329A-4F59-AC20-6CC5852D7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Type: FORMAL -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Title: Cubit 200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SAND Number: SAND2020-0682 TR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Contact: Hensley,Trevor Michael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727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616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0314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05CEED82-DDC1-44D2-A969-7FBE76EE6A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27767" y="6488114"/>
            <a:ext cx="81343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811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0258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8984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0365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51168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42709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090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15002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62458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39884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D7CD2C4-0B5B-4486-950D-3643E90E8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en-US"/>
              <a:t>CUBIT Basic Tutorial</a:t>
            </a:r>
          </a:p>
          <a:p>
            <a:pPr algn="l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72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5544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244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89538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347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4864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225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20204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>
            <a:extLst>
              <a:ext uri="{FF2B5EF4-FFF2-40B4-BE49-F238E27FC236}">
                <a16:creationId xmlns:a16="http://schemas.microsoft.com/office/drawing/2014/main" id="{4E5D9CEF-936B-7E4A-A6C9-368D444B2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86200"/>
            <a:ext cx="493395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26. Tet Meshing Best Practices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F9266-1638-4CE7-A9DD-FA20F6576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B1AA5-87D3-4BF1-B517-09313A8EA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78E3C7-EB5E-4EF0-AD28-80107CC75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800" y="657226"/>
            <a:ext cx="306705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26D8CB1-7DCB-4061-98CD-FA455F675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/>
          <a:stretch/>
        </p:blipFill>
        <p:spPr bwMode="auto">
          <a:xfrm>
            <a:off x="8085138" y="1600200"/>
            <a:ext cx="2349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1AA6E014-9121-48C2-9D3E-9000A7FA7A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6861" y="551248"/>
            <a:ext cx="8429625" cy="685800"/>
          </a:xfrm>
        </p:spPr>
        <p:txBody>
          <a:bodyPr/>
          <a:lstStyle/>
          <a:p>
            <a:r>
              <a:rPr lang="en-US" altLang="en-US" dirty="0"/>
              <a:t>Regularize Operation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15A597-5FC4-0841-8530-630A326CB249}"/>
              </a:ext>
            </a:extLst>
          </p:cNvPr>
          <p:cNvSpPr txBox="1">
            <a:spLocks/>
          </p:cNvSpPr>
          <p:nvPr/>
        </p:nvSpPr>
        <p:spPr bwMode="auto">
          <a:xfrm>
            <a:off x="1828800" y="1295401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Adjacent surfaces that share the same analytic definition can be combined</a:t>
            </a:r>
          </a:p>
          <a:p>
            <a:pPr marL="171450" indent="0">
              <a:buNone/>
              <a:defRPr/>
            </a:pPr>
            <a:r>
              <a:rPr lang="en-US" sz="1800" b="0" kern="0" dirty="0"/>
              <a:t>Removes unnecessary curves</a:t>
            </a:r>
            <a:endParaRPr lang="en-US" sz="1800" kern="0" dirty="0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A20B73EE-D91C-49C0-BA77-1C09A8BB7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275013"/>
            <a:ext cx="27352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1D30C407-B0F3-405B-BDC2-7454DA38B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63900"/>
            <a:ext cx="28956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7F630F-365C-144C-8567-FB15B792A34C}"/>
              </a:ext>
            </a:extLst>
          </p:cNvPr>
          <p:cNvSpPr txBox="1">
            <a:spLocks/>
          </p:cNvSpPr>
          <p:nvPr/>
        </p:nvSpPr>
        <p:spPr bwMode="auto">
          <a:xfrm>
            <a:off x="2201863" y="2403476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regularize </a:t>
            </a:r>
            <a:r>
              <a:rPr lang="en-US" sz="1800" kern="0" dirty="0" err="1"/>
              <a:t>vol</a:t>
            </a:r>
            <a:r>
              <a:rPr lang="en-US" sz="1800" kern="0" dirty="0"/>
              <a:t> all</a:t>
            </a:r>
          </a:p>
        </p:txBody>
      </p:sp>
      <p:sp>
        <p:nvSpPr>
          <p:cNvPr id="15368" name="TextBox 5">
            <a:extLst>
              <a:ext uri="{FF2B5EF4-FFF2-40B4-BE49-F238E27FC236}">
                <a16:creationId xmlns:a16="http://schemas.microsoft.com/office/drawing/2014/main" id="{603067E2-6288-4226-AD65-6EB31542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2727326"/>
            <a:ext cx="14061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curves removed</a:t>
            </a:r>
          </a:p>
        </p:txBody>
      </p:sp>
      <p:cxnSp>
        <p:nvCxnSpPr>
          <p:cNvPr id="15369" name="Straight Arrow Connector 8">
            <a:extLst>
              <a:ext uri="{FF2B5EF4-FFF2-40B4-BE49-F238E27FC236}">
                <a16:creationId xmlns:a16="http://schemas.microsoft.com/office/drawing/2014/main" id="{F6952FAB-E127-4FA4-9C4E-279CF7C494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95600" y="3048000"/>
            <a:ext cx="1600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10">
            <a:extLst>
              <a:ext uri="{FF2B5EF4-FFF2-40B4-BE49-F238E27FC236}">
                <a16:creationId xmlns:a16="http://schemas.microsoft.com/office/drawing/2014/main" id="{6B638398-4CB8-4282-98C2-9CDA687F8A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44938" y="3048001"/>
            <a:ext cx="577850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Left Arrow 14">
            <a:extLst>
              <a:ext uri="{FF2B5EF4-FFF2-40B4-BE49-F238E27FC236}">
                <a16:creationId xmlns:a16="http://schemas.microsoft.com/office/drawing/2014/main" id="{2CE52ECC-E53E-45F1-BBE5-CE5BE31374A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505032" y="2050257"/>
            <a:ext cx="352425" cy="204788"/>
          </a:xfrm>
          <a:prstGeom prst="leftArrow">
            <a:avLst>
              <a:gd name="adj1" fmla="val 50000"/>
              <a:gd name="adj2" fmla="val 957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5372" name="Left Arrow 14">
            <a:extLst>
              <a:ext uri="{FF2B5EF4-FFF2-40B4-BE49-F238E27FC236}">
                <a16:creationId xmlns:a16="http://schemas.microsoft.com/office/drawing/2014/main" id="{A628D002-2926-4B00-A888-85528000B84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502651" y="3025776"/>
            <a:ext cx="352425" cy="203200"/>
          </a:xfrm>
          <a:prstGeom prst="leftArrow">
            <a:avLst>
              <a:gd name="adj1" fmla="val 50000"/>
              <a:gd name="adj2" fmla="val 964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5373" name="Left Arrow 15">
            <a:extLst>
              <a:ext uri="{FF2B5EF4-FFF2-40B4-BE49-F238E27FC236}">
                <a16:creationId xmlns:a16="http://schemas.microsoft.com/office/drawing/2014/main" id="{04899CA6-BF0A-42C7-AA76-223154B1E640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836026" y="3613151"/>
            <a:ext cx="352425" cy="203200"/>
          </a:xfrm>
          <a:prstGeom prst="leftArrow">
            <a:avLst>
              <a:gd name="adj1" fmla="val 50000"/>
              <a:gd name="adj2" fmla="val 964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5374" name="Left Arrow 16">
            <a:extLst>
              <a:ext uri="{FF2B5EF4-FFF2-40B4-BE49-F238E27FC236}">
                <a16:creationId xmlns:a16="http://schemas.microsoft.com/office/drawing/2014/main" id="{9ACDECFD-C971-4EE1-854B-B1BEEC2A1482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220995" y="4285458"/>
            <a:ext cx="352425" cy="204787"/>
          </a:xfrm>
          <a:prstGeom prst="leftArrow">
            <a:avLst>
              <a:gd name="adj1" fmla="val 50000"/>
              <a:gd name="adj2" fmla="val 957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07933F6-0F07-4FDF-BE97-4EF35BF5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344614"/>
            <a:ext cx="5943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9696CA16-1542-4B57-970F-25DB78FECE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9588" y="570557"/>
            <a:ext cx="8429625" cy="685800"/>
          </a:xfrm>
        </p:spPr>
        <p:txBody>
          <a:bodyPr/>
          <a:lstStyle/>
          <a:p>
            <a:r>
              <a:rPr lang="en-US" altLang="en-US" dirty="0"/>
              <a:t>Remove Cone Surfaces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3D6EF-7CB9-AB42-ABBB-7E8E769FB62F}"/>
              </a:ext>
            </a:extLst>
          </p:cNvPr>
          <p:cNvSpPr txBox="1">
            <a:spLocks/>
          </p:cNvSpPr>
          <p:nvPr/>
        </p:nvSpPr>
        <p:spPr bwMode="auto">
          <a:xfrm>
            <a:off x="7747000" y="1524000"/>
            <a:ext cx="261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Cone Surfaces </a:t>
            </a:r>
            <a:r>
              <a:rPr lang="en-US" sz="1800" b="0" kern="0"/>
              <a:t>often occur at the bottom of cylindrical holes.</a:t>
            </a:r>
          </a:p>
          <a:p>
            <a:pPr marL="171450" indent="0">
              <a:buNone/>
              <a:defRPr/>
            </a:pPr>
            <a:r>
              <a:rPr lang="en-US" sz="1800" b="0" kern="0"/>
              <a:t>The vertex at the apex of the cone can result in very small tets.</a:t>
            </a:r>
          </a:p>
          <a:p>
            <a:pPr marL="171450" indent="0">
              <a:buNone/>
              <a:defRPr/>
            </a:pPr>
            <a:r>
              <a:rPr lang="en-US" sz="1800" b="0" kern="0"/>
              <a:t>Its usually safe to remove cone surfaces</a:t>
            </a:r>
            <a:endParaRPr lang="en-US" sz="1800" kern="0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AD37536-2F15-9444-856C-73BA564E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6" y="5335588"/>
            <a:ext cx="195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800" dirty="0">
                <a:latin typeface="+mn-lt"/>
              </a:rPr>
              <a:t>To remove cone:</a:t>
            </a:r>
            <a:r>
              <a:rPr lang="en-US" altLang="en-US" sz="1800" b="1" dirty="0">
                <a:latin typeface="+mn-lt"/>
              </a:rPr>
              <a:t> 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8B78D0C3-C101-B64A-935A-53AFE081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595438"/>
            <a:ext cx="1384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cone surfaces</a:t>
            </a:r>
          </a:p>
        </p:txBody>
      </p:sp>
      <p:cxnSp>
        <p:nvCxnSpPr>
          <p:cNvPr id="16391" name="Straight Arrow Connector 9">
            <a:extLst>
              <a:ext uri="{FF2B5EF4-FFF2-40B4-BE49-F238E27FC236}">
                <a16:creationId xmlns:a16="http://schemas.microsoft.com/office/drawing/2014/main" id="{DECAC4FC-0637-4428-9104-B232B84943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2414" y="1952626"/>
            <a:ext cx="509587" cy="58102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0">
            <a:extLst>
              <a:ext uri="{FF2B5EF4-FFF2-40B4-BE49-F238E27FC236}">
                <a16:creationId xmlns:a16="http://schemas.microsoft.com/office/drawing/2014/main" id="{FB0B77C0-E169-4CB6-9CC7-0419087D12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9738" y="1801814"/>
            <a:ext cx="1319212" cy="8651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3" name="Picture 13">
            <a:extLst>
              <a:ext uri="{FF2B5EF4-FFF2-40B4-BE49-F238E27FC236}">
                <a16:creationId xmlns:a16="http://schemas.microsoft.com/office/drawing/2014/main" id="{D97341C6-037C-464A-9738-1538639D9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/>
          <a:stretch/>
        </p:blipFill>
        <p:spPr bwMode="auto">
          <a:xfrm>
            <a:off x="5638800" y="4114800"/>
            <a:ext cx="17526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Left Arrow 14">
            <a:extLst>
              <a:ext uri="{FF2B5EF4-FFF2-40B4-BE49-F238E27FC236}">
                <a16:creationId xmlns:a16="http://schemas.microsoft.com/office/drawing/2014/main" id="{2B194B4A-5748-4D44-93CF-55539B5B0A0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005513" y="44100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6395" name="Left Arrow 15">
            <a:extLst>
              <a:ext uri="{FF2B5EF4-FFF2-40B4-BE49-F238E27FC236}">
                <a16:creationId xmlns:a16="http://schemas.microsoft.com/office/drawing/2014/main" id="{8D4AC4F5-DD96-4F4F-AF10-55EFA939B436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180138" y="50450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6396" name="Left Arrow 16">
            <a:extLst>
              <a:ext uri="{FF2B5EF4-FFF2-40B4-BE49-F238E27FC236}">
                <a16:creationId xmlns:a16="http://schemas.microsoft.com/office/drawing/2014/main" id="{1ED8C341-F197-40EC-9BAF-D8683540CC29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180138" y="54514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6397" name="Left Arrow 17">
            <a:extLst>
              <a:ext uri="{FF2B5EF4-FFF2-40B4-BE49-F238E27FC236}">
                <a16:creationId xmlns:a16="http://schemas.microsoft.com/office/drawing/2014/main" id="{3F33C6B1-2FEE-4752-992B-E23D96FE2A3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054726" y="58578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6398" name="Left Arrow 18">
            <a:extLst>
              <a:ext uri="{FF2B5EF4-FFF2-40B4-BE49-F238E27FC236}">
                <a16:creationId xmlns:a16="http://schemas.microsoft.com/office/drawing/2014/main" id="{277414D2-9C33-4B80-BF79-E8D9E3DE429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5922963" y="6102351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5615" name="TextBox 19">
            <a:extLst>
              <a:ext uri="{FF2B5EF4-FFF2-40B4-BE49-F238E27FC236}">
                <a16:creationId xmlns:a16="http://schemas.microsoft.com/office/drawing/2014/main" id="{7AB79C2F-393C-6E42-A6CE-E1771955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5221289"/>
            <a:ext cx="1676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Tweak Remove Cone Command Panel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27508A3B-4BEF-254D-ABA6-317E8EDD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6" y="5710239"/>
            <a:ext cx="269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800" b="1" dirty="0">
                <a:latin typeface="+mn-lt"/>
              </a:rPr>
              <a:t>tweak surface 50 cone</a:t>
            </a:r>
          </a:p>
          <a:p>
            <a:pPr>
              <a:defRPr/>
            </a:pPr>
            <a:r>
              <a:rPr lang="en-US" altLang="en-US" sz="1800" b="1" dirty="0">
                <a:latin typeface="+mn-lt"/>
              </a:rPr>
              <a:t>tweak surface 26 cone </a:t>
            </a:r>
          </a:p>
          <a:p>
            <a:pPr>
              <a:defRPr/>
            </a:pPr>
            <a:endParaRPr lang="en-US" altLang="en-US" sz="1800" b="1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7E65313-ADB9-4ECD-A3BB-09BFF17D0C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09600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876F367D-541F-413D-B917-D42684E76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/>
          <a:stretch/>
        </p:blipFill>
        <p:spPr bwMode="auto">
          <a:xfrm>
            <a:off x="6629400" y="1752600"/>
            <a:ext cx="2667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A7B9AB2-E115-0E46-B024-DE6253EF9F77}"/>
              </a:ext>
            </a:extLst>
          </p:cNvPr>
          <p:cNvSpPr txBox="1">
            <a:spLocks/>
          </p:cNvSpPr>
          <p:nvPr/>
        </p:nvSpPr>
        <p:spPr bwMode="auto">
          <a:xfrm>
            <a:off x="1828800" y="1295401"/>
            <a:ext cx="3810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Use the Geometry Power Tool to detect small curves and surfaces that may be constraining the element sizes</a:t>
            </a:r>
            <a:endParaRPr lang="en-US" sz="1800" kern="0"/>
          </a:p>
        </p:txBody>
      </p:sp>
      <p:sp>
        <p:nvSpPr>
          <p:cNvPr id="28676" name="TextBox 3">
            <a:extLst>
              <a:ext uri="{FF2B5EF4-FFF2-40B4-BE49-F238E27FC236}">
                <a16:creationId xmlns:a16="http://schemas.microsoft.com/office/drawing/2014/main" id="{C845B880-58B1-BE4A-9278-D661B1BB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0"/>
            <a:ext cx="228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>
                <a:latin typeface="+mn-lt"/>
              </a:rPr>
              <a:t>Enter a small edge length and click Analyze</a:t>
            </a:r>
          </a:p>
        </p:txBody>
      </p:sp>
      <p:cxnSp>
        <p:nvCxnSpPr>
          <p:cNvPr id="17414" name="Straight Arrow Connector 8">
            <a:extLst>
              <a:ext uri="{FF2B5EF4-FFF2-40B4-BE49-F238E27FC236}">
                <a16:creationId xmlns:a16="http://schemas.microsoft.com/office/drawing/2014/main" id="{77128E34-5603-453C-AB00-36842FF9BFA3}"/>
              </a:ext>
            </a:extLst>
          </p:cNvPr>
          <p:cNvCxnSpPr>
            <a:cxnSpLocks noChangeShapeType="1"/>
            <a:stCxn id="28676" idx="3"/>
          </p:cNvCxnSpPr>
          <p:nvPr/>
        </p:nvCxnSpPr>
        <p:spPr bwMode="auto">
          <a:xfrm flipV="1">
            <a:off x="6477000" y="2130425"/>
            <a:ext cx="1295400" cy="508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Arrow Connector 13">
            <a:extLst>
              <a:ext uri="{FF2B5EF4-FFF2-40B4-BE49-F238E27FC236}">
                <a16:creationId xmlns:a16="http://schemas.microsoft.com/office/drawing/2014/main" id="{353DEEA8-BABB-4705-809A-4822D869E1B9}"/>
              </a:ext>
            </a:extLst>
          </p:cNvPr>
          <p:cNvCxnSpPr>
            <a:cxnSpLocks noChangeShapeType="1"/>
            <a:stCxn id="28676" idx="3"/>
          </p:cNvCxnSpPr>
          <p:nvPr/>
        </p:nvCxnSpPr>
        <p:spPr bwMode="auto">
          <a:xfrm flipV="1">
            <a:off x="6477000" y="2438401"/>
            <a:ext cx="2057400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27">
            <a:extLst>
              <a:ext uri="{FF2B5EF4-FFF2-40B4-BE49-F238E27FC236}">
                <a16:creationId xmlns:a16="http://schemas.microsoft.com/office/drawing/2014/main" id="{AAC9A257-2679-8E4D-A630-06E658A5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70226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>
                <a:latin typeface="+mn-lt"/>
              </a:rPr>
              <a:t>Right Click and Select Fly-in or Zoom to examine each</a:t>
            </a:r>
          </a:p>
        </p:txBody>
      </p:sp>
      <p:cxnSp>
        <p:nvCxnSpPr>
          <p:cNvPr id="17417" name="Straight Arrow Connector 28">
            <a:extLst>
              <a:ext uri="{FF2B5EF4-FFF2-40B4-BE49-F238E27FC236}">
                <a16:creationId xmlns:a16="http://schemas.microsoft.com/office/drawing/2014/main" id="{BEA0B73B-F247-4387-98DC-E7DF92A212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77000" y="2976563"/>
            <a:ext cx="457200" cy="171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8" name="Picture 31">
            <a:extLst>
              <a:ext uri="{FF2B5EF4-FFF2-40B4-BE49-F238E27FC236}">
                <a16:creationId xmlns:a16="http://schemas.microsoft.com/office/drawing/2014/main" id="{652FDC8E-136D-4187-BC4B-012C42337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00513"/>
            <a:ext cx="4370388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D0DDE2F-8475-461D-977F-CFCD6524C9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2576" y="536892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16A4DB7F-8F39-4203-A32C-6CA33BD3C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/>
          <a:stretch/>
        </p:blipFill>
        <p:spPr bwMode="auto">
          <a:xfrm>
            <a:off x="1965326" y="1846264"/>
            <a:ext cx="2386013" cy="351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7051CE6C-3457-4644-A18C-F0BE44947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/>
          <a:stretch/>
        </p:blipFill>
        <p:spPr bwMode="auto">
          <a:xfrm>
            <a:off x="4572000" y="1809564"/>
            <a:ext cx="2362200" cy="355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>
            <a:extLst>
              <a:ext uri="{FF2B5EF4-FFF2-40B4-BE49-F238E27FC236}">
                <a16:creationId xmlns:a16="http://schemas.microsoft.com/office/drawing/2014/main" id="{3766D0EA-53B6-8446-92CC-C8AD70DA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86401"/>
            <a:ext cx="1828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Right Click on Surface ID and Select </a:t>
            </a:r>
            <a:r>
              <a:rPr lang="en-US" altLang="en-US" b="1">
                <a:latin typeface="+mn-lt"/>
              </a:rPr>
              <a:t>Remove...</a:t>
            </a:r>
          </a:p>
        </p:txBody>
      </p:sp>
      <p:sp>
        <p:nvSpPr>
          <p:cNvPr id="29701" name="TextBox 14">
            <a:extLst>
              <a:ext uri="{FF2B5EF4-FFF2-40B4-BE49-F238E27FC236}">
                <a16:creationId xmlns:a16="http://schemas.microsoft.com/office/drawing/2014/main" id="{FE6C0BBB-D45F-AC46-A384-64A28218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508626"/>
            <a:ext cx="23606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Remove Surface panel should appear.  Select </a:t>
            </a:r>
            <a:r>
              <a:rPr lang="en-US" altLang="en-US" b="1">
                <a:latin typeface="+mn-lt"/>
              </a:rPr>
              <a:t>Apply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EE7C85E-B12B-A848-87C8-4E483D84B330}"/>
              </a:ext>
            </a:extLst>
          </p:cNvPr>
          <p:cNvSpPr txBox="1">
            <a:spLocks/>
          </p:cNvSpPr>
          <p:nvPr/>
        </p:nvSpPr>
        <p:spPr bwMode="auto">
          <a:xfrm>
            <a:off x="7086600" y="1600201"/>
            <a:ext cx="2895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Try removing other surfaces identified as </a:t>
            </a:r>
            <a:r>
              <a:rPr lang="en-US" sz="1800" kern="0"/>
              <a:t>Close Loops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4B432C9-7F6F-7D48-B61C-1380E7801997}"/>
              </a:ext>
            </a:extLst>
          </p:cNvPr>
          <p:cNvSpPr txBox="1">
            <a:spLocks/>
          </p:cNvSpPr>
          <p:nvPr/>
        </p:nvSpPr>
        <p:spPr bwMode="auto">
          <a:xfrm>
            <a:off x="7086600" y="2743201"/>
            <a:ext cx="2895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Check for Errors.</a:t>
            </a:r>
          </a:p>
          <a:p>
            <a:pPr marL="171450" indent="0">
              <a:buNone/>
              <a:defRPr/>
            </a:pPr>
            <a:r>
              <a:rPr lang="en-US" sz="1800" b="0" kern="0"/>
              <a:t>Note that all </a:t>
            </a:r>
            <a:r>
              <a:rPr lang="en-US" sz="1800" kern="0"/>
              <a:t>Close Loops</a:t>
            </a:r>
            <a:r>
              <a:rPr lang="en-US" sz="1800" b="0" kern="0"/>
              <a:t> may not be able to be removed in this manner.  </a:t>
            </a:r>
            <a:endParaRPr lang="en-US" sz="1800" kern="0"/>
          </a:p>
        </p:txBody>
      </p:sp>
      <p:sp>
        <p:nvSpPr>
          <p:cNvPr id="18441" name="Left Arrow 17">
            <a:extLst>
              <a:ext uri="{FF2B5EF4-FFF2-40B4-BE49-F238E27FC236}">
                <a16:creationId xmlns:a16="http://schemas.microsoft.com/office/drawing/2014/main" id="{B5F12737-9357-4D80-9763-F9FB6646556A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3068638" y="41433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8442" name="Left Arrow 18">
            <a:extLst>
              <a:ext uri="{FF2B5EF4-FFF2-40B4-BE49-F238E27FC236}">
                <a16:creationId xmlns:a16="http://schemas.microsoft.com/office/drawing/2014/main" id="{1CA5F613-601B-418C-82AF-1CDF4098AE6A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500813" y="51530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7A79FAC-77FF-3D4D-80C0-A1DC0F51E54B}"/>
              </a:ext>
            </a:extLst>
          </p:cNvPr>
          <p:cNvSpPr txBox="1">
            <a:spLocks/>
          </p:cNvSpPr>
          <p:nvPr/>
        </p:nvSpPr>
        <p:spPr bwMode="auto">
          <a:xfrm>
            <a:off x="7086600" y="4402138"/>
            <a:ext cx="28956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Try other operations if "Remove" does not work</a:t>
            </a:r>
          </a:p>
          <a:p>
            <a:pPr marL="171450" indent="0">
              <a:buNone/>
              <a:defRPr/>
            </a:pPr>
            <a:endParaRPr lang="en-US" sz="1800" b="0" kern="0"/>
          </a:p>
          <a:p>
            <a:pPr marL="171450" indent="0">
              <a:buNone/>
              <a:defRPr/>
            </a:pPr>
            <a:r>
              <a:rPr lang="en-US" sz="1800" kern="0"/>
              <a:t>Hint:</a:t>
            </a:r>
            <a:r>
              <a:rPr lang="en-US" sz="1800" b="0" kern="0"/>
              <a:t> </a:t>
            </a:r>
            <a:r>
              <a:rPr lang="en-US" sz="1800" b="0" i="1" kern="0"/>
              <a:t>tweak replace with surface, webcut with surface extended, unite volumes, etc..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4BF62E-5AA9-7D42-A00A-EA7F60E032D3}"/>
              </a:ext>
            </a:extLst>
          </p:cNvPr>
          <p:cNvSpPr txBox="1">
            <a:spLocks/>
          </p:cNvSpPr>
          <p:nvPr/>
        </p:nvSpPr>
        <p:spPr bwMode="auto">
          <a:xfrm>
            <a:off x="1695450" y="1160464"/>
            <a:ext cx="2895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Remove Close Loops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6E6C29F-0F7B-408B-93E1-7E694256D2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27051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AF9770A1-6930-4AA5-85F5-6DFD176E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6" y="2971800"/>
            <a:ext cx="51657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1">
            <a:extLst>
              <a:ext uri="{FF2B5EF4-FFF2-40B4-BE49-F238E27FC236}">
                <a16:creationId xmlns:a16="http://schemas.microsoft.com/office/drawing/2014/main" id="{9A1A19A0-84D5-4876-A29F-8F67B9FC0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1"/>
            <a:ext cx="3429000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C8892-3D9D-5C42-8149-7D1F73806F1D}"/>
              </a:ext>
            </a:extLst>
          </p:cNvPr>
          <p:cNvSpPr txBox="1"/>
          <p:nvPr/>
        </p:nvSpPr>
        <p:spPr>
          <a:xfrm>
            <a:off x="1905000" y="34290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Surface 21</a:t>
            </a:r>
          </a:p>
        </p:txBody>
      </p:sp>
      <p:cxnSp>
        <p:nvCxnSpPr>
          <p:cNvPr id="19462" name="Straight Arrow Connector 9">
            <a:extLst>
              <a:ext uri="{FF2B5EF4-FFF2-40B4-BE49-F238E27FC236}">
                <a16:creationId xmlns:a16="http://schemas.microsoft.com/office/drawing/2014/main" id="{C11FA8D9-81F1-45EB-AD14-555B37556B6F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3200400" y="3613150"/>
            <a:ext cx="609600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D92EFE-05EF-214B-BE29-16240FF2284B}"/>
              </a:ext>
            </a:extLst>
          </p:cNvPr>
          <p:cNvSpPr txBox="1"/>
          <p:nvPr/>
        </p:nvSpPr>
        <p:spPr>
          <a:xfrm>
            <a:off x="1895475" y="4275139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Surface 22</a:t>
            </a:r>
          </a:p>
        </p:txBody>
      </p:sp>
      <p:cxnSp>
        <p:nvCxnSpPr>
          <p:cNvPr id="19464" name="Straight Arrow Connector 16">
            <a:extLst>
              <a:ext uri="{FF2B5EF4-FFF2-40B4-BE49-F238E27FC236}">
                <a16:creationId xmlns:a16="http://schemas.microsoft.com/office/drawing/2014/main" id="{78FFC99A-4F60-4DF2-BBB9-A6B5866C363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19438" y="4429125"/>
            <a:ext cx="690562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DC7DAC-89B0-6844-A95E-B3F86CC228CF}"/>
              </a:ext>
            </a:extLst>
          </p:cNvPr>
          <p:cNvSpPr txBox="1"/>
          <p:nvPr/>
        </p:nvSpPr>
        <p:spPr>
          <a:xfrm>
            <a:off x="2054225" y="56038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Surface 24</a:t>
            </a:r>
          </a:p>
        </p:txBody>
      </p:sp>
      <p:cxnSp>
        <p:nvCxnSpPr>
          <p:cNvPr id="19466" name="Straight Arrow Connector 20">
            <a:extLst>
              <a:ext uri="{FF2B5EF4-FFF2-40B4-BE49-F238E27FC236}">
                <a16:creationId xmlns:a16="http://schemas.microsoft.com/office/drawing/2014/main" id="{817E59B8-FFE6-4375-9E19-731B983F9480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3349626" y="5526089"/>
            <a:ext cx="688975" cy="261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66C4804-A942-0C4A-8C3A-67AAFACF25CA}"/>
              </a:ext>
            </a:extLst>
          </p:cNvPr>
          <p:cNvSpPr/>
          <p:nvPr/>
        </p:nvSpPr>
        <p:spPr>
          <a:xfrm>
            <a:off x="5715000" y="2216151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tweak surface 21 remove extend </a:t>
            </a:r>
          </a:p>
          <a:p>
            <a:pPr>
              <a:defRPr/>
            </a:pPr>
            <a:r>
              <a:rPr lang="en-US" b="1" dirty="0">
                <a:ea typeface="MS PGothic" charset="-128"/>
              </a:rPr>
              <a:t>tweak surface 24 remove extend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8FDAEA-4DBA-3040-A5C2-17444377D3DB}"/>
              </a:ext>
            </a:extLst>
          </p:cNvPr>
          <p:cNvSpPr/>
          <p:nvPr/>
        </p:nvSpPr>
        <p:spPr>
          <a:xfrm>
            <a:off x="5486400" y="18430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a typeface="MS PGothic" charset="-128"/>
              </a:rPr>
              <a:t>Remove skinny (close loop) surfaces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26E17-E8A5-48FE-968C-8575B376D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7826" y="561340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215AD470-E60E-49AD-B3B5-9BEFDB36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447926"/>
            <a:ext cx="27432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>
            <a:extLst>
              <a:ext uri="{FF2B5EF4-FFF2-40B4-BE49-F238E27FC236}">
                <a16:creationId xmlns:a16="http://schemas.microsoft.com/office/drawing/2014/main" id="{CDADBA12-B000-4425-AD13-F6C06B83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47926"/>
            <a:ext cx="2667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>
            <a:extLst>
              <a:ext uri="{FF2B5EF4-FFF2-40B4-BE49-F238E27FC236}">
                <a16:creationId xmlns:a16="http://schemas.microsoft.com/office/drawing/2014/main" id="{92E74048-8129-433A-97C6-F835C921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484438"/>
            <a:ext cx="25908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6CDA66-9905-F54D-AC58-551B9C1095E8}"/>
              </a:ext>
            </a:extLst>
          </p:cNvPr>
          <p:cNvSpPr txBox="1"/>
          <p:nvPr/>
        </p:nvSpPr>
        <p:spPr>
          <a:xfrm>
            <a:off x="2576513" y="2617788"/>
            <a:ext cx="1295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Surface 22</a:t>
            </a:r>
          </a:p>
        </p:txBody>
      </p:sp>
      <p:cxnSp>
        <p:nvCxnSpPr>
          <p:cNvPr id="20487" name="Straight Arrow Connector 11">
            <a:extLst>
              <a:ext uri="{FF2B5EF4-FFF2-40B4-BE49-F238E27FC236}">
                <a16:creationId xmlns:a16="http://schemas.microsoft.com/office/drawing/2014/main" id="{4EF4DCFD-5B16-4C82-88EB-D181560AB2A1}"/>
              </a:ext>
            </a:extLst>
          </p:cNvPr>
          <p:cNvCxnSpPr>
            <a:cxnSpLocks/>
          </p:cNvCxnSpPr>
          <p:nvPr/>
        </p:nvCxnSpPr>
        <p:spPr bwMode="auto">
          <a:xfrm flipH="1">
            <a:off x="2347914" y="2986088"/>
            <a:ext cx="530225" cy="4699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8ACA3-658B-0647-80BE-7C08B4BC29D6}"/>
              </a:ext>
            </a:extLst>
          </p:cNvPr>
          <p:cNvSpPr/>
          <p:nvPr/>
        </p:nvSpPr>
        <p:spPr>
          <a:xfrm>
            <a:off x="2317750" y="5006975"/>
            <a:ext cx="5048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tweak surface 22 replace with surface 28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A0F33-8C36-2242-A788-DDC6785BB351}"/>
              </a:ext>
            </a:extLst>
          </p:cNvPr>
          <p:cNvSpPr txBox="1"/>
          <p:nvPr/>
        </p:nvSpPr>
        <p:spPr>
          <a:xfrm>
            <a:off x="2613025" y="39655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Surface 28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CCC76C-E18C-4048-9AED-91C3CA392511}"/>
              </a:ext>
            </a:extLst>
          </p:cNvPr>
          <p:cNvSpPr/>
          <p:nvPr/>
        </p:nvSpPr>
        <p:spPr>
          <a:xfrm>
            <a:off x="2308226" y="5375275"/>
            <a:ext cx="22447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regularize </a:t>
            </a:r>
            <a:r>
              <a:rPr lang="en-US" b="1" dirty="0" err="1">
                <a:ea typeface="MS PGothic" charset="-128"/>
              </a:rPr>
              <a:t>vol</a:t>
            </a:r>
            <a:r>
              <a:rPr lang="en-US" b="1" dirty="0">
                <a:ea typeface="MS PGothic" charset="-128"/>
              </a:rPr>
              <a:t> all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A8DC29-6CA9-2D43-A5C2-C5C0430C10C7}"/>
              </a:ext>
            </a:extLst>
          </p:cNvPr>
          <p:cNvSpPr/>
          <p:nvPr/>
        </p:nvSpPr>
        <p:spPr>
          <a:xfrm>
            <a:off x="1905001" y="1387475"/>
            <a:ext cx="6227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charset="-128"/>
              </a:rPr>
              <a:t>Remove indentation by tweaking surface 22 to surface 28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C111A-5F57-664E-95DB-540C7857C8A3}"/>
              </a:ext>
            </a:extLst>
          </p:cNvPr>
          <p:cNvSpPr/>
          <p:nvPr/>
        </p:nvSpPr>
        <p:spPr>
          <a:xfrm>
            <a:off x="2317750" y="1758950"/>
            <a:ext cx="51054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draw curve in surface in curve in surface 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8A43D8-50DE-BF4A-A34B-E927516B54DC}"/>
              </a:ext>
            </a:extLst>
          </p:cNvPr>
          <p:cNvSpPr/>
          <p:nvPr/>
        </p:nvSpPr>
        <p:spPr>
          <a:xfrm>
            <a:off x="5562600" y="4483100"/>
            <a:ext cx="146685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MS PGothic" charset="-128"/>
              </a:rPr>
              <a:t>tweak replace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B665B8-9B2B-3347-A4AD-DA758B4266FF}"/>
              </a:ext>
            </a:extLst>
          </p:cNvPr>
          <p:cNvSpPr/>
          <p:nvPr/>
        </p:nvSpPr>
        <p:spPr>
          <a:xfrm>
            <a:off x="8610600" y="4483100"/>
            <a:ext cx="1466850" cy="30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MS PGothic" charset="-128"/>
              </a:rPr>
              <a:t>regularize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1">
            <a:extLst>
              <a:ext uri="{FF2B5EF4-FFF2-40B4-BE49-F238E27FC236}">
                <a16:creationId xmlns:a16="http://schemas.microsoft.com/office/drawing/2014/main" id="{BD530A35-5735-49AD-91EE-2A38CDBA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4616451"/>
            <a:ext cx="844550" cy="84931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07" name="Rectangle 54">
            <a:extLst>
              <a:ext uri="{FF2B5EF4-FFF2-40B4-BE49-F238E27FC236}">
                <a16:creationId xmlns:a16="http://schemas.microsoft.com/office/drawing/2014/main" id="{8784250F-5162-430B-ADBD-E8FF2D192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1" y="4302125"/>
            <a:ext cx="1776413" cy="1447800"/>
          </a:xfrm>
          <a:prstGeom prst="rect">
            <a:avLst/>
          </a:prstGeom>
          <a:solidFill>
            <a:srgbClr val="D202CE"/>
          </a:solidFill>
          <a:ln w="9525" algn="ctr">
            <a:solidFill>
              <a:srgbClr val="D202CE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08" name="Rectangle 55">
            <a:extLst>
              <a:ext uri="{FF2B5EF4-FFF2-40B4-BE49-F238E27FC236}">
                <a16:creationId xmlns:a16="http://schemas.microsoft.com/office/drawing/2014/main" id="{BAC4203E-96AA-4C90-922A-8AE76D10C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4718050"/>
            <a:ext cx="776287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09" name="Rectangle 56">
            <a:extLst>
              <a:ext uri="{FF2B5EF4-FFF2-40B4-BE49-F238E27FC236}">
                <a16:creationId xmlns:a16="http://schemas.microsoft.com/office/drawing/2014/main" id="{A8279447-25F6-4D4B-BB62-162CC728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5365750"/>
            <a:ext cx="776288" cy="522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10" name="Title 1">
            <a:extLst>
              <a:ext uri="{FF2B5EF4-FFF2-40B4-BE49-F238E27FC236}">
                <a16:creationId xmlns:a16="http://schemas.microsoft.com/office/drawing/2014/main" id="{154CB0C1-3C25-4A21-B0FD-454DCF220E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9414" y="616744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grpSp>
        <p:nvGrpSpPr>
          <p:cNvPr id="21511" name="Group 35">
            <a:extLst>
              <a:ext uri="{FF2B5EF4-FFF2-40B4-BE49-F238E27FC236}">
                <a16:creationId xmlns:a16="http://schemas.microsoft.com/office/drawing/2014/main" id="{10401F59-E44A-400B-8583-FBF05038808A}"/>
              </a:ext>
            </a:extLst>
          </p:cNvPr>
          <p:cNvGrpSpPr>
            <a:grpSpLocks/>
          </p:cNvGrpSpPr>
          <p:nvPr/>
        </p:nvGrpSpPr>
        <p:grpSpPr bwMode="auto">
          <a:xfrm>
            <a:off x="3171826" y="1363663"/>
            <a:ext cx="2836863" cy="1308100"/>
            <a:chOff x="447811" y="1213750"/>
            <a:chExt cx="3581400" cy="1651165"/>
          </a:xfrm>
        </p:grpSpPr>
        <p:pic>
          <p:nvPicPr>
            <p:cNvPr id="21581" name="Picture 5">
              <a:extLst>
                <a:ext uri="{FF2B5EF4-FFF2-40B4-BE49-F238E27FC236}">
                  <a16:creationId xmlns:a16="http://schemas.microsoft.com/office/drawing/2014/main" id="{A42DCE16-9655-4BB6-AEFC-E4843E983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11" y="1213750"/>
              <a:ext cx="3581400" cy="165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4C841F-779B-DB45-A535-5E32F2134381}"/>
                </a:ext>
              </a:extLst>
            </p:cNvPr>
            <p:cNvSpPr txBox="1"/>
            <p:nvPr/>
          </p:nvSpPr>
          <p:spPr>
            <a:xfrm>
              <a:off x="702337" y="1746772"/>
              <a:ext cx="1575255" cy="426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Surface 40</a:t>
              </a:r>
            </a:p>
          </p:txBody>
        </p:sp>
        <p:cxnSp>
          <p:nvCxnSpPr>
            <p:cNvPr id="21583" name="Straight Arrow Connector 10">
              <a:extLst>
                <a:ext uri="{FF2B5EF4-FFF2-40B4-BE49-F238E27FC236}">
                  <a16:creationId xmlns:a16="http://schemas.microsoft.com/office/drawing/2014/main" id="{A25B2DA0-B318-4382-8804-E0E100A45C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64931" y="1594750"/>
              <a:ext cx="287880" cy="2286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2" name="Group 37">
            <a:extLst>
              <a:ext uri="{FF2B5EF4-FFF2-40B4-BE49-F238E27FC236}">
                <a16:creationId xmlns:a16="http://schemas.microsoft.com/office/drawing/2014/main" id="{6BB83D34-11A9-41B4-8B32-3339F395EF9A}"/>
              </a:ext>
            </a:extLst>
          </p:cNvPr>
          <p:cNvGrpSpPr>
            <a:grpSpLocks/>
          </p:cNvGrpSpPr>
          <p:nvPr/>
        </p:nvGrpSpPr>
        <p:grpSpPr bwMode="auto">
          <a:xfrm>
            <a:off x="6678614" y="1363664"/>
            <a:ext cx="3398837" cy="2249487"/>
            <a:chOff x="4676911" y="1160463"/>
            <a:chExt cx="3400289" cy="2248786"/>
          </a:xfrm>
        </p:grpSpPr>
        <p:pic>
          <p:nvPicPr>
            <p:cNvPr id="21573" name="Picture 16">
              <a:extLst>
                <a:ext uri="{FF2B5EF4-FFF2-40B4-BE49-F238E27FC236}">
                  <a16:creationId xmlns:a16="http://schemas.microsoft.com/office/drawing/2014/main" id="{3F79CA35-014C-4D64-BED9-848BA2240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911" y="1160463"/>
              <a:ext cx="3400289" cy="224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83A2D4-58E3-5F4B-9383-3F338B05E773}"/>
                </a:ext>
              </a:extLst>
            </p:cNvPr>
            <p:cNvSpPr txBox="1"/>
            <p:nvPr/>
          </p:nvSpPr>
          <p:spPr>
            <a:xfrm>
              <a:off x="5197833" y="1327098"/>
              <a:ext cx="1178428" cy="3380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Surface 40</a:t>
              </a:r>
            </a:p>
          </p:txBody>
        </p:sp>
        <p:cxnSp>
          <p:nvCxnSpPr>
            <p:cNvPr id="21575" name="Straight Arrow Connector 8">
              <a:extLst>
                <a:ext uri="{FF2B5EF4-FFF2-40B4-BE49-F238E27FC236}">
                  <a16:creationId xmlns:a16="http://schemas.microsoft.com/office/drawing/2014/main" id="{F7BCC6E2-1F5C-4E13-84D7-51305A28E2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17323" y="2458076"/>
              <a:ext cx="320946" cy="331634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CB7F18-DFE4-2C4A-8C12-79A4056DF625}"/>
                </a:ext>
              </a:extLst>
            </p:cNvPr>
            <p:cNvSpPr txBox="1"/>
            <p:nvPr/>
          </p:nvSpPr>
          <p:spPr>
            <a:xfrm>
              <a:off x="4881785" y="2712554"/>
              <a:ext cx="1180017" cy="338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Surface 48</a:t>
              </a:r>
            </a:p>
          </p:txBody>
        </p:sp>
        <p:cxnSp>
          <p:nvCxnSpPr>
            <p:cNvPr id="21577" name="Straight Arrow Connector 21">
              <a:extLst>
                <a:ext uri="{FF2B5EF4-FFF2-40B4-BE49-F238E27FC236}">
                  <a16:creationId xmlns:a16="http://schemas.microsoft.com/office/drawing/2014/main" id="{5051F422-8288-4EED-AFF3-A41687F099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30087" y="1590373"/>
              <a:ext cx="416362" cy="7162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EFB268-B5DD-1C4A-B425-A5B32D874421}"/>
                </a:ext>
              </a:extLst>
            </p:cNvPr>
            <p:cNvSpPr txBox="1"/>
            <p:nvPr/>
          </p:nvSpPr>
          <p:spPr>
            <a:xfrm>
              <a:off x="5563114" y="2972823"/>
              <a:ext cx="1178428" cy="338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Surface 49</a:t>
              </a:r>
            </a:p>
          </p:txBody>
        </p:sp>
        <p:cxnSp>
          <p:nvCxnSpPr>
            <p:cNvPr id="21579" name="Straight Arrow Connector 27">
              <a:extLst>
                <a:ext uri="{FF2B5EF4-FFF2-40B4-BE49-F238E27FC236}">
                  <a16:creationId xmlns:a16="http://schemas.microsoft.com/office/drawing/2014/main" id="{A6F8658E-52FB-4703-8F2C-D8E7EBC267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58977" y="2770165"/>
              <a:ext cx="89644" cy="357564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80" name="Straight Connector 31">
              <a:extLst>
                <a:ext uri="{FF2B5EF4-FFF2-40B4-BE49-F238E27FC236}">
                  <a16:creationId xmlns:a16="http://schemas.microsoft.com/office/drawing/2014/main" id="{3E37682A-A082-46CC-915D-815171EAA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74180" y="3128881"/>
              <a:ext cx="284797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948635F-BE12-F940-A2EA-BB8A41420F01}"/>
              </a:ext>
            </a:extLst>
          </p:cNvPr>
          <p:cNvSpPr/>
          <p:nvPr/>
        </p:nvSpPr>
        <p:spPr>
          <a:xfrm>
            <a:off x="7278688" y="3722689"/>
            <a:ext cx="2406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zoom surface 40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552A8F-7E4E-A54D-ABCE-6C647A9461F0}"/>
              </a:ext>
            </a:extLst>
          </p:cNvPr>
          <p:cNvSpPr/>
          <p:nvPr/>
        </p:nvSpPr>
        <p:spPr>
          <a:xfrm>
            <a:off x="2020888" y="2841625"/>
            <a:ext cx="45466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charset="-128"/>
              </a:rPr>
              <a:t>Remove fillet at surface 48 by webcutting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MS PGothic" charset="-128"/>
              </a:rPr>
              <a:t>tweak remove </a:t>
            </a:r>
            <a:r>
              <a:rPr lang="en-US" sz="1400" dirty="0">
                <a:ea typeface="MS PGothic" charset="-128"/>
              </a:rPr>
              <a:t>can not be used for surface 48 because adjacent surfaces can't be extended to fill</a:t>
            </a:r>
          </a:p>
        </p:txBody>
      </p:sp>
      <p:sp>
        <p:nvSpPr>
          <p:cNvPr id="21515" name="Rectangle 39">
            <a:extLst>
              <a:ext uri="{FF2B5EF4-FFF2-40B4-BE49-F238E27FC236}">
                <a16:creationId xmlns:a16="http://schemas.microsoft.com/office/drawing/2014/main" id="{59D1830F-E577-4200-8786-C12A683C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4" y="1568451"/>
            <a:ext cx="274637" cy="233363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1516" name="Straight Connector 41">
            <a:extLst>
              <a:ext uri="{FF2B5EF4-FFF2-40B4-BE49-F238E27FC236}">
                <a16:creationId xmlns:a16="http://schemas.microsoft.com/office/drawing/2014/main" id="{E4A83E03-5BE1-4FE0-992B-4CD31FFE21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1" y="1665288"/>
            <a:ext cx="190341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Straight Connector 42">
            <a:extLst>
              <a:ext uri="{FF2B5EF4-FFF2-40B4-BE49-F238E27FC236}">
                <a16:creationId xmlns:a16="http://schemas.microsoft.com/office/drawing/2014/main" id="{97AF7D30-6E99-4C57-8833-0B70F75F350E}"/>
              </a:ext>
            </a:extLst>
          </p:cNvPr>
          <p:cNvCxnSpPr>
            <a:cxnSpLocks/>
          </p:cNvCxnSpPr>
          <p:nvPr/>
        </p:nvCxnSpPr>
        <p:spPr bwMode="auto">
          <a:xfrm flipV="1">
            <a:off x="5922963" y="1665288"/>
            <a:ext cx="76835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Arc 46">
            <a:extLst>
              <a:ext uri="{FF2B5EF4-FFF2-40B4-BE49-F238E27FC236}">
                <a16:creationId xmlns:a16="http://schemas.microsoft.com/office/drawing/2014/main" id="{0DD11373-A268-9E43-96BE-A4F12E4E4B97}"/>
              </a:ext>
            </a:extLst>
          </p:cNvPr>
          <p:cNvSpPr/>
          <p:nvPr/>
        </p:nvSpPr>
        <p:spPr bwMode="auto">
          <a:xfrm>
            <a:off x="1860550" y="4718050"/>
            <a:ext cx="1295400" cy="1295400"/>
          </a:xfrm>
          <a:prstGeom prst="arc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1519" name="Straight Connector 48">
            <a:extLst>
              <a:ext uri="{FF2B5EF4-FFF2-40B4-BE49-F238E27FC236}">
                <a16:creationId xmlns:a16="http://schemas.microsoft.com/office/drawing/2014/main" id="{D7D23175-1B3A-46B6-BA2D-367D8D1DCF5E}"/>
              </a:ext>
            </a:extLst>
          </p:cNvPr>
          <p:cNvCxnSpPr>
            <a:cxnSpLocks/>
            <a:stCxn id="47" idx="0"/>
          </p:cNvCxnSpPr>
          <p:nvPr/>
        </p:nvCxnSpPr>
        <p:spPr bwMode="auto">
          <a:xfrm flipH="1">
            <a:off x="1860550" y="4718050"/>
            <a:ext cx="6477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Connector 49">
            <a:extLst>
              <a:ext uri="{FF2B5EF4-FFF2-40B4-BE49-F238E27FC236}">
                <a16:creationId xmlns:a16="http://schemas.microsoft.com/office/drawing/2014/main" id="{10AB00A0-5910-45FC-A4DC-B710C099B73F}"/>
              </a:ext>
            </a:extLst>
          </p:cNvPr>
          <p:cNvCxnSpPr>
            <a:cxnSpLocks/>
          </p:cNvCxnSpPr>
          <p:nvPr/>
        </p:nvCxnSpPr>
        <p:spPr bwMode="auto">
          <a:xfrm>
            <a:off x="1860550" y="4302126"/>
            <a:ext cx="0" cy="415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Connector 52">
            <a:extLst>
              <a:ext uri="{FF2B5EF4-FFF2-40B4-BE49-F238E27FC236}">
                <a16:creationId xmlns:a16="http://schemas.microsoft.com/office/drawing/2014/main" id="{A0A0E773-7F82-4249-B624-C8CDF806BBE1}"/>
              </a:ext>
            </a:extLst>
          </p:cNvPr>
          <p:cNvCxnSpPr>
            <a:cxnSpLocks/>
          </p:cNvCxnSpPr>
          <p:nvPr/>
        </p:nvCxnSpPr>
        <p:spPr bwMode="auto">
          <a:xfrm>
            <a:off x="3155950" y="5334001"/>
            <a:ext cx="0" cy="415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Oval 57">
            <a:extLst>
              <a:ext uri="{FF2B5EF4-FFF2-40B4-BE49-F238E27FC236}">
                <a16:creationId xmlns:a16="http://schemas.microsoft.com/office/drawing/2014/main" id="{056D55B8-2D68-4563-8DC7-D069A4BE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6799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23" name="Oval 59">
            <a:extLst>
              <a:ext uri="{FF2B5EF4-FFF2-40B4-BE49-F238E27FC236}">
                <a16:creationId xmlns:a16="http://schemas.microsoft.com/office/drawing/2014/main" id="{D5DD575E-A442-46DE-9CC6-319FC901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534035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946DF1-F8E2-9A4D-924C-BE4158EEE7EC}"/>
              </a:ext>
            </a:extLst>
          </p:cNvPr>
          <p:cNvSpPr txBox="1"/>
          <p:nvPr/>
        </p:nvSpPr>
        <p:spPr>
          <a:xfrm>
            <a:off x="1649413" y="5219701"/>
            <a:ext cx="927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Surface 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82F5B5-C8A8-2F46-9760-C8E4BCF5CBED}"/>
              </a:ext>
            </a:extLst>
          </p:cNvPr>
          <p:cNvSpPr txBox="1"/>
          <p:nvPr/>
        </p:nvSpPr>
        <p:spPr>
          <a:xfrm>
            <a:off x="1565275" y="4957764"/>
            <a:ext cx="927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Surface 49</a:t>
            </a:r>
          </a:p>
        </p:txBody>
      </p:sp>
      <p:cxnSp>
        <p:nvCxnSpPr>
          <p:cNvPr id="21526" name="Straight Arrow Connector 63">
            <a:extLst>
              <a:ext uri="{FF2B5EF4-FFF2-40B4-BE49-F238E27FC236}">
                <a16:creationId xmlns:a16="http://schemas.microsoft.com/office/drawing/2014/main" id="{E0300698-F15A-477D-B79A-FFCCD4DC107C}"/>
              </a:ext>
            </a:extLst>
          </p:cNvPr>
          <p:cNvCxnSpPr>
            <a:cxnSpLocks/>
            <a:endCxn id="21508" idx="0"/>
          </p:cNvCxnSpPr>
          <p:nvPr/>
        </p:nvCxnSpPr>
        <p:spPr bwMode="auto">
          <a:xfrm flipV="1">
            <a:off x="2036763" y="4718050"/>
            <a:ext cx="82550" cy="292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Straight Arrow Connector 65">
            <a:extLst>
              <a:ext uri="{FF2B5EF4-FFF2-40B4-BE49-F238E27FC236}">
                <a16:creationId xmlns:a16="http://schemas.microsoft.com/office/drawing/2014/main" id="{29574F40-6E9E-4153-A382-D7391F9A90D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0789" y="4930775"/>
            <a:ext cx="460375" cy="368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8" name="Straight Connector 69">
            <a:extLst>
              <a:ext uri="{FF2B5EF4-FFF2-40B4-BE49-F238E27FC236}">
                <a16:creationId xmlns:a16="http://schemas.microsoft.com/office/drawing/2014/main" id="{2A58572E-30AD-4A4C-ABEE-2A14C97E2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2576513" y="4718050"/>
            <a:ext cx="12128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C9454F2-1C0C-7F45-A29A-44BA14D8B472}"/>
              </a:ext>
            </a:extLst>
          </p:cNvPr>
          <p:cNvSpPr txBox="1"/>
          <p:nvPr/>
        </p:nvSpPr>
        <p:spPr>
          <a:xfrm>
            <a:off x="2136776" y="4330701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Volume 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2209C7F-C0CB-D641-9950-87BA1215D96A}"/>
              </a:ext>
            </a:extLst>
          </p:cNvPr>
          <p:cNvSpPr/>
          <p:nvPr/>
        </p:nvSpPr>
        <p:spPr bwMode="auto">
          <a:xfrm>
            <a:off x="4021138" y="4702176"/>
            <a:ext cx="1776412" cy="1031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531" name="Rectangle 73">
            <a:extLst>
              <a:ext uri="{FF2B5EF4-FFF2-40B4-BE49-F238E27FC236}">
                <a16:creationId xmlns:a16="http://schemas.microsoft.com/office/drawing/2014/main" id="{E304D27D-2F11-4B02-AF8F-5A5ACF01D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4702175"/>
            <a:ext cx="776288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32" name="Rectangle 74">
            <a:extLst>
              <a:ext uri="{FF2B5EF4-FFF2-40B4-BE49-F238E27FC236}">
                <a16:creationId xmlns:a16="http://schemas.microsoft.com/office/drawing/2014/main" id="{D8BFBD5E-68D9-4423-A581-2BB3CFED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5349875"/>
            <a:ext cx="776288" cy="522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4F42F998-E15D-D843-94A1-D80FB23C7063}"/>
              </a:ext>
            </a:extLst>
          </p:cNvPr>
          <p:cNvSpPr/>
          <p:nvPr/>
        </p:nvSpPr>
        <p:spPr bwMode="auto">
          <a:xfrm>
            <a:off x="4021138" y="4702175"/>
            <a:ext cx="1295400" cy="1295400"/>
          </a:xfrm>
          <a:prstGeom prst="arc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1534" name="Straight Connector 78">
            <a:extLst>
              <a:ext uri="{FF2B5EF4-FFF2-40B4-BE49-F238E27FC236}">
                <a16:creationId xmlns:a16="http://schemas.microsoft.com/office/drawing/2014/main" id="{172A1048-CBA6-40B5-A2D5-C0ED8EB88D67}"/>
              </a:ext>
            </a:extLst>
          </p:cNvPr>
          <p:cNvCxnSpPr>
            <a:cxnSpLocks/>
          </p:cNvCxnSpPr>
          <p:nvPr/>
        </p:nvCxnSpPr>
        <p:spPr bwMode="auto">
          <a:xfrm>
            <a:off x="5316538" y="5318126"/>
            <a:ext cx="0" cy="415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5" name="Oval 80">
            <a:extLst>
              <a:ext uri="{FF2B5EF4-FFF2-40B4-BE49-F238E27FC236}">
                <a16:creationId xmlns:a16="http://schemas.microsoft.com/office/drawing/2014/main" id="{D08E5D30-9D82-47F2-8872-BBAE81312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5324475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0AEB22-6BDD-604F-8679-9E1E292D8674}"/>
              </a:ext>
            </a:extLst>
          </p:cNvPr>
          <p:cNvSpPr txBox="1"/>
          <p:nvPr/>
        </p:nvSpPr>
        <p:spPr>
          <a:xfrm>
            <a:off x="3810000" y="5203826"/>
            <a:ext cx="927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Surface 48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CCEA06-40D0-A84F-80A8-4DC4439CCF6B}"/>
              </a:ext>
            </a:extLst>
          </p:cNvPr>
          <p:cNvSpPr txBox="1"/>
          <p:nvPr/>
        </p:nvSpPr>
        <p:spPr>
          <a:xfrm>
            <a:off x="4113213" y="5489576"/>
            <a:ext cx="9271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Surface 37</a:t>
            </a:r>
          </a:p>
        </p:txBody>
      </p:sp>
      <p:cxnSp>
        <p:nvCxnSpPr>
          <p:cNvPr id="21538" name="Straight Arrow Connector 83">
            <a:extLst>
              <a:ext uri="{FF2B5EF4-FFF2-40B4-BE49-F238E27FC236}">
                <a16:creationId xmlns:a16="http://schemas.microsoft.com/office/drawing/2014/main" id="{7E0EA73B-BC92-41DD-AA9E-36D08FC025D9}"/>
              </a:ext>
            </a:extLst>
          </p:cNvPr>
          <p:cNvCxnSpPr>
            <a:cxnSpLocks/>
            <a:endCxn id="21532" idx="3"/>
          </p:cNvCxnSpPr>
          <p:nvPr/>
        </p:nvCxnSpPr>
        <p:spPr bwMode="auto">
          <a:xfrm flipV="1">
            <a:off x="4972051" y="5611813"/>
            <a:ext cx="341313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9" name="Straight Arrow Connector 84">
            <a:extLst>
              <a:ext uri="{FF2B5EF4-FFF2-40B4-BE49-F238E27FC236}">
                <a16:creationId xmlns:a16="http://schemas.microsoft.com/office/drawing/2014/main" id="{20482E80-83CA-43A6-8E07-825121D7A4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652964" y="4914900"/>
            <a:ext cx="458787" cy="368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DEEE8941-AC19-C94E-A110-BC0323E9B080}"/>
              </a:ext>
            </a:extLst>
          </p:cNvPr>
          <p:cNvSpPr txBox="1"/>
          <p:nvPr/>
        </p:nvSpPr>
        <p:spPr>
          <a:xfrm>
            <a:off x="4298951" y="4314826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Volume 3</a:t>
            </a:r>
          </a:p>
        </p:txBody>
      </p:sp>
      <p:sp>
        <p:nvSpPr>
          <p:cNvPr id="21541" name="Rectangle 88">
            <a:extLst>
              <a:ext uri="{FF2B5EF4-FFF2-40B4-BE49-F238E27FC236}">
                <a16:creationId xmlns:a16="http://schemas.microsoft.com/office/drawing/2014/main" id="{0A8DE755-711D-4F1B-9525-8F0E13672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286251"/>
            <a:ext cx="1770062" cy="404813"/>
          </a:xfrm>
          <a:prstGeom prst="rect">
            <a:avLst/>
          </a:prstGeom>
          <a:solidFill>
            <a:srgbClr val="D202CE"/>
          </a:solidFill>
          <a:ln w="9525" algn="ctr">
            <a:solidFill>
              <a:srgbClr val="D202CE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1542" name="Straight Connector 76">
            <a:extLst>
              <a:ext uri="{FF2B5EF4-FFF2-40B4-BE49-F238E27FC236}">
                <a16:creationId xmlns:a16="http://schemas.microsoft.com/office/drawing/2014/main" id="{3AD51A16-B9F8-43FB-999F-70EA50EAAC72}"/>
              </a:ext>
            </a:extLst>
          </p:cNvPr>
          <p:cNvCxnSpPr>
            <a:cxnSpLocks/>
          </p:cNvCxnSpPr>
          <p:nvPr/>
        </p:nvCxnSpPr>
        <p:spPr bwMode="auto">
          <a:xfrm flipH="1">
            <a:off x="4021138" y="4702175"/>
            <a:ext cx="177641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3" name="Straight Connector 77">
            <a:extLst>
              <a:ext uri="{FF2B5EF4-FFF2-40B4-BE49-F238E27FC236}">
                <a16:creationId xmlns:a16="http://schemas.microsoft.com/office/drawing/2014/main" id="{3ED06AA3-BE60-4F16-BE77-948472113B0D}"/>
              </a:ext>
            </a:extLst>
          </p:cNvPr>
          <p:cNvCxnSpPr>
            <a:cxnSpLocks/>
          </p:cNvCxnSpPr>
          <p:nvPr/>
        </p:nvCxnSpPr>
        <p:spPr bwMode="auto">
          <a:xfrm>
            <a:off x="4021138" y="4286251"/>
            <a:ext cx="0" cy="415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3BF78428-610D-E043-BF3D-94A043299381}"/>
              </a:ext>
            </a:extLst>
          </p:cNvPr>
          <p:cNvSpPr txBox="1"/>
          <p:nvPr/>
        </p:nvSpPr>
        <p:spPr>
          <a:xfrm>
            <a:off x="4264026" y="4330701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Volume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BE5EB3-F9A8-8747-B6E9-13CF2A4C5A5A}"/>
              </a:ext>
            </a:extLst>
          </p:cNvPr>
          <p:cNvSpPr txBox="1"/>
          <p:nvPr/>
        </p:nvSpPr>
        <p:spPr>
          <a:xfrm>
            <a:off x="5334001" y="5021264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Volume 6</a:t>
            </a:r>
          </a:p>
        </p:txBody>
      </p:sp>
      <p:cxnSp>
        <p:nvCxnSpPr>
          <p:cNvPr id="21546" name="Straight Connector 92">
            <a:extLst>
              <a:ext uri="{FF2B5EF4-FFF2-40B4-BE49-F238E27FC236}">
                <a16:creationId xmlns:a16="http://schemas.microsoft.com/office/drawing/2014/main" id="{8AE8F1C4-E036-4034-ACE1-3578EEC2D3D1}"/>
              </a:ext>
            </a:extLst>
          </p:cNvPr>
          <p:cNvCxnSpPr>
            <a:cxnSpLocks/>
          </p:cNvCxnSpPr>
          <p:nvPr/>
        </p:nvCxnSpPr>
        <p:spPr bwMode="auto">
          <a:xfrm>
            <a:off x="5313363" y="4718051"/>
            <a:ext cx="0" cy="6000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746B6042-4104-B549-BFE0-9E46049DEC42}"/>
              </a:ext>
            </a:extLst>
          </p:cNvPr>
          <p:cNvSpPr/>
          <p:nvPr/>
        </p:nvSpPr>
        <p:spPr bwMode="auto">
          <a:xfrm>
            <a:off x="7526338" y="4686301"/>
            <a:ext cx="481012" cy="1031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1548" name="Rectangle 95">
            <a:extLst>
              <a:ext uri="{FF2B5EF4-FFF2-40B4-BE49-F238E27FC236}">
                <a16:creationId xmlns:a16="http://schemas.microsoft.com/office/drawing/2014/main" id="{1C5C03F1-114E-473C-9FCD-97718BCF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4686300"/>
            <a:ext cx="776288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49" name="Rectangle 96">
            <a:extLst>
              <a:ext uri="{FF2B5EF4-FFF2-40B4-BE49-F238E27FC236}">
                <a16:creationId xmlns:a16="http://schemas.microsoft.com/office/drawing/2014/main" id="{A6A70BDD-E5CB-4D8D-AFA5-09BDF641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5334000"/>
            <a:ext cx="776288" cy="522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98" name="Arc 97">
            <a:extLst>
              <a:ext uri="{FF2B5EF4-FFF2-40B4-BE49-F238E27FC236}">
                <a16:creationId xmlns:a16="http://schemas.microsoft.com/office/drawing/2014/main" id="{5BF707EB-3336-364E-B63B-E874972F70DE}"/>
              </a:ext>
            </a:extLst>
          </p:cNvPr>
          <p:cNvSpPr/>
          <p:nvPr/>
        </p:nvSpPr>
        <p:spPr bwMode="auto">
          <a:xfrm>
            <a:off x="6230938" y="4686300"/>
            <a:ext cx="1295400" cy="1295400"/>
          </a:xfrm>
          <a:prstGeom prst="arc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1551" name="Straight Connector 98">
            <a:extLst>
              <a:ext uri="{FF2B5EF4-FFF2-40B4-BE49-F238E27FC236}">
                <a16:creationId xmlns:a16="http://schemas.microsoft.com/office/drawing/2014/main" id="{C01629D1-EE20-4E84-8FE9-F46535D60F7C}"/>
              </a:ext>
            </a:extLst>
          </p:cNvPr>
          <p:cNvCxnSpPr>
            <a:cxnSpLocks/>
          </p:cNvCxnSpPr>
          <p:nvPr/>
        </p:nvCxnSpPr>
        <p:spPr bwMode="auto">
          <a:xfrm>
            <a:off x="7523164" y="4686301"/>
            <a:ext cx="3175" cy="1031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2" name="Straight Arrow Connector 102">
            <a:extLst>
              <a:ext uri="{FF2B5EF4-FFF2-40B4-BE49-F238E27FC236}">
                <a16:creationId xmlns:a16="http://schemas.microsoft.com/office/drawing/2014/main" id="{9B545896-330C-41C3-8867-F5418731E83B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2963" y="4781550"/>
            <a:ext cx="227012" cy="209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2E62D93-42EB-594F-B55A-2D9C505145B2}"/>
              </a:ext>
            </a:extLst>
          </p:cNvPr>
          <p:cNvSpPr txBox="1"/>
          <p:nvPr/>
        </p:nvSpPr>
        <p:spPr>
          <a:xfrm>
            <a:off x="6508751" y="4298951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Volume 3</a:t>
            </a:r>
          </a:p>
        </p:txBody>
      </p:sp>
      <p:sp>
        <p:nvSpPr>
          <p:cNvPr id="21554" name="Rectangle 105">
            <a:extLst>
              <a:ext uri="{FF2B5EF4-FFF2-40B4-BE49-F238E27FC236}">
                <a16:creationId xmlns:a16="http://schemas.microsoft.com/office/drawing/2014/main" id="{04536343-8C26-46DD-AFD2-55843F32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4270376"/>
            <a:ext cx="1770062" cy="404813"/>
          </a:xfrm>
          <a:prstGeom prst="rect">
            <a:avLst/>
          </a:prstGeom>
          <a:solidFill>
            <a:srgbClr val="D202CE"/>
          </a:solidFill>
          <a:ln w="9525" algn="ctr">
            <a:solidFill>
              <a:srgbClr val="D202CE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1555" name="Straight Connector 106">
            <a:extLst>
              <a:ext uri="{FF2B5EF4-FFF2-40B4-BE49-F238E27FC236}">
                <a16:creationId xmlns:a16="http://schemas.microsoft.com/office/drawing/2014/main" id="{E29F3148-8C65-448F-98AB-10F0F9E7F350}"/>
              </a:ext>
            </a:extLst>
          </p:cNvPr>
          <p:cNvCxnSpPr>
            <a:cxnSpLocks/>
          </p:cNvCxnSpPr>
          <p:nvPr/>
        </p:nvCxnSpPr>
        <p:spPr bwMode="auto">
          <a:xfrm flipH="1">
            <a:off x="6230938" y="4686300"/>
            <a:ext cx="177641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6" name="Straight Connector 107">
            <a:extLst>
              <a:ext uri="{FF2B5EF4-FFF2-40B4-BE49-F238E27FC236}">
                <a16:creationId xmlns:a16="http://schemas.microsoft.com/office/drawing/2014/main" id="{16B06C4D-15E2-4AA7-968F-5277B945F0A9}"/>
              </a:ext>
            </a:extLst>
          </p:cNvPr>
          <p:cNvCxnSpPr>
            <a:cxnSpLocks/>
          </p:cNvCxnSpPr>
          <p:nvPr/>
        </p:nvCxnSpPr>
        <p:spPr bwMode="auto">
          <a:xfrm>
            <a:off x="6230938" y="4270376"/>
            <a:ext cx="0" cy="415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B017B57-A26E-E548-A821-BA34E91A0912}"/>
              </a:ext>
            </a:extLst>
          </p:cNvPr>
          <p:cNvSpPr txBox="1"/>
          <p:nvPr/>
        </p:nvSpPr>
        <p:spPr>
          <a:xfrm>
            <a:off x="6473826" y="4314826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Volume 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2C8574-F83B-E641-880B-C9176CBF442B}"/>
              </a:ext>
            </a:extLst>
          </p:cNvPr>
          <p:cNvSpPr txBox="1"/>
          <p:nvPr/>
        </p:nvSpPr>
        <p:spPr>
          <a:xfrm>
            <a:off x="7543801" y="5005389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Volume 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0630FF-FF18-F74C-8124-51B7E1824B96}"/>
              </a:ext>
            </a:extLst>
          </p:cNvPr>
          <p:cNvSpPr txBox="1"/>
          <p:nvPr/>
        </p:nvSpPr>
        <p:spPr>
          <a:xfrm>
            <a:off x="6461126" y="4953001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Volume 7</a:t>
            </a:r>
          </a:p>
        </p:txBody>
      </p:sp>
      <p:sp>
        <p:nvSpPr>
          <p:cNvPr id="21560" name="Rectangle 117">
            <a:extLst>
              <a:ext uri="{FF2B5EF4-FFF2-40B4-BE49-F238E27FC236}">
                <a16:creationId xmlns:a16="http://schemas.microsoft.com/office/drawing/2014/main" id="{A28BF3C8-276C-441A-80F3-8D2659FFF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238" y="4575175"/>
            <a:ext cx="481012" cy="1143000"/>
          </a:xfrm>
          <a:prstGeom prst="rect">
            <a:avLst/>
          </a:prstGeom>
          <a:solidFill>
            <a:srgbClr val="D202CE"/>
          </a:solidFill>
          <a:ln w="9525" algn="ctr">
            <a:solidFill>
              <a:srgbClr val="D202CE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61" name="Rectangle 118">
            <a:extLst>
              <a:ext uri="{FF2B5EF4-FFF2-40B4-BE49-F238E27FC236}">
                <a16:creationId xmlns:a16="http://schemas.microsoft.com/office/drawing/2014/main" id="{F7E3616F-AF4E-4072-A483-526976C7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0" y="4686300"/>
            <a:ext cx="776288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62" name="Rectangle 119">
            <a:extLst>
              <a:ext uri="{FF2B5EF4-FFF2-40B4-BE49-F238E27FC236}">
                <a16:creationId xmlns:a16="http://schemas.microsoft.com/office/drawing/2014/main" id="{C2CC1E3A-5410-419E-AA6A-F4BFCCD76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775" y="5334000"/>
            <a:ext cx="776288" cy="5222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1563" name="Straight Connector 121">
            <a:extLst>
              <a:ext uri="{FF2B5EF4-FFF2-40B4-BE49-F238E27FC236}">
                <a16:creationId xmlns:a16="http://schemas.microsoft.com/office/drawing/2014/main" id="{4F1DB7C3-84DC-41D8-8AC9-A433DE983D48}"/>
              </a:ext>
            </a:extLst>
          </p:cNvPr>
          <p:cNvCxnSpPr>
            <a:cxnSpLocks/>
          </p:cNvCxnSpPr>
          <p:nvPr/>
        </p:nvCxnSpPr>
        <p:spPr bwMode="auto">
          <a:xfrm>
            <a:off x="9771064" y="4686301"/>
            <a:ext cx="3175" cy="1031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EFDA693-E171-2D47-AF28-CCD047A15B77}"/>
              </a:ext>
            </a:extLst>
          </p:cNvPr>
          <p:cNvSpPr txBox="1"/>
          <p:nvPr/>
        </p:nvSpPr>
        <p:spPr>
          <a:xfrm>
            <a:off x="8756651" y="4298951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Volume 3</a:t>
            </a:r>
          </a:p>
        </p:txBody>
      </p:sp>
      <p:sp>
        <p:nvSpPr>
          <p:cNvPr id="21565" name="Rectangle 125">
            <a:extLst>
              <a:ext uri="{FF2B5EF4-FFF2-40B4-BE49-F238E27FC236}">
                <a16:creationId xmlns:a16="http://schemas.microsoft.com/office/drawing/2014/main" id="{22254CC1-B3C6-4ACC-A98B-8CC8FC2C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4270376"/>
            <a:ext cx="1770062" cy="404813"/>
          </a:xfrm>
          <a:prstGeom prst="rect">
            <a:avLst/>
          </a:prstGeom>
          <a:solidFill>
            <a:srgbClr val="D202CE"/>
          </a:solidFill>
          <a:ln w="9525" algn="ctr">
            <a:solidFill>
              <a:srgbClr val="D202CE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1566" name="Straight Connector 126">
            <a:extLst>
              <a:ext uri="{FF2B5EF4-FFF2-40B4-BE49-F238E27FC236}">
                <a16:creationId xmlns:a16="http://schemas.microsoft.com/office/drawing/2014/main" id="{AC89B090-0D85-45B6-85D8-B82CA4248E85}"/>
              </a:ext>
            </a:extLst>
          </p:cNvPr>
          <p:cNvCxnSpPr>
            <a:cxnSpLocks/>
          </p:cNvCxnSpPr>
          <p:nvPr/>
        </p:nvCxnSpPr>
        <p:spPr bwMode="auto">
          <a:xfrm flipH="1">
            <a:off x="8478839" y="4686300"/>
            <a:ext cx="1292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67" name="Straight Connector 127">
            <a:extLst>
              <a:ext uri="{FF2B5EF4-FFF2-40B4-BE49-F238E27FC236}">
                <a16:creationId xmlns:a16="http://schemas.microsoft.com/office/drawing/2014/main" id="{F4C62C75-2117-4B8E-B561-A4DAA458CD30}"/>
              </a:ext>
            </a:extLst>
          </p:cNvPr>
          <p:cNvCxnSpPr>
            <a:cxnSpLocks/>
          </p:cNvCxnSpPr>
          <p:nvPr/>
        </p:nvCxnSpPr>
        <p:spPr bwMode="auto">
          <a:xfrm>
            <a:off x="8478838" y="4270376"/>
            <a:ext cx="0" cy="415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7C9C32C6-7D18-6F41-9B14-E1D7B06B668D}"/>
              </a:ext>
            </a:extLst>
          </p:cNvPr>
          <p:cNvSpPr txBox="1"/>
          <p:nvPr/>
        </p:nvSpPr>
        <p:spPr>
          <a:xfrm>
            <a:off x="8721726" y="4314826"/>
            <a:ext cx="823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Volume 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D90C0D5-034C-C64C-91AD-C44E21C53998}"/>
              </a:ext>
            </a:extLst>
          </p:cNvPr>
          <p:cNvSpPr txBox="1"/>
          <p:nvPr/>
        </p:nvSpPr>
        <p:spPr>
          <a:xfrm>
            <a:off x="1604963" y="5924550"/>
            <a:ext cx="24160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webcut</a:t>
            </a:r>
            <a:r>
              <a:rPr lang="en-US" dirty="0"/>
              <a:t> with surf 49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645631-079D-6442-8596-4343634CFE11}"/>
              </a:ext>
            </a:extLst>
          </p:cNvPr>
          <p:cNvSpPr txBox="1"/>
          <p:nvPr/>
        </p:nvSpPr>
        <p:spPr>
          <a:xfrm>
            <a:off x="3810000" y="5913438"/>
            <a:ext cx="24160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webcut</a:t>
            </a:r>
            <a:r>
              <a:rPr lang="en-US" dirty="0"/>
              <a:t> with surf 37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AB6D73C-727C-FE4B-ACA4-554B66A2E9DD}"/>
              </a:ext>
            </a:extLst>
          </p:cNvPr>
          <p:cNvSpPr txBox="1"/>
          <p:nvPr/>
        </p:nvSpPr>
        <p:spPr>
          <a:xfrm>
            <a:off x="6383339" y="5894388"/>
            <a:ext cx="16209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3. delete vol 7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9B0FE3B-6515-4345-9920-0447B69B8120}"/>
              </a:ext>
            </a:extLst>
          </p:cNvPr>
          <p:cNvSpPr txBox="1"/>
          <p:nvPr/>
        </p:nvSpPr>
        <p:spPr>
          <a:xfrm>
            <a:off x="8651876" y="5843588"/>
            <a:ext cx="168507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4. unite vol 3 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A0D03F1-5B02-4572-8930-FE0A81BF38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9251" y="547688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9FC26-FAB1-8445-8224-D3BCFF190E01}"/>
              </a:ext>
            </a:extLst>
          </p:cNvPr>
          <p:cNvSpPr/>
          <p:nvPr/>
        </p:nvSpPr>
        <p:spPr>
          <a:xfrm>
            <a:off x="6115051" y="3287713"/>
            <a:ext cx="39465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23838">
              <a:defRPr/>
            </a:pPr>
            <a:r>
              <a:rPr lang="en-US" b="1" dirty="0">
                <a:ea typeface="MS PGothic" charset="-128"/>
              </a:rPr>
              <a:t>webcut volume 6 with sheet extended from surface 37</a:t>
            </a:r>
          </a:p>
        </p:txBody>
      </p:sp>
      <p:pic>
        <p:nvPicPr>
          <p:cNvPr id="22532" name="Picture 33">
            <a:extLst>
              <a:ext uri="{FF2B5EF4-FFF2-40B4-BE49-F238E27FC236}">
                <a16:creationId xmlns:a16="http://schemas.microsoft.com/office/drawing/2014/main" id="{B82EF078-5BEC-4AA6-8309-0001E330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6" y="1233488"/>
            <a:ext cx="2989263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C63737-2FC7-B749-9F55-40BBCA40B885}"/>
              </a:ext>
            </a:extLst>
          </p:cNvPr>
          <p:cNvSpPr txBox="1"/>
          <p:nvPr/>
        </p:nvSpPr>
        <p:spPr>
          <a:xfrm>
            <a:off x="2725738" y="2603500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Surface 37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BFA301-820D-034E-8634-DB67F4DDA975}"/>
              </a:ext>
            </a:extLst>
          </p:cNvPr>
          <p:cNvSpPr txBox="1"/>
          <p:nvPr/>
        </p:nvSpPr>
        <p:spPr>
          <a:xfrm>
            <a:off x="2725739" y="2859088"/>
            <a:ext cx="10366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Volume 6</a:t>
            </a:r>
          </a:p>
        </p:txBody>
      </p:sp>
      <p:pic>
        <p:nvPicPr>
          <p:cNvPr id="22535" name="Picture 4">
            <a:extLst>
              <a:ext uri="{FF2B5EF4-FFF2-40B4-BE49-F238E27FC236}">
                <a16:creationId xmlns:a16="http://schemas.microsoft.com/office/drawing/2014/main" id="{1E8D3291-37E1-4336-9C4A-2B707C63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41426"/>
            <a:ext cx="297973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158A43-C038-2C4E-A3F1-05146D6BCDE7}"/>
              </a:ext>
            </a:extLst>
          </p:cNvPr>
          <p:cNvSpPr txBox="1"/>
          <p:nvPr/>
        </p:nvSpPr>
        <p:spPr>
          <a:xfrm>
            <a:off x="6635751" y="2603500"/>
            <a:ext cx="10382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/>
              <a:t>Volume 7</a:t>
            </a:r>
          </a:p>
        </p:txBody>
      </p:sp>
      <p:cxnSp>
        <p:nvCxnSpPr>
          <p:cNvPr id="22537" name="Straight Arrow Connector 11">
            <a:extLst>
              <a:ext uri="{FF2B5EF4-FFF2-40B4-BE49-F238E27FC236}">
                <a16:creationId xmlns:a16="http://schemas.microsoft.com/office/drawing/2014/main" id="{5647EC9B-D0CB-4103-A5DC-C5E47016AE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10451" y="2268538"/>
            <a:ext cx="263525" cy="334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8" name="Picture 13">
            <a:extLst>
              <a:ext uri="{FF2B5EF4-FFF2-40B4-BE49-F238E27FC236}">
                <a16:creationId xmlns:a16="http://schemas.microsoft.com/office/drawing/2014/main" id="{69C81F83-4A0E-43C7-A588-E25F5876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6" y="4130676"/>
            <a:ext cx="30146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>
            <a:extLst>
              <a:ext uri="{FF2B5EF4-FFF2-40B4-BE49-F238E27FC236}">
                <a16:creationId xmlns:a16="http://schemas.microsoft.com/office/drawing/2014/main" id="{4BD62CB2-21C9-44F6-B88A-78CC117E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24326"/>
            <a:ext cx="30146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A3C75AB-3778-2747-B04C-C60AD87098C1}"/>
              </a:ext>
            </a:extLst>
          </p:cNvPr>
          <p:cNvSpPr/>
          <p:nvPr/>
        </p:nvSpPr>
        <p:spPr>
          <a:xfrm>
            <a:off x="2857501" y="6176964"/>
            <a:ext cx="30146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23838">
              <a:defRPr/>
            </a:pPr>
            <a:r>
              <a:rPr lang="en-US" b="1" dirty="0">
                <a:ea typeface="MS PGothic" charset="-128"/>
              </a:rPr>
              <a:t>delete volume 7</a:t>
            </a:r>
          </a:p>
        </p:txBody>
      </p:sp>
      <p:sp>
        <p:nvSpPr>
          <p:cNvPr id="22541" name="Right Arrow 18">
            <a:extLst>
              <a:ext uri="{FF2B5EF4-FFF2-40B4-BE49-F238E27FC236}">
                <a16:creationId xmlns:a16="http://schemas.microsoft.com/office/drawing/2014/main" id="{A0B12F47-6F7A-46FD-93F3-C3858A7AE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2109789"/>
            <a:ext cx="355600" cy="200025"/>
          </a:xfrm>
          <a:prstGeom prst="rightArrow">
            <a:avLst>
              <a:gd name="adj1" fmla="val 50000"/>
              <a:gd name="adj2" fmla="val 502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2542" name="Right Arrow 40">
            <a:extLst>
              <a:ext uri="{FF2B5EF4-FFF2-40B4-BE49-F238E27FC236}">
                <a16:creationId xmlns:a16="http://schemas.microsoft.com/office/drawing/2014/main" id="{6E98AF1C-301E-4C88-AB5A-794F4209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5016501"/>
            <a:ext cx="355600" cy="201613"/>
          </a:xfrm>
          <a:prstGeom prst="rightArrow">
            <a:avLst>
              <a:gd name="adj1" fmla="val 50000"/>
              <a:gd name="adj2" fmla="val 498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31D17E-C956-8D45-9B25-660B7C76B64C}"/>
              </a:ext>
            </a:extLst>
          </p:cNvPr>
          <p:cNvSpPr/>
          <p:nvPr/>
        </p:nvSpPr>
        <p:spPr>
          <a:xfrm>
            <a:off x="2443163" y="3287713"/>
            <a:ext cx="3429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23838">
              <a:defRPr/>
            </a:pPr>
            <a:r>
              <a:rPr lang="en-US" b="1" dirty="0">
                <a:ea typeface="MS PGothic" charset="-128"/>
              </a:rPr>
              <a:t>webcut volume 3 with sheet extended from surface 49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37192E-4821-C347-9421-24BC92BFB0A7}"/>
              </a:ext>
            </a:extLst>
          </p:cNvPr>
          <p:cNvSpPr/>
          <p:nvPr/>
        </p:nvSpPr>
        <p:spPr>
          <a:xfrm>
            <a:off x="6553201" y="6180139"/>
            <a:ext cx="30146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23838">
              <a:defRPr/>
            </a:pPr>
            <a:r>
              <a:rPr lang="en-US" b="1" dirty="0">
                <a:ea typeface="MS PGothic" charset="-128"/>
              </a:rPr>
              <a:t>unite volume 3 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DC613B0-C956-4F86-AC7E-2BB35766B7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41476" y="649605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C1A2A3EC-A8F1-47BF-A465-76FDDEBC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89075"/>
            <a:ext cx="22860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>
            <a:extLst>
              <a:ext uri="{FF2B5EF4-FFF2-40B4-BE49-F238E27FC236}">
                <a16:creationId xmlns:a16="http://schemas.microsoft.com/office/drawing/2014/main" id="{67C5E04E-6551-42CE-B227-F20B6478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336676"/>
            <a:ext cx="35814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54034-C56D-934F-99F0-E680ABB1F048}"/>
              </a:ext>
            </a:extLst>
          </p:cNvPr>
          <p:cNvSpPr txBox="1"/>
          <p:nvPr/>
        </p:nvSpPr>
        <p:spPr>
          <a:xfrm>
            <a:off x="3757614" y="1717675"/>
            <a:ext cx="12477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Curve 167</a:t>
            </a:r>
          </a:p>
        </p:txBody>
      </p:sp>
      <p:cxnSp>
        <p:nvCxnSpPr>
          <p:cNvPr id="23558" name="Straight Arrow Connector 9">
            <a:extLst>
              <a:ext uri="{FF2B5EF4-FFF2-40B4-BE49-F238E27FC236}">
                <a16:creationId xmlns:a16="http://schemas.microsoft.com/office/drawing/2014/main" id="{8309EDAF-2DF7-4C7B-9D26-423A3CFC57A8}"/>
              </a:ext>
            </a:extLst>
          </p:cNvPr>
          <p:cNvCxnSpPr>
            <a:cxnSpLocks/>
          </p:cNvCxnSpPr>
          <p:nvPr/>
        </p:nvCxnSpPr>
        <p:spPr bwMode="auto">
          <a:xfrm flipH="1">
            <a:off x="4005263" y="2022475"/>
            <a:ext cx="285750" cy="3429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5">
            <a:extLst>
              <a:ext uri="{FF2B5EF4-FFF2-40B4-BE49-F238E27FC236}">
                <a16:creationId xmlns:a16="http://schemas.microsoft.com/office/drawing/2014/main" id="{4BD3CEA6-4993-4527-B2A2-FE5A8F21F828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7515226" y="2055814"/>
            <a:ext cx="142875" cy="52863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A3EFEC8-EBDB-6641-9E50-4AE612CE0F15}"/>
              </a:ext>
            </a:extLst>
          </p:cNvPr>
          <p:cNvSpPr/>
          <p:nvPr/>
        </p:nvSpPr>
        <p:spPr>
          <a:xfrm>
            <a:off x="2408238" y="4421188"/>
            <a:ext cx="239236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23838">
              <a:defRPr/>
            </a:pPr>
            <a:r>
              <a:rPr lang="en-US" b="1" dirty="0">
                <a:ea typeface="MS PGothic" charset="-128"/>
              </a:rPr>
              <a:t>zoom curve 167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CB816-8C49-A247-9BA9-86E67B956318}"/>
              </a:ext>
            </a:extLst>
          </p:cNvPr>
          <p:cNvSpPr txBox="1"/>
          <p:nvPr/>
        </p:nvSpPr>
        <p:spPr>
          <a:xfrm>
            <a:off x="5924551" y="2416175"/>
            <a:ext cx="12477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Surface 44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150451-0272-8A47-9D58-863663846277}"/>
              </a:ext>
            </a:extLst>
          </p:cNvPr>
          <p:cNvSpPr txBox="1"/>
          <p:nvPr/>
        </p:nvSpPr>
        <p:spPr>
          <a:xfrm>
            <a:off x="7996239" y="1377951"/>
            <a:ext cx="12477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Surface 38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4188F1-2154-A74B-97BB-22F3089EAE18}"/>
              </a:ext>
            </a:extLst>
          </p:cNvPr>
          <p:cNvSpPr/>
          <p:nvPr/>
        </p:nvSpPr>
        <p:spPr>
          <a:xfrm>
            <a:off x="2209800" y="3697288"/>
            <a:ext cx="34559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charset="-128"/>
              </a:rPr>
              <a:t>Remove small curves by compositing adjacent surfaces</a:t>
            </a:r>
          </a:p>
        </p:txBody>
      </p:sp>
      <p:pic>
        <p:nvPicPr>
          <p:cNvPr id="23564" name="Picture 22">
            <a:extLst>
              <a:ext uri="{FF2B5EF4-FFF2-40B4-BE49-F238E27FC236}">
                <a16:creationId xmlns:a16="http://schemas.microsoft.com/office/drawing/2014/main" id="{2597B16F-5D1E-4FEF-BF8A-AE773DF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9" y="4151314"/>
            <a:ext cx="35718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5" name="Straight Connector 24">
            <a:extLst>
              <a:ext uri="{FF2B5EF4-FFF2-40B4-BE49-F238E27FC236}">
                <a16:creationId xmlns:a16="http://schemas.microsoft.com/office/drawing/2014/main" id="{F5168105-8E3F-4F4B-BF6D-67D10422DF17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6950" y="2498726"/>
            <a:ext cx="323850" cy="193675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Straight Connector 26">
            <a:extLst>
              <a:ext uri="{FF2B5EF4-FFF2-40B4-BE49-F238E27FC236}">
                <a16:creationId xmlns:a16="http://schemas.microsoft.com/office/drawing/2014/main" id="{7C32D5E9-1BC6-4DFA-BD6C-C31A3F0F8E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48525" y="1336676"/>
            <a:ext cx="101600" cy="13557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225654-179D-3249-A0AD-A21D08F59A9D}"/>
              </a:ext>
            </a:extLst>
          </p:cNvPr>
          <p:cNvSpPr txBox="1"/>
          <p:nvPr/>
        </p:nvSpPr>
        <p:spPr>
          <a:xfrm>
            <a:off x="7034214" y="1717675"/>
            <a:ext cx="12477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Curve 167</a:t>
            </a:r>
          </a:p>
        </p:txBody>
      </p:sp>
      <p:cxnSp>
        <p:nvCxnSpPr>
          <p:cNvPr id="23568" name="Straight Connector 30">
            <a:extLst>
              <a:ext uri="{FF2B5EF4-FFF2-40B4-BE49-F238E27FC236}">
                <a16:creationId xmlns:a16="http://schemas.microsoft.com/office/drawing/2014/main" id="{01C66738-3B0D-4B00-A347-81094AE1CE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97726" y="4149725"/>
            <a:ext cx="111125" cy="135255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E6E580-77BC-2B4B-A9A1-7E5837A13F22}"/>
              </a:ext>
            </a:extLst>
          </p:cNvPr>
          <p:cNvSpPr txBox="1"/>
          <p:nvPr/>
        </p:nvSpPr>
        <p:spPr>
          <a:xfrm>
            <a:off x="6548439" y="4484689"/>
            <a:ext cx="12477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Surface 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A4C5E6-1EB8-CA41-80E5-010AD262C077}"/>
              </a:ext>
            </a:extLst>
          </p:cNvPr>
          <p:cNvSpPr/>
          <p:nvPr/>
        </p:nvSpPr>
        <p:spPr>
          <a:xfrm>
            <a:off x="2401888" y="4968875"/>
            <a:ext cx="2603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27013">
              <a:defRPr/>
            </a:pPr>
            <a:r>
              <a:rPr lang="en-US" b="1" dirty="0"/>
              <a:t>composite create surface 44 38 43</a:t>
            </a:r>
          </a:p>
          <a:p>
            <a:pPr marL="233363" indent="-227013">
              <a:defRPr/>
            </a:pPr>
            <a:r>
              <a:rPr lang="en-US" b="1" dirty="0"/>
              <a:t>composite create surface 42 45 39</a:t>
            </a:r>
          </a:p>
        </p:txBody>
      </p:sp>
      <p:sp>
        <p:nvSpPr>
          <p:cNvPr id="23571" name="Rectangle 34">
            <a:extLst>
              <a:ext uri="{FF2B5EF4-FFF2-40B4-BE49-F238E27FC236}">
                <a16:creationId xmlns:a16="http://schemas.microsoft.com/office/drawing/2014/main" id="{41B8B16F-BCD7-4748-8708-20A1D363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4" y="2284413"/>
            <a:ext cx="160337" cy="13176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3572" name="Straight Connector 37">
            <a:extLst>
              <a:ext uri="{FF2B5EF4-FFF2-40B4-BE49-F238E27FC236}">
                <a16:creationId xmlns:a16="http://schemas.microsoft.com/office/drawing/2014/main" id="{2DCD9BE8-2629-4D36-BB2C-FE485972211F}"/>
              </a:ext>
            </a:extLst>
          </p:cNvPr>
          <p:cNvCxnSpPr>
            <a:cxnSpLocks/>
          </p:cNvCxnSpPr>
          <p:nvPr/>
        </p:nvCxnSpPr>
        <p:spPr bwMode="auto">
          <a:xfrm>
            <a:off x="4081463" y="2343150"/>
            <a:ext cx="18097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Straight Connector 38">
            <a:extLst>
              <a:ext uri="{FF2B5EF4-FFF2-40B4-BE49-F238E27FC236}">
                <a16:creationId xmlns:a16="http://schemas.microsoft.com/office/drawing/2014/main" id="{7F219D67-EB6E-4727-973D-23A8A4A5661F}"/>
              </a:ext>
            </a:extLst>
          </p:cNvPr>
          <p:cNvCxnSpPr>
            <a:cxnSpLocks/>
          </p:cNvCxnSpPr>
          <p:nvPr/>
        </p:nvCxnSpPr>
        <p:spPr bwMode="auto">
          <a:xfrm>
            <a:off x="5195888" y="2344738"/>
            <a:ext cx="685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3">
            <a:extLst>
              <a:ext uri="{FF2B5EF4-FFF2-40B4-BE49-F238E27FC236}">
                <a16:creationId xmlns:a16="http://schemas.microsoft.com/office/drawing/2014/main" id="{163DEEB3-E0B9-4902-8872-05AF75E0DC9B}"/>
              </a:ext>
            </a:extLst>
          </p:cNvPr>
          <p:cNvSpPr>
            <a:spLocks/>
          </p:cNvSpPr>
          <p:nvPr/>
        </p:nvSpPr>
        <p:spPr bwMode="auto">
          <a:xfrm>
            <a:off x="2297113" y="5818188"/>
            <a:ext cx="1758950" cy="361950"/>
          </a:xfrm>
          <a:custGeom>
            <a:avLst/>
            <a:gdLst>
              <a:gd name="T0" fmla="*/ 0 w 1946275"/>
              <a:gd name="T1" fmla="*/ 124497 h 400050"/>
              <a:gd name="T2" fmla="*/ 559231 w 1946275"/>
              <a:gd name="T3" fmla="*/ 0 h 400050"/>
              <a:gd name="T4" fmla="*/ 639568 w 1946275"/>
              <a:gd name="T5" fmla="*/ 132938 h 400050"/>
              <a:gd name="T6" fmla="*/ 0 w 1946275"/>
              <a:gd name="T7" fmla="*/ 124497 h 4000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275" h="400050">
                <a:moveTo>
                  <a:pt x="0" y="374650"/>
                </a:moveTo>
                <a:lnTo>
                  <a:pt x="1701800" y="0"/>
                </a:lnTo>
                <a:lnTo>
                  <a:pt x="1946275" y="400050"/>
                </a:lnTo>
                <a:lnTo>
                  <a:pt x="0" y="3746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79" name="Picture 8">
            <a:extLst>
              <a:ext uri="{FF2B5EF4-FFF2-40B4-BE49-F238E27FC236}">
                <a16:creationId xmlns:a16="http://schemas.microsoft.com/office/drawing/2014/main" id="{09A059D8-0274-445D-8E1A-DA2338E9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060575"/>
            <a:ext cx="246856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4F8B873A-BACF-42FD-9F88-2A2DBDB06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/>
          <a:stretch/>
        </p:blipFill>
        <p:spPr bwMode="auto">
          <a:xfrm>
            <a:off x="6902450" y="1659571"/>
            <a:ext cx="3302000" cy="40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1">
            <a:extLst>
              <a:ext uri="{FF2B5EF4-FFF2-40B4-BE49-F238E27FC236}">
                <a16:creationId xmlns:a16="http://schemas.microsoft.com/office/drawing/2014/main" id="{D7200365-1AAD-4A1D-870E-F628012CB4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7663" y="570548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B94E41-ED1C-9846-9757-80C003C78A2A}"/>
              </a:ext>
            </a:extLst>
          </p:cNvPr>
          <p:cNvSpPr txBox="1">
            <a:spLocks/>
          </p:cNvSpPr>
          <p:nvPr/>
        </p:nvSpPr>
        <p:spPr bwMode="auto">
          <a:xfrm>
            <a:off x="1652588" y="1346201"/>
            <a:ext cx="5181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Curves with small angles (tangencies) can constrain mesher resulting small angles</a:t>
            </a:r>
            <a:endParaRPr lang="en-US" sz="1800" kern="0"/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47D75AC0-3F99-0146-8977-EB2C86FC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8" y="2584450"/>
            <a:ext cx="228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>
                <a:latin typeface="+mn-lt"/>
              </a:rPr>
              <a:t>Enter a small edge length and click Analyze</a:t>
            </a:r>
          </a:p>
        </p:txBody>
      </p:sp>
      <p:cxnSp>
        <p:nvCxnSpPr>
          <p:cNvPr id="24584" name="Straight Arrow Connector 8">
            <a:extLst>
              <a:ext uri="{FF2B5EF4-FFF2-40B4-BE49-F238E27FC236}">
                <a16:creationId xmlns:a16="http://schemas.microsoft.com/office/drawing/2014/main" id="{6FDF0A2C-66F1-4737-8808-EFF20E586AFF}"/>
              </a:ext>
            </a:extLst>
          </p:cNvPr>
          <p:cNvCxnSpPr>
            <a:cxnSpLocks noChangeShapeType="1"/>
            <a:stCxn id="31748" idx="3"/>
          </p:cNvCxnSpPr>
          <p:nvPr/>
        </p:nvCxnSpPr>
        <p:spPr bwMode="auto">
          <a:xfrm flipV="1">
            <a:off x="6884989" y="2060575"/>
            <a:ext cx="12414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Straight Arrow Connector 13">
            <a:extLst>
              <a:ext uri="{FF2B5EF4-FFF2-40B4-BE49-F238E27FC236}">
                <a16:creationId xmlns:a16="http://schemas.microsoft.com/office/drawing/2014/main" id="{C60FC0B5-753D-48B7-A1B5-1D4EC5C252A8}"/>
              </a:ext>
            </a:extLst>
          </p:cNvPr>
          <p:cNvCxnSpPr>
            <a:cxnSpLocks noChangeShapeType="1"/>
            <a:stCxn id="31748" idx="3"/>
          </p:cNvCxnSpPr>
          <p:nvPr/>
        </p:nvCxnSpPr>
        <p:spPr bwMode="auto">
          <a:xfrm flipV="1">
            <a:off x="6884988" y="2293939"/>
            <a:ext cx="2640012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TextBox 27">
            <a:extLst>
              <a:ext uri="{FF2B5EF4-FFF2-40B4-BE49-F238E27FC236}">
                <a16:creationId xmlns:a16="http://schemas.microsoft.com/office/drawing/2014/main" id="{97798152-B8C3-AE42-AC1B-C9F02189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87713"/>
            <a:ext cx="2286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>
                <a:latin typeface="+mn-lt"/>
              </a:rPr>
              <a:t>Right Click and Select Fly-in or Zoom to examine each</a:t>
            </a:r>
          </a:p>
        </p:txBody>
      </p:sp>
      <p:cxnSp>
        <p:nvCxnSpPr>
          <p:cNvPr id="24587" name="Straight Arrow Connector 28">
            <a:extLst>
              <a:ext uri="{FF2B5EF4-FFF2-40B4-BE49-F238E27FC236}">
                <a16:creationId xmlns:a16="http://schemas.microsoft.com/office/drawing/2014/main" id="{EF96F033-CBD0-428C-BF50-77F8676760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08788" y="3225800"/>
            <a:ext cx="3984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6F0A2DD3-1FEA-1E47-9331-C1BF20AB6609}"/>
              </a:ext>
            </a:extLst>
          </p:cNvPr>
          <p:cNvSpPr/>
          <p:nvPr/>
        </p:nvSpPr>
        <p:spPr bwMode="auto">
          <a:xfrm>
            <a:off x="-223838" y="2584450"/>
            <a:ext cx="5100638" cy="3581400"/>
          </a:xfrm>
          <a:prstGeom prst="arc">
            <a:avLst>
              <a:gd name="adj1" fmla="val 2047477"/>
              <a:gd name="adj2" fmla="val 544513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B8A971A-7CFE-4549-8290-FAEBC4D10FE5}"/>
              </a:ext>
            </a:extLst>
          </p:cNvPr>
          <p:cNvSpPr/>
          <p:nvPr/>
        </p:nvSpPr>
        <p:spPr bwMode="auto">
          <a:xfrm>
            <a:off x="758826" y="5222876"/>
            <a:ext cx="1998663" cy="1997075"/>
          </a:xfrm>
          <a:prstGeom prst="arc">
            <a:avLst>
              <a:gd name="adj1" fmla="val 19788418"/>
              <a:gd name="adj2" fmla="val 209913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1E92A11-F8F4-7E43-B6F7-B3155FEEF719}"/>
              </a:ext>
            </a:extLst>
          </p:cNvPr>
          <p:cNvSpPr/>
          <p:nvPr/>
        </p:nvSpPr>
        <p:spPr bwMode="auto">
          <a:xfrm>
            <a:off x="758826" y="5222876"/>
            <a:ext cx="1998663" cy="1997075"/>
          </a:xfrm>
          <a:prstGeom prst="arc">
            <a:avLst>
              <a:gd name="adj1" fmla="val 21457031"/>
              <a:gd name="adj2" fmla="val 10540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4591" name="Straight Connector 10">
            <a:extLst>
              <a:ext uri="{FF2B5EF4-FFF2-40B4-BE49-F238E27FC236}">
                <a16:creationId xmlns:a16="http://schemas.microsoft.com/office/drawing/2014/main" id="{3D92F2FA-9521-4E27-9330-12230E34A956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>
            <a:off x="2301875" y="6165851"/>
            <a:ext cx="2051050" cy="95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Oval 11">
            <a:extLst>
              <a:ext uri="{FF2B5EF4-FFF2-40B4-BE49-F238E27FC236}">
                <a16:creationId xmlns:a16="http://schemas.microsoft.com/office/drawing/2014/main" id="{F796C826-2737-4EE1-8749-A638D7098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6129338"/>
            <a:ext cx="68262" cy="682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4E9F7-7DF2-3842-AF5B-938DE087CDFA}"/>
              </a:ext>
            </a:extLst>
          </p:cNvPr>
          <p:cNvSpPr txBox="1"/>
          <p:nvPr/>
        </p:nvSpPr>
        <p:spPr>
          <a:xfrm>
            <a:off x="1849439" y="5845176"/>
            <a:ext cx="8334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Vertex 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FAE47-7E47-134F-936F-2A21C83BE1C0}"/>
              </a:ext>
            </a:extLst>
          </p:cNvPr>
          <p:cNvSpPr txBox="1"/>
          <p:nvPr/>
        </p:nvSpPr>
        <p:spPr>
          <a:xfrm>
            <a:off x="2884488" y="6327776"/>
            <a:ext cx="129381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poor tet element</a:t>
            </a:r>
          </a:p>
        </p:txBody>
      </p:sp>
      <p:cxnSp>
        <p:nvCxnSpPr>
          <p:cNvPr id="24595" name="Straight Arrow Connector 17">
            <a:extLst>
              <a:ext uri="{FF2B5EF4-FFF2-40B4-BE49-F238E27FC236}">
                <a16:creationId xmlns:a16="http://schemas.microsoft.com/office/drawing/2014/main" id="{A89CB5A4-AE88-4CF8-9E8C-A59BBF02E50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2026" y="6043613"/>
            <a:ext cx="68263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9363F26-0B1F-CD4C-90EE-0EA8CDC4DEC7}"/>
              </a:ext>
            </a:extLst>
          </p:cNvPr>
          <p:cNvSpPr txBox="1"/>
          <p:nvPr/>
        </p:nvSpPr>
        <p:spPr>
          <a:xfrm>
            <a:off x="2414588" y="5330826"/>
            <a:ext cx="5581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small</a:t>
            </a:r>
            <a:br>
              <a:rPr lang="en-US" sz="1200"/>
            </a:br>
            <a:r>
              <a:rPr lang="en-US" sz="1200"/>
              <a:t>angle</a:t>
            </a:r>
          </a:p>
        </p:txBody>
      </p:sp>
      <p:sp>
        <p:nvSpPr>
          <p:cNvPr id="24597" name="Freeform 36">
            <a:extLst>
              <a:ext uri="{FF2B5EF4-FFF2-40B4-BE49-F238E27FC236}">
                <a16:creationId xmlns:a16="http://schemas.microsoft.com/office/drawing/2014/main" id="{7C3705B2-60E4-448F-9517-E810B3CFB61D}"/>
              </a:ext>
            </a:extLst>
          </p:cNvPr>
          <p:cNvSpPr>
            <a:spLocks/>
          </p:cNvSpPr>
          <p:nvPr/>
        </p:nvSpPr>
        <p:spPr bwMode="auto">
          <a:xfrm>
            <a:off x="5916614" y="5767389"/>
            <a:ext cx="892175" cy="409575"/>
          </a:xfrm>
          <a:custGeom>
            <a:avLst/>
            <a:gdLst>
              <a:gd name="T0" fmla="*/ 0 w 987500"/>
              <a:gd name="T1" fmla="*/ 145368 h 452730"/>
              <a:gd name="T2" fmla="*/ 192780 w 987500"/>
              <a:gd name="T3" fmla="*/ 0 h 452730"/>
              <a:gd name="T4" fmla="*/ 323486 w 987500"/>
              <a:gd name="T5" fmla="*/ 150304 h 452730"/>
              <a:gd name="T6" fmla="*/ 0 w 987500"/>
              <a:gd name="T7" fmla="*/ 145368 h 4527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7500" h="452730">
                <a:moveTo>
                  <a:pt x="0" y="437866"/>
                </a:moveTo>
                <a:lnTo>
                  <a:pt x="588497" y="0"/>
                </a:lnTo>
                <a:lnTo>
                  <a:pt x="987500" y="452730"/>
                </a:lnTo>
                <a:lnTo>
                  <a:pt x="0" y="437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1CE2F3D-A2DE-524E-B13F-BD1D3AAE8335}"/>
              </a:ext>
            </a:extLst>
          </p:cNvPr>
          <p:cNvSpPr/>
          <p:nvPr/>
        </p:nvSpPr>
        <p:spPr bwMode="auto">
          <a:xfrm>
            <a:off x="2281239" y="2584450"/>
            <a:ext cx="5100637" cy="3581400"/>
          </a:xfrm>
          <a:prstGeom prst="arc">
            <a:avLst>
              <a:gd name="adj1" fmla="val 2047477"/>
              <a:gd name="adj2" fmla="val 544513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2905AD4-D0E3-8848-9911-F15DC0C46DC9}"/>
              </a:ext>
            </a:extLst>
          </p:cNvPr>
          <p:cNvSpPr/>
          <p:nvPr/>
        </p:nvSpPr>
        <p:spPr bwMode="auto">
          <a:xfrm>
            <a:off x="4216401" y="5573713"/>
            <a:ext cx="1998663" cy="1998662"/>
          </a:xfrm>
          <a:prstGeom prst="arc">
            <a:avLst>
              <a:gd name="adj1" fmla="val 18406137"/>
              <a:gd name="adj2" fmla="val 1966127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1003A6F6-2094-3A40-BE27-394C0AC10596}"/>
              </a:ext>
            </a:extLst>
          </p:cNvPr>
          <p:cNvSpPr/>
          <p:nvPr/>
        </p:nvSpPr>
        <p:spPr bwMode="auto">
          <a:xfrm>
            <a:off x="4103688" y="5226051"/>
            <a:ext cx="1998662" cy="1997075"/>
          </a:xfrm>
          <a:prstGeom prst="arc">
            <a:avLst>
              <a:gd name="adj1" fmla="val 21457031"/>
              <a:gd name="adj2" fmla="val 10540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4601" name="Straight Connector 40">
            <a:extLst>
              <a:ext uri="{FF2B5EF4-FFF2-40B4-BE49-F238E27FC236}">
                <a16:creationId xmlns:a16="http://schemas.microsoft.com/office/drawing/2014/main" id="{C09030DD-C8C6-41D8-A354-2D037113489E}"/>
              </a:ext>
            </a:extLst>
          </p:cNvPr>
          <p:cNvCxnSpPr>
            <a:cxnSpLocks/>
            <a:stCxn id="38" idx="2"/>
          </p:cNvCxnSpPr>
          <p:nvPr/>
        </p:nvCxnSpPr>
        <p:spPr bwMode="auto">
          <a:xfrm>
            <a:off x="4806950" y="6165851"/>
            <a:ext cx="2051050" cy="95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2" name="Oval 41">
            <a:extLst>
              <a:ext uri="{FF2B5EF4-FFF2-40B4-BE49-F238E27FC236}">
                <a16:creationId xmlns:a16="http://schemas.microsoft.com/office/drawing/2014/main" id="{E4590228-ED13-479B-B5F6-1C68BE4D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6129338"/>
            <a:ext cx="68262" cy="682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FF0FF7-A1AB-E641-81D0-EB27EAC0EF3E}"/>
              </a:ext>
            </a:extLst>
          </p:cNvPr>
          <p:cNvSpPr txBox="1"/>
          <p:nvPr/>
        </p:nvSpPr>
        <p:spPr>
          <a:xfrm>
            <a:off x="4354514" y="5845176"/>
            <a:ext cx="8334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Vertex 41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836154-4C37-984B-934A-C9ECB15440B9}"/>
              </a:ext>
            </a:extLst>
          </p:cNvPr>
          <p:cNvSpPr txBox="1"/>
          <p:nvPr/>
        </p:nvSpPr>
        <p:spPr>
          <a:xfrm>
            <a:off x="6262688" y="6323013"/>
            <a:ext cx="9445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improved </a:t>
            </a:r>
          </a:p>
          <a:p>
            <a:pPr>
              <a:defRPr/>
            </a:pPr>
            <a:r>
              <a:rPr lang="en-US" sz="1200"/>
              <a:t>tet element</a:t>
            </a:r>
          </a:p>
        </p:txBody>
      </p:sp>
      <p:cxnSp>
        <p:nvCxnSpPr>
          <p:cNvPr id="24605" name="Straight Arrow Connector 44">
            <a:extLst>
              <a:ext uri="{FF2B5EF4-FFF2-40B4-BE49-F238E27FC236}">
                <a16:creationId xmlns:a16="http://schemas.microsoft.com/office/drawing/2014/main" id="{6E5070C8-3479-4386-9854-8E20DFEF79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32539" y="6037264"/>
            <a:ext cx="223837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2F1C5CA-914F-A346-B896-13F19BCFA24D}"/>
              </a:ext>
            </a:extLst>
          </p:cNvPr>
          <p:cNvSpPr txBox="1"/>
          <p:nvPr/>
        </p:nvSpPr>
        <p:spPr>
          <a:xfrm>
            <a:off x="5538789" y="5335588"/>
            <a:ext cx="619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larger </a:t>
            </a:r>
            <a:br>
              <a:rPr lang="en-US" sz="1200"/>
            </a:br>
            <a:r>
              <a:rPr lang="en-US" sz="1200"/>
              <a:t>angle</a:t>
            </a:r>
          </a:p>
        </p:txBody>
      </p:sp>
      <p:cxnSp>
        <p:nvCxnSpPr>
          <p:cNvPr id="24607" name="Straight Connector 27">
            <a:extLst>
              <a:ext uri="{FF2B5EF4-FFF2-40B4-BE49-F238E27FC236}">
                <a16:creationId xmlns:a16="http://schemas.microsoft.com/office/drawing/2014/main" id="{1EF30B04-8BEE-4075-A603-1255AF4B0DAD}"/>
              </a:ext>
            </a:extLst>
          </p:cNvPr>
          <p:cNvCxnSpPr>
            <a:cxnSpLocks/>
            <a:stCxn id="24597" idx="0"/>
          </p:cNvCxnSpPr>
          <p:nvPr/>
        </p:nvCxnSpPr>
        <p:spPr bwMode="auto">
          <a:xfrm flipV="1">
            <a:off x="5916614" y="5770563"/>
            <a:ext cx="542925" cy="39370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2FE4548-C44D-5249-BC89-5CBBDC90603A}"/>
              </a:ext>
            </a:extLst>
          </p:cNvPr>
          <p:cNvSpPr txBox="1"/>
          <p:nvPr/>
        </p:nvSpPr>
        <p:spPr>
          <a:xfrm>
            <a:off x="1827213" y="5019676"/>
            <a:ext cx="29067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/>
              <a:t>Blunt Tangency Operation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2483B13-1A4D-4D8E-87CE-B30AD89213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85800"/>
            <a:ext cx="8429625" cy="685800"/>
          </a:xfrm>
        </p:spPr>
        <p:txBody>
          <a:bodyPr/>
          <a:lstStyle/>
          <a:p>
            <a:r>
              <a:rPr lang="en-US" altLang="en-US" dirty="0"/>
              <a:t>Tet Meshing Best Practices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7ABD770A-DC7E-CE4D-AF0E-525A94DE40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3716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000" dirty="0"/>
              <a:t>Automatic Tet Meshing</a:t>
            </a:r>
          </a:p>
          <a:p>
            <a:pPr lvl="1">
              <a:defRPr/>
            </a:pPr>
            <a:r>
              <a:rPr lang="en-US" altLang="en-US" sz="2000" dirty="0">
                <a:latin typeface="Verdana" panose="020B0604030504040204" pitchFamily="34" charset="0"/>
              </a:rPr>
              <a:t>No decomposition required</a:t>
            </a:r>
          </a:p>
          <a:p>
            <a:pPr lvl="1">
              <a:defRPr/>
            </a:pPr>
            <a:r>
              <a:rPr lang="en-US" altLang="en-US" sz="2000" dirty="0">
                <a:latin typeface="Verdana" panose="020B0604030504040204" pitchFamily="34" charset="0"/>
              </a:rPr>
              <a:t>But geometry issues must be addressed</a:t>
            </a: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Small features</a:t>
            </a: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Gaps, overlaps, misalignments</a:t>
            </a:r>
          </a:p>
          <a:p>
            <a:pPr lvl="1">
              <a:defRPr/>
            </a:pPr>
            <a:r>
              <a:rPr lang="en-US" altLang="en-US" sz="2000" dirty="0">
                <a:latin typeface="Verdana" panose="020B0604030504040204" pitchFamily="34" charset="0"/>
              </a:rPr>
              <a:t>Ensure elements are good quality</a:t>
            </a: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Scaled Jacobian</a:t>
            </a: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In-radius (size) to ensure reasonable time step</a:t>
            </a:r>
          </a:p>
          <a:p>
            <a:pPr>
              <a:defRPr/>
            </a:pPr>
            <a:r>
              <a:rPr lang="en-US" altLang="en-US" sz="2000" dirty="0"/>
              <a:t>Best Practices</a:t>
            </a:r>
          </a:p>
          <a:p>
            <a:pPr lvl="1">
              <a:defRPr/>
            </a:pPr>
            <a:r>
              <a:rPr lang="en-US" altLang="en-US" sz="2000" dirty="0">
                <a:latin typeface="Verdana" panose="020B0604030504040204" pitchFamily="34" charset="0"/>
              </a:rPr>
              <a:t>Depends on application</a:t>
            </a:r>
          </a:p>
          <a:p>
            <a:pPr lvl="1">
              <a:defRPr/>
            </a:pPr>
            <a:r>
              <a:rPr lang="en-US" altLang="en-US" sz="2000" dirty="0">
                <a:latin typeface="Verdana" panose="020B0604030504040204" pitchFamily="34" charset="0"/>
              </a:rPr>
              <a:t>Check with </a:t>
            </a:r>
            <a:r>
              <a:rPr lang="en-US" altLang="en-US" sz="2000" dirty="0" err="1">
                <a:latin typeface="Verdana" panose="020B0604030504040204" pitchFamily="34" charset="0"/>
              </a:rPr>
              <a:t>colleaugues</a:t>
            </a:r>
            <a:endParaRPr lang="en-US" altLang="en-US" sz="2000" dirty="0">
              <a:latin typeface="Verdana" panose="020B0604030504040204" pitchFamily="34" charset="0"/>
            </a:endParaRP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wiki pages</a:t>
            </a: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journal files</a:t>
            </a:r>
          </a:p>
          <a:p>
            <a:pPr lvl="1">
              <a:defRPr/>
            </a:pPr>
            <a:r>
              <a:rPr lang="en-US" altLang="en-US" sz="2000" dirty="0">
                <a:latin typeface="Verdana" panose="020B0604030504040204" pitchFamily="34" charset="0"/>
              </a:rPr>
              <a:t>Recommended operations, practices</a:t>
            </a:r>
          </a:p>
          <a:p>
            <a:pPr lvl="2">
              <a:defRPr/>
            </a:pPr>
            <a:r>
              <a:rPr lang="en-US" altLang="en-US" sz="1800" dirty="0">
                <a:latin typeface="+mn-lt"/>
              </a:rPr>
              <a:t>presented here</a:t>
            </a:r>
          </a:p>
          <a:p>
            <a:pPr lvl="1">
              <a:defRPr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5F19E7FB-A480-47BC-8BE3-55CED736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212725"/>
            <a:ext cx="18081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">
            <a:extLst>
              <a:ext uri="{FF2B5EF4-FFF2-40B4-BE49-F238E27FC236}">
                <a16:creationId xmlns:a16="http://schemas.microsoft.com/office/drawing/2014/main" id="{AFA6417A-0E55-4DE3-BEE9-B7FC46C3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4" y="2379664"/>
            <a:ext cx="31337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C43BE320-1030-409C-A507-8E2596D29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/>
          <a:stretch/>
        </p:blipFill>
        <p:spPr bwMode="auto">
          <a:xfrm>
            <a:off x="4397375" y="1681668"/>
            <a:ext cx="2393950" cy="33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itle 1">
            <a:extLst>
              <a:ext uri="{FF2B5EF4-FFF2-40B4-BE49-F238E27FC236}">
                <a16:creationId xmlns:a16="http://schemas.microsoft.com/office/drawing/2014/main" id="{6E360138-2AEF-45ED-93A0-FFB6520CF8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3051" y="581343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sp>
        <p:nvSpPr>
          <p:cNvPr id="32772" name="TextBox 6">
            <a:extLst>
              <a:ext uri="{FF2B5EF4-FFF2-40B4-BE49-F238E27FC236}">
                <a16:creationId xmlns:a16="http://schemas.microsoft.com/office/drawing/2014/main" id="{6963A498-7B6A-AB41-882F-9A1BAEDF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64"/>
            <a:ext cx="20526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Right Click on Vertex ID and select </a:t>
            </a:r>
            <a:r>
              <a:rPr lang="en-US" altLang="en-US" b="1">
                <a:latin typeface="+mn-lt"/>
              </a:rPr>
              <a:t>Blunt Tangency...</a:t>
            </a:r>
          </a:p>
        </p:txBody>
      </p:sp>
      <p:sp>
        <p:nvSpPr>
          <p:cNvPr id="32773" name="TextBox 14">
            <a:extLst>
              <a:ext uri="{FF2B5EF4-FFF2-40B4-BE49-F238E27FC236}">
                <a16:creationId xmlns:a16="http://schemas.microsoft.com/office/drawing/2014/main" id="{980D2481-E2CB-6244-A980-F11EEAEE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6" y="5186364"/>
            <a:ext cx="23606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Set an Angle and Depth (or use Default).  Click </a:t>
            </a:r>
            <a:r>
              <a:rPr lang="en-US" altLang="en-US" b="1">
                <a:latin typeface="+mn-lt"/>
              </a:rPr>
              <a:t>Preview</a:t>
            </a:r>
            <a:r>
              <a:rPr lang="en-US" altLang="en-US">
                <a:latin typeface="+mn-lt"/>
              </a:rPr>
              <a:t> and </a:t>
            </a:r>
            <a:r>
              <a:rPr lang="en-US" altLang="en-US" b="1">
                <a:latin typeface="+mn-lt"/>
              </a:rPr>
              <a:t>Apply</a:t>
            </a:r>
          </a:p>
        </p:txBody>
      </p:sp>
      <p:sp>
        <p:nvSpPr>
          <p:cNvPr id="25608" name="Left Arrow 18">
            <a:extLst>
              <a:ext uri="{FF2B5EF4-FFF2-40B4-BE49-F238E27FC236}">
                <a16:creationId xmlns:a16="http://schemas.microsoft.com/office/drawing/2014/main" id="{89CEDDD3-D0DE-4C73-8212-0003EA09C5CD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381750" y="4438650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064EA0D-9CF0-7642-BBB8-FDFB32DBCD07}"/>
              </a:ext>
            </a:extLst>
          </p:cNvPr>
          <p:cNvSpPr txBox="1">
            <a:spLocks/>
          </p:cNvSpPr>
          <p:nvPr/>
        </p:nvSpPr>
        <p:spPr bwMode="auto">
          <a:xfrm>
            <a:off x="1695450" y="1160464"/>
            <a:ext cx="43243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Remove Small Angles at Vertices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cxnSp>
        <p:nvCxnSpPr>
          <p:cNvPr id="25610" name="Straight Arrow Connector 11">
            <a:extLst>
              <a:ext uri="{FF2B5EF4-FFF2-40B4-BE49-F238E27FC236}">
                <a16:creationId xmlns:a16="http://schemas.microsoft.com/office/drawing/2014/main" id="{4CB2CFA7-0CE5-44EF-A6D7-0835707A02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69438" y="3097213"/>
            <a:ext cx="0" cy="8810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13">
            <a:extLst>
              <a:ext uri="{FF2B5EF4-FFF2-40B4-BE49-F238E27FC236}">
                <a16:creationId xmlns:a16="http://schemas.microsoft.com/office/drawing/2014/main" id="{9ADC8BA0-BA4F-024E-8DBE-19DE80BA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367088"/>
            <a:ext cx="666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depth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87FC959-6EFF-E645-BB26-259B7CEBBFFF}"/>
              </a:ext>
            </a:extLst>
          </p:cNvPr>
          <p:cNvSpPr/>
          <p:nvPr/>
        </p:nvSpPr>
        <p:spPr bwMode="auto">
          <a:xfrm rot="1747502">
            <a:off x="8886826" y="3959225"/>
            <a:ext cx="282575" cy="273050"/>
          </a:xfrm>
          <a:prstGeom prst="arc">
            <a:avLst>
              <a:gd name="adj1" fmla="val 16200000"/>
              <a:gd name="adj2" fmla="val 2085358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82" name="TextBox 25">
            <a:extLst>
              <a:ext uri="{FF2B5EF4-FFF2-40B4-BE49-F238E27FC236}">
                <a16:creationId xmlns:a16="http://schemas.microsoft.com/office/drawing/2014/main" id="{D729076F-72B3-384A-B1E9-57168B370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776" y="4133850"/>
            <a:ext cx="657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angle</a:t>
            </a:r>
          </a:p>
        </p:txBody>
      </p:sp>
      <p:cxnSp>
        <p:nvCxnSpPr>
          <p:cNvPr id="25614" name="Straight Connector 27">
            <a:extLst>
              <a:ext uri="{FF2B5EF4-FFF2-40B4-BE49-F238E27FC236}">
                <a16:creationId xmlns:a16="http://schemas.microsoft.com/office/drawing/2014/main" id="{A7A4F573-ADA7-474C-B1B0-0CC317B173D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297988" y="3087689"/>
            <a:ext cx="379412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Rectangle 29">
            <a:extLst>
              <a:ext uri="{FF2B5EF4-FFF2-40B4-BE49-F238E27FC236}">
                <a16:creationId xmlns:a16="http://schemas.microsoft.com/office/drawing/2014/main" id="{EB67D3C9-1754-4C7E-807F-A52664CE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160463"/>
            <a:ext cx="609600" cy="45720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5616" name="Straight Connector 31">
            <a:extLst>
              <a:ext uri="{FF2B5EF4-FFF2-40B4-BE49-F238E27FC236}">
                <a16:creationId xmlns:a16="http://schemas.microsoft.com/office/drawing/2014/main" id="{010F519E-97BC-4AA2-8DCF-2EFF364502CE}"/>
              </a:ext>
            </a:extLst>
          </p:cNvPr>
          <p:cNvCxnSpPr>
            <a:cxnSpLocks noChangeShapeType="1"/>
            <a:stCxn id="25615" idx="2"/>
          </p:cNvCxnSpPr>
          <p:nvPr/>
        </p:nvCxnSpPr>
        <p:spPr bwMode="auto">
          <a:xfrm flipH="1">
            <a:off x="8763000" y="1617663"/>
            <a:ext cx="381000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F4EE9A4-987B-D449-A464-D5F3518FE495}"/>
              </a:ext>
            </a:extLst>
          </p:cNvPr>
          <p:cNvSpPr txBox="1">
            <a:spLocks/>
          </p:cNvSpPr>
          <p:nvPr/>
        </p:nvSpPr>
        <p:spPr bwMode="auto">
          <a:xfrm>
            <a:off x="6934200" y="4794251"/>
            <a:ext cx="33226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Blunt Tangency </a:t>
            </a:r>
            <a:r>
              <a:rPr lang="en-US" sz="1800" b="0" kern="0"/>
              <a:t>will "blunt" the angle at a vertex to avoid small angles in tets</a:t>
            </a:r>
            <a:endParaRPr lang="en-US" sz="1800" kern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049ED03-5544-4645-A7F8-DD3D36AAFCE7}"/>
              </a:ext>
            </a:extLst>
          </p:cNvPr>
          <p:cNvSpPr txBox="1">
            <a:spLocks/>
          </p:cNvSpPr>
          <p:nvPr/>
        </p:nvSpPr>
        <p:spPr bwMode="auto">
          <a:xfrm>
            <a:off x="6924675" y="5899151"/>
            <a:ext cx="33226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Try removing all tangencies</a:t>
            </a:r>
          </a:p>
        </p:txBody>
      </p:sp>
      <p:pic>
        <p:nvPicPr>
          <p:cNvPr id="25619" name="Picture 3">
            <a:extLst>
              <a:ext uri="{FF2B5EF4-FFF2-40B4-BE49-F238E27FC236}">
                <a16:creationId xmlns:a16="http://schemas.microsoft.com/office/drawing/2014/main" id="{E3105DF0-582A-41B0-8E70-ECBD125A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/>
          <a:stretch/>
        </p:blipFill>
        <p:spPr bwMode="auto">
          <a:xfrm>
            <a:off x="1828801" y="1846264"/>
            <a:ext cx="2390775" cy="3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Left Arrow 17">
            <a:extLst>
              <a:ext uri="{FF2B5EF4-FFF2-40B4-BE49-F238E27FC236}">
                <a16:creationId xmlns:a16="http://schemas.microsoft.com/office/drawing/2014/main" id="{361A0017-05E3-43B1-8549-421C2F28CF0A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3221038" y="47593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6586D9C-95CA-4145-9462-66F720DA9E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8291" y="604838"/>
            <a:ext cx="8429625" cy="685800"/>
          </a:xfrm>
        </p:spPr>
        <p:txBody>
          <a:bodyPr/>
          <a:lstStyle/>
          <a:p>
            <a:r>
              <a:rPr lang="en-US" altLang="en-US" dirty="0"/>
              <a:t>Geometry Power Tool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D2C22-54FC-B247-8D03-AC56E7D38005}"/>
              </a:ext>
            </a:extLst>
          </p:cNvPr>
          <p:cNvSpPr/>
          <p:nvPr/>
        </p:nvSpPr>
        <p:spPr>
          <a:xfrm>
            <a:off x="2209800" y="1847850"/>
            <a:ext cx="571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MS PGothic" charset="-128"/>
              </a:rPr>
              <a:t>blunt tangency vertex 41 angle 30 depth 1 </a:t>
            </a:r>
          </a:p>
          <a:p>
            <a:pPr>
              <a:defRPr/>
            </a:pPr>
            <a:r>
              <a:rPr lang="en-US" dirty="0">
                <a:latin typeface="+mj-lt"/>
                <a:ea typeface="MS PGothic" charset="-128"/>
              </a:rPr>
              <a:t>blunt tangency vertex 42 angle 30 depth 1 </a:t>
            </a:r>
          </a:p>
          <a:p>
            <a:pPr>
              <a:defRPr/>
            </a:pPr>
            <a:r>
              <a:rPr lang="en-US" dirty="0">
                <a:latin typeface="+mj-lt"/>
                <a:ea typeface="MS PGothic" charset="-128"/>
              </a:rPr>
              <a:t>blunt tangency vertex 44 angle 30 depth 1 </a:t>
            </a:r>
          </a:p>
          <a:p>
            <a:pPr>
              <a:defRPr/>
            </a:pPr>
            <a:r>
              <a:rPr lang="en-US" dirty="0">
                <a:latin typeface="+mj-lt"/>
                <a:ea typeface="MS PGothic" charset="-128"/>
              </a:rPr>
              <a:t>blunt tangency vertex 45 angle 30 depth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8EC57-F24F-AB40-A162-EE274B1970E0}"/>
              </a:ext>
            </a:extLst>
          </p:cNvPr>
          <p:cNvSpPr txBox="1"/>
          <p:nvPr/>
        </p:nvSpPr>
        <p:spPr>
          <a:xfrm>
            <a:off x="1905000" y="1447800"/>
            <a:ext cx="23650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  <a:ea typeface="MS PGothic" charset="-128"/>
              </a:rPr>
              <a:t>Blunt Tangency</a:t>
            </a:r>
          </a:p>
        </p:txBody>
      </p:sp>
      <p:pic>
        <p:nvPicPr>
          <p:cNvPr id="26629" name="Picture 14">
            <a:extLst>
              <a:ext uri="{FF2B5EF4-FFF2-40B4-BE49-F238E27FC236}">
                <a16:creationId xmlns:a16="http://schemas.microsoft.com/office/drawing/2014/main" id="{5609B02C-D10A-4898-B025-4313E498E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490663"/>
            <a:ext cx="18097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5">
            <a:extLst>
              <a:ext uri="{FF2B5EF4-FFF2-40B4-BE49-F238E27FC236}">
                <a16:creationId xmlns:a16="http://schemas.microsoft.com/office/drawing/2014/main" id="{37D5F2F0-7B94-4EC2-B2A4-6FE0C70E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657601"/>
            <a:ext cx="31337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1" name="Straight Arrow Connector 11">
            <a:extLst>
              <a:ext uri="{FF2B5EF4-FFF2-40B4-BE49-F238E27FC236}">
                <a16:creationId xmlns:a16="http://schemas.microsoft.com/office/drawing/2014/main" id="{9E9605E4-1FC4-404C-A744-E186269BDA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99525" y="4375151"/>
            <a:ext cx="0" cy="881063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3">
            <a:extLst>
              <a:ext uri="{FF2B5EF4-FFF2-40B4-BE49-F238E27FC236}">
                <a16:creationId xmlns:a16="http://schemas.microsoft.com/office/drawing/2014/main" id="{F7AF7F03-5394-4A44-9916-B824B29D6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888" y="4645025"/>
            <a:ext cx="666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depth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A923D49-F883-C942-912A-52DCA070C332}"/>
              </a:ext>
            </a:extLst>
          </p:cNvPr>
          <p:cNvSpPr/>
          <p:nvPr/>
        </p:nvSpPr>
        <p:spPr bwMode="auto">
          <a:xfrm rot="1747502">
            <a:off x="8318500" y="5237163"/>
            <a:ext cx="280988" cy="273050"/>
          </a:xfrm>
          <a:prstGeom prst="arc">
            <a:avLst>
              <a:gd name="adj1" fmla="val 16200000"/>
              <a:gd name="adj2" fmla="val 2085358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494BC012-63DC-984B-A627-0F910CAB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4" y="5411788"/>
            <a:ext cx="657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angle</a:t>
            </a:r>
          </a:p>
        </p:txBody>
      </p:sp>
      <p:cxnSp>
        <p:nvCxnSpPr>
          <p:cNvPr id="26635" name="Straight Connector 27">
            <a:extLst>
              <a:ext uri="{FF2B5EF4-FFF2-40B4-BE49-F238E27FC236}">
                <a16:creationId xmlns:a16="http://schemas.microsoft.com/office/drawing/2014/main" id="{C8CBE77A-04D4-4644-A438-62E8652670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28076" y="4365626"/>
            <a:ext cx="379413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Rectangle 29">
            <a:extLst>
              <a:ext uri="{FF2B5EF4-FFF2-40B4-BE49-F238E27FC236}">
                <a16:creationId xmlns:a16="http://schemas.microsoft.com/office/drawing/2014/main" id="{9ED8BC81-7979-46C8-A6AC-54C222D1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8" y="2438400"/>
            <a:ext cx="609600" cy="45720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26637" name="Straight Connector 31">
            <a:extLst>
              <a:ext uri="{FF2B5EF4-FFF2-40B4-BE49-F238E27FC236}">
                <a16:creationId xmlns:a16="http://schemas.microsoft.com/office/drawing/2014/main" id="{F786D236-19A4-4568-950A-0CE40FA08C84}"/>
              </a:ext>
            </a:extLst>
          </p:cNvPr>
          <p:cNvCxnSpPr>
            <a:cxnSpLocks noChangeShapeType="1"/>
            <a:stCxn id="26636" idx="2"/>
          </p:cNvCxnSpPr>
          <p:nvPr/>
        </p:nvCxnSpPr>
        <p:spPr bwMode="auto">
          <a:xfrm flipH="1">
            <a:off x="8193088" y="2895600"/>
            <a:ext cx="381000" cy="762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8503E3E-EB46-406A-BE6D-8DEF29167B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10014"/>
            <a:ext cx="8429625" cy="685800"/>
          </a:xfrm>
        </p:spPr>
        <p:txBody>
          <a:bodyPr/>
          <a:lstStyle/>
          <a:p>
            <a:r>
              <a:rPr lang="en-US" altLang="en-US" dirty="0"/>
              <a:t>Overlap Detection/Correction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B9A870-0FFF-1D47-AB77-9793EAE67CFC}"/>
              </a:ext>
            </a:extLst>
          </p:cNvPr>
          <p:cNvSpPr txBox="1">
            <a:spLocks/>
          </p:cNvSpPr>
          <p:nvPr/>
        </p:nvSpPr>
        <p:spPr bwMode="auto">
          <a:xfrm>
            <a:off x="2003425" y="3868739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The Manage Gaps and Overlaps Tool in the ITEM Wizard can also be used to interactively explore overlaps</a:t>
            </a:r>
          </a:p>
          <a:p>
            <a:pPr>
              <a:defRPr/>
            </a:pPr>
            <a:r>
              <a:rPr lang="en-US" sz="1800" b="0" kern="0"/>
              <a:t>Click on Power Tools</a:t>
            </a:r>
          </a:p>
          <a:p>
            <a:pPr>
              <a:defRPr/>
            </a:pPr>
            <a:r>
              <a:rPr lang="en-US" sz="1800" b="0" kern="0"/>
              <a:t>Wizard Icon</a:t>
            </a:r>
          </a:p>
          <a:p>
            <a:pPr>
              <a:defRPr/>
            </a:pPr>
            <a:r>
              <a:rPr lang="en-US" sz="1800" b="0" kern="0"/>
              <a:t>Prepare Geometry</a:t>
            </a:r>
          </a:p>
          <a:p>
            <a:pPr>
              <a:defRPr/>
            </a:pPr>
            <a:r>
              <a:rPr lang="en-US" sz="1800" b="0" kern="0"/>
              <a:t>Connect Volumes</a:t>
            </a:r>
          </a:p>
          <a:p>
            <a:pPr>
              <a:defRPr/>
            </a:pPr>
            <a:r>
              <a:rPr lang="en-US" sz="1800" b="0" kern="0"/>
              <a:t>Manage Gaps and Overlaps </a:t>
            </a:r>
            <a:endParaRPr lang="en-US" sz="1800" kern="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9CB9F36-02C5-4D8E-A723-2AFC5ED7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82863"/>
            <a:ext cx="5410200" cy="78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Pairs of intersected volumes are as follows:</a:t>
            </a:r>
          </a:p>
          <a:p>
            <a:r>
              <a:rPr lang="en-US" altLang="en-US"/>
              <a:t>       Volume 1 (Volume 1) and Volume 3 (Volume 3) Overlap.</a:t>
            </a:r>
          </a:p>
          <a:p>
            <a:r>
              <a:rPr lang="en-US" altLang="en-US"/>
              <a:t>       Volume 2 (Volume 2) and Volume 3 (Volume 3) Overlap.</a:t>
            </a:r>
          </a:p>
        </p:txBody>
      </p:sp>
      <p:pic>
        <p:nvPicPr>
          <p:cNvPr id="27653" name="Picture 13">
            <a:extLst>
              <a:ext uri="{FF2B5EF4-FFF2-40B4-BE49-F238E27FC236}">
                <a16:creationId xmlns:a16="http://schemas.microsoft.com/office/drawing/2014/main" id="{ECE370C1-2041-4405-A782-7A54ED959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/>
          <a:stretch/>
        </p:blipFill>
        <p:spPr bwMode="auto">
          <a:xfrm>
            <a:off x="8001001" y="1600199"/>
            <a:ext cx="1952625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0564AA4-CADB-364E-ABC3-7DF3CB30C737}"/>
              </a:ext>
            </a:extLst>
          </p:cNvPr>
          <p:cNvSpPr txBox="1">
            <a:spLocks/>
          </p:cNvSpPr>
          <p:nvPr/>
        </p:nvSpPr>
        <p:spPr bwMode="auto">
          <a:xfrm>
            <a:off x="1981200" y="1447801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Check to see if any volumes overlap</a:t>
            </a:r>
          </a:p>
          <a:p>
            <a:pPr marL="171450" indent="0">
              <a:buNone/>
              <a:defRPr/>
            </a:pPr>
            <a:endParaRPr lang="en-US" sz="1800" b="0" kern="0"/>
          </a:p>
          <a:p>
            <a:pPr marL="171450" indent="0">
              <a:buNone/>
              <a:defRPr/>
            </a:pPr>
            <a:r>
              <a:rPr lang="en-US" sz="1800" kern="0"/>
              <a:t>measure volume all overlap</a:t>
            </a:r>
          </a:p>
        </p:txBody>
      </p:sp>
      <p:cxnSp>
        <p:nvCxnSpPr>
          <p:cNvPr id="27655" name="Straight Arrow Connector 16">
            <a:extLst>
              <a:ext uri="{FF2B5EF4-FFF2-40B4-BE49-F238E27FC236}">
                <a16:creationId xmlns:a16="http://schemas.microsoft.com/office/drawing/2014/main" id="{BB0A0F83-DA14-4402-AC07-F1F2924FD2DB}"/>
              </a:ext>
            </a:extLst>
          </p:cNvPr>
          <p:cNvCxnSpPr>
            <a:cxnSpLocks noChangeShapeType="1"/>
            <a:stCxn id="10" idx="3"/>
          </p:cNvCxnSpPr>
          <p:nvPr/>
        </p:nvCxnSpPr>
        <p:spPr bwMode="auto">
          <a:xfrm flipV="1">
            <a:off x="7032626" y="3962400"/>
            <a:ext cx="1196975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Left Arrow 17">
            <a:extLst>
              <a:ext uri="{FF2B5EF4-FFF2-40B4-BE49-F238E27FC236}">
                <a16:creationId xmlns:a16="http://schemas.microsoft.com/office/drawing/2014/main" id="{38342C08-B3AE-48EA-B27F-11B471ACC54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218532" y="4893470"/>
            <a:ext cx="215900" cy="122237"/>
          </a:xfrm>
          <a:prstGeom prst="leftArrow">
            <a:avLst>
              <a:gd name="adj1" fmla="val 42463"/>
              <a:gd name="adj2" fmla="val 966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7657" name="Left Arrow 17">
            <a:extLst>
              <a:ext uri="{FF2B5EF4-FFF2-40B4-BE49-F238E27FC236}">
                <a16:creationId xmlns:a16="http://schemas.microsoft.com/office/drawing/2014/main" id="{A04ADC79-3CAB-4DDE-9B44-C1A3D96A9F02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214563" y="5227638"/>
            <a:ext cx="214313" cy="122238"/>
          </a:xfrm>
          <a:prstGeom prst="leftArrow">
            <a:avLst>
              <a:gd name="adj1" fmla="val 42463"/>
              <a:gd name="adj2" fmla="val 95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7658" name="Left Arrow 17">
            <a:extLst>
              <a:ext uri="{FF2B5EF4-FFF2-40B4-BE49-F238E27FC236}">
                <a16:creationId xmlns:a16="http://schemas.microsoft.com/office/drawing/2014/main" id="{1B2F258E-C337-4202-8A4C-D55E16A5EA72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219326" y="5532439"/>
            <a:ext cx="214313" cy="122237"/>
          </a:xfrm>
          <a:prstGeom prst="leftArrow">
            <a:avLst>
              <a:gd name="adj1" fmla="val 42463"/>
              <a:gd name="adj2" fmla="val 959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7659" name="Left Arrow 17">
            <a:extLst>
              <a:ext uri="{FF2B5EF4-FFF2-40B4-BE49-F238E27FC236}">
                <a16:creationId xmlns:a16="http://schemas.microsoft.com/office/drawing/2014/main" id="{4C6E25D4-3306-4E0B-B4E8-375E7A3902DC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219326" y="5851526"/>
            <a:ext cx="214312" cy="122237"/>
          </a:xfrm>
          <a:prstGeom prst="leftArrow">
            <a:avLst>
              <a:gd name="adj1" fmla="val 42463"/>
              <a:gd name="adj2" fmla="val 95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7660" name="Left Arrow 17">
            <a:extLst>
              <a:ext uri="{FF2B5EF4-FFF2-40B4-BE49-F238E27FC236}">
                <a16:creationId xmlns:a16="http://schemas.microsoft.com/office/drawing/2014/main" id="{AB15D91E-A635-4775-880E-8416935D96F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219326" y="6218239"/>
            <a:ext cx="214313" cy="122237"/>
          </a:xfrm>
          <a:prstGeom prst="leftArrow">
            <a:avLst>
              <a:gd name="adj1" fmla="val 42463"/>
              <a:gd name="adj2" fmla="val 959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9E1151E-2BD0-4C7E-820D-B0F9C9314D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15972"/>
            <a:ext cx="8429625" cy="685800"/>
          </a:xfrm>
        </p:spPr>
        <p:txBody>
          <a:bodyPr/>
          <a:lstStyle/>
          <a:p>
            <a:r>
              <a:rPr lang="en-US" altLang="en-US" dirty="0"/>
              <a:t>Overlap Detection/Correction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71E68F9F-F37C-41C2-BC66-D5F1BD45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5257800" cy="229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522C32-E4D6-9F40-80EF-460295991632}"/>
              </a:ext>
            </a:extLst>
          </p:cNvPr>
          <p:cNvSpPr txBox="1">
            <a:spLocks/>
          </p:cNvSpPr>
          <p:nvPr/>
        </p:nvSpPr>
        <p:spPr bwMode="auto">
          <a:xfrm>
            <a:off x="1922463" y="1447801"/>
            <a:ext cx="2819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Note the overlap between cylinder and hole.  This can be a common occurence</a:t>
            </a:r>
          </a:p>
          <a:p>
            <a:pPr marL="171450" indent="0">
              <a:buNone/>
              <a:defRPr/>
            </a:pPr>
            <a:endParaRPr lang="en-US" sz="1800" b="0" kern="0"/>
          </a:p>
          <a:p>
            <a:pPr marL="171450" indent="0">
              <a:buNone/>
              <a:defRPr/>
            </a:pPr>
            <a:r>
              <a:rPr lang="en-US" sz="1800" kern="0"/>
              <a:t>draw volume 1 3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9A4F8952-D3F5-5742-A355-7C38E926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2630489"/>
            <a:ext cx="1981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volume 1 has a larger radius than the hole in volume 3</a:t>
            </a:r>
          </a:p>
        </p:txBody>
      </p:sp>
      <p:sp>
        <p:nvSpPr>
          <p:cNvPr id="27653" name="TextBox 11">
            <a:extLst>
              <a:ext uri="{FF2B5EF4-FFF2-40B4-BE49-F238E27FC236}">
                <a16:creationId xmlns:a16="http://schemas.microsoft.com/office/drawing/2014/main" id="{C6659943-F8C8-424B-8472-B1E93E5D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743200"/>
            <a:ext cx="198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volume 1</a:t>
            </a:r>
          </a:p>
        </p:txBody>
      </p:sp>
      <p:sp>
        <p:nvSpPr>
          <p:cNvPr id="27654" name="TextBox 12">
            <a:extLst>
              <a:ext uri="{FF2B5EF4-FFF2-40B4-BE49-F238E27FC236}">
                <a16:creationId xmlns:a16="http://schemas.microsoft.com/office/drawing/2014/main" id="{42E9021F-CC09-C64E-A446-61445095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519238"/>
            <a:ext cx="19812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volume 3</a:t>
            </a:r>
          </a:p>
        </p:txBody>
      </p:sp>
      <p:cxnSp>
        <p:nvCxnSpPr>
          <p:cNvPr id="28680" name="Straight Arrow Connector 7">
            <a:extLst>
              <a:ext uri="{FF2B5EF4-FFF2-40B4-BE49-F238E27FC236}">
                <a16:creationId xmlns:a16="http://schemas.microsoft.com/office/drawing/2014/main" id="{823E3A2D-9F3A-42F7-A488-ADFFE898552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8000" y="2514600"/>
            <a:ext cx="647700" cy="457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4D11A3-02EA-B947-AD38-37FB57AD9604}"/>
              </a:ext>
            </a:extLst>
          </p:cNvPr>
          <p:cNvSpPr txBox="1">
            <a:spLocks/>
          </p:cNvSpPr>
          <p:nvPr/>
        </p:nvSpPr>
        <p:spPr bwMode="auto">
          <a:xfrm>
            <a:off x="1922463" y="3527426"/>
            <a:ext cx="2819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i="1" kern="0"/>
              <a:t>Tweak Replace </a:t>
            </a:r>
            <a:r>
              <a:rPr lang="en-US" sz="1800" b="0" kern="0"/>
              <a:t>operation can be used to increase the radius of the hole or decrease the radius of the cylinder</a:t>
            </a:r>
            <a:endParaRPr lang="en-US" sz="1800" kern="0"/>
          </a:p>
        </p:txBody>
      </p:sp>
      <p:sp>
        <p:nvSpPr>
          <p:cNvPr id="28682" name="Content Placeholder 2">
            <a:extLst>
              <a:ext uri="{FF2B5EF4-FFF2-40B4-BE49-F238E27FC236}">
                <a16:creationId xmlns:a16="http://schemas.microsoft.com/office/drawing/2014/main" id="{29668497-00CB-4511-8782-D37978AAD3B1}"/>
              </a:ext>
            </a:extLst>
          </p:cNvPr>
          <p:cNvSpPr txBox="1">
            <a:spLocks/>
          </p:cNvSpPr>
          <p:nvPr/>
        </p:nvSpPr>
        <p:spPr bwMode="auto">
          <a:xfrm>
            <a:off x="1922464" y="5110164"/>
            <a:ext cx="48339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171450"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85850" indent="-17145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171450">
              <a:spcBef>
                <a:spcPct val="20000"/>
              </a:spcBef>
              <a:buSzPct val="10000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43100" indent="-114300">
              <a:spcBef>
                <a:spcPct val="20000"/>
              </a:spcBef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003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575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147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719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800"/>
              <a:t>tweak surface 51 replace with surface 4</a:t>
            </a:r>
          </a:p>
          <a:p>
            <a:pPr>
              <a:buFontTx/>
              <a:buNone/>
            </a:pPr>
            <a:r>
              <a:rPr lang="en-US" altLang="en-US" sz="1800"/>
              <a:t>tweak surface 27 replace with surface 8</a:t>
            </a:r>
          </a:p>
          <a:p>
            <a:pPr>
              <a:buFontTx/>
              <a:buNone/>
            </a:pPr>
            <a:endParaRPr lang="en-US" altLang="en-US" sz="1800"/>
          </a:p>
        </p:txBody>
      </p:sp>
      <p:pic>
        <p:nvPicPr>
          <p:cNvPr id="28683" name="Picture 18">
            <a:extLst>
              <a:ext uri="{FF2B5EF4-FFF2-40B4-BE49-F238E27FC236}">
                <a16:creationId xmlns:a16="http://schemas.microsoft.com/office/drawing/2014/main" id="{C5571964-DD72-4940-ADF6-8E8854B33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/>
          <a:stretch/>
        </p:blipFill>
        <p:spPr bwMode="auto">
          <a:xfrm>
            <a:off x="8334375" y="4011614"/>
            <a:ext cx="18478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20">
            <a:extLst>
              <a:ext uri="{FF2B5EF4-FFF2-40B4-BE49-F238E27FC236}">
                <a16:creationId xmlns:a16="http://schemas.microsoft.com/office/drawing/2014/main" id="{4AE16EBB-72C7-AD43-B409-34A9B907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11614"/>
            <a:ext cx="1714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>
                <a:latin typeface="+mn-lt"/>
              </a:rPr>
              <a:t>Tweak Replace command panel</a:t>
            </a:r>
          </a:p>
        </p:txBody>
      </p:sp>
      <p:sp>
        <p:nvSpPr>
          <p:cNvPr id="28685" name="Left Arrow 21">
            <a:extLst>
              <a:ext uri="{FF2B5EF4-FFF2-40B4-BE49-F238E27FC236}">
                <a16:creationId xmlns:a16="http://schemas.microsoft.com/office/drawing/2014/main" id="{CA9A49AF-58EB-4304-BDFC-44465312DAF9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950326" y="4338638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8686" name="Left Arrow 22">
            <a:extLst>
              <a:ext uri="{FF2B5EF4-FFF2-40B4-BE49-F238E27FC236}">
                <a16:creationId xmlns:a16="http://schemas.microsoft.com/office/drawing/2014/main" id="{5115E1F7-32A0-4DD7-B951-F016E1EB17B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950326" y="49434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8687" name="Left Arrow 23">
            <a:extLst>
              <a:ext uri="{FF2B5EF4-FFF2-40B4-BE49-F238E27FC236}">
                <a16:creationId xmlns:a16="http://schemas.microsoft.com/office/drawing/2014/main" id="{1419438B-2954-42ED-95B4-EC6C58D27BE0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950326" y="533082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8688" name="Left Arrow 24">
            <a:extLst>
              <a:ext uri="{FF2B5EF4-FFF2-40B4-BE49-F238E27FC236}">
                <a16:creationId xmlns:a16="http://schemas.microsoft.com/office/drawing/2014/main" id="{C30B496F-D17F-4032-B664-5F1934F2C87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824913" y="5721351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8689" name="Left Arrow 25">
            <a:extLst>
              <a:ext uri="{FF2B5EF4-FFF2-40B4-BE49-F238E27FC236}">
                <a16:creationId xmlns:a16="http://schemas.microsoft.com/office/drawing/2014/main" id="{5A547999-AE2E-4661-A032-417F133B592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266238" y="5973763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66515E8-2652-4F05-BE02-2C5313019A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6388" y="650875"/>
            <a:ext cx="8429625" cy="685800"/>
          </a:xfrm>
        </p:spPr>
        <p:txBody>
          <a:bodyPr/>
          <a:lstStyle/>
          <a:p>
            <a:r>
              <a:rPr lang="en-US" altLang="en-US" dirty="0"/>
              <a:t>Imprint and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376EB-A65D-4C4B-976E-55B2A462D74D}"/>
              </a:ext>
            </a:extLst>
          </p:cNvPr>
          <p:cNvSpPr txBox="1">
            <a:spLocks/>
          </p:cNvSpPr>
          <p:nvPr/>
        </p:nvSpPr>
        <p:spPr bwMode="auto">
          <a:xfrm>
            <a:off x="2074864" y="4056063"/>
            <a:ext cx="3716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Merge operation combines curves and surfaces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8B468116-0B3E-4B30-BE7A-3A252A50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0988"/>
            <a:ext cx="144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967DAF45-C20A-4011-A694-201933AE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50988"/>
            <a:ext cx="13843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>
            <a:extLst>
              <a:ext uri="{FF2B5EF4-FFF2-40B4-BE49-F238E27FC236}">
                <a16:creationId xmlns:a16="http://schemas.microsoft.com/office/drawing/2014/main" id="{9689AA8E-0988-4368-ACA6-CFEE56F7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27513"/>
            <a:ext cx="2286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9B71B-4567-064D-AFFD-E368B0813B32}"/>
              </a:ext>
            </a:extLst>
          </p:cNvPr>
          <p:cNvSpPr txBox="1">
            <a:spLocks/>
          </p:cNvSpPr>
          <p:nvPr/>
        </p:nvSpPr>
        <p:spPr bwMode="auto">
          <a:xfrm>
            <a:off x="4960938" y="21336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Surface 4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F1CE99-21BB-044B-A363-81D0197FB33E}"/>
              </a:ext>
            </a:extLst>
          </p:cNvPr>
          <p:cNvSpPr txBox="1">
            <a:spLocks/>
          </p:cNvSpPr>
          <p:nvPr/>
        </p:nvSpPr>
        <p:spPr bwMode="auto">
          <a:xfrm>
            <a:off x="9199563" y="2895600"/>
            <a:ext cx="1109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Surface 107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056134-CA26-2640-9746-ECC8B8957BEA}"/>
              </a:ext>
            </a:extLst>
          </p:cNvPr>
          <p:cNvSpPr txBox="1">
            <a:spLocks/>
          </p:cNvSpPr>
          <p:nvPr/>
        </p:nvSpPr>
        <p:spPr bwMode="auto">
          <a:xfrm>
            <a:off x="9080501" y="2376488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Curve 256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cxnSp>
        <p:nvCxnSpPr>
          <p:cNvPr id="29706" name="Straight Arrow Connector 15">
            <a:extLst>
              <a:ext uri="{FF2B5EF4-FFF2-40B4-BE49-F238E27FC236}">
                <a16:creationId xmlns:a16="http://schemas.microsoft.com/office/drawing/2014/main" id="{6ADB1F4E-31B6-426B-A56A-83B4C1CDDBF0}"/>
              </a:ext>
            </a:extLst>
          </p:cNvPr>
          <p:cNvCxnSpPr>
            <a:cxnSpLocks/>
          </p:cNvCxnSpPr>
          <p:nvPr/>
        </p:nvCxnSpPr>
        <p:spPr bwMode="auto">
          <a:xfrm>
            <a:off x="5791200" y="2286000"/>
            <a:ext cx="693738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Straight Arrow Connector 17">
            <a:extLst>
              <a:ext uri="{FF2B5EF4-FFF2-40B4-BE49-F238E27FC236}">
                <a16:creationId xmlns:a16="http://schemas.microsoft.com/office/drawing/2014/main" id="{1A8BFA81-6BA6-407E-AC43-D65E00B4F08A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8766176" y="2528888"/>
            <a:ext cx="314325" cy="165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Straight Arrow Connector 20">
            <a:extLst>
              <a:ext uri="{FF2B5EF4-FFF2-40B4-BE49-F238E27FC236}">
                <a16:creationId xmlns:a16="http://schemas.microsoft.com/office/drawing/2014/main" id="{CCA92A1B-900A-4297-850B-4722357BB2E6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8923339" y="3048000"/>
            <a:ext cx="2762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A3716B-C728-1849-B44A-93A5EEC82AFD}"/>
              </a:ext>
            </a:extLst>
          </p:cNvPr>
          <p:cNvSpPr txBox="1">
            <a:spLocks/>
          </p:cNvSpPr>
          <p:nvPr/>
        </p:nvSpPr>
        <p:spPr bwMode="auto">
          <a:xfrm>
            <a:off x="8991601" y="1858963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Surface 106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cxnSp>
        <p:nvCxnSpPr>
          <p:cNvPr id="29710" name="Straight Arrow Connector 27">
            <a:extLst>
              <a:ext uri="{FF2B5EF4-FFF2-40B4-BE49-F238E27FC236}">
                <a16:creationId xmlns:a16="http://schemas.microsoft.com/office/drawing/2014/main" id="{F774150D-1077-4368-9A65-3F6F89DABCB6}"/>
              </a:ext>
            </a:extLst>
          </p:cNvPr>
          <p:cNvCxnSpPr>
            <a:cxnSpLocks/>
            <a:stCxn id="24" idx="1"/>
          </p:cNvCxnSpPr>
          <p:nvPr/>
        </p:nvCxnSpPr>
        <p:spPr bwMode="auto">
          <a:xfrm flipH="1">
            <a:off x="8569326" y="2011363"/>
            <a:ext cx="422275" cy="207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3587F89-9305-B540-AAB0-7C574FE7AE64}"/>
              </a:ext>
            </a:extLst>
          </p:cNvPr>
          <p:cNvSpPr txBox="1">
            <a:spLocks/>
          </p:cNvSpPr>
          <p:nvPr/>
        </p:nvSpPr>
        <p:spPr bwMode="auto">
          <a:xfrm>
            <a:off x="2244725" y="4752975"/>
            <a:ext cx="1735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merge all</a:t>
            </a:r>
          </a:p>
          <a:p>
            <a:pPr marL="171450" indent="0">
              <a:buNone/>
              <a:defRPr/>
            </a:pPr>
            <a:endParaRPr lang="en-US" sz="1800" kern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348BE1C-C99C-804B-965E-2B782BFA4AFC}"/>
              </a:ext>
            </a:extLst>
          </p:cNvPr>
          <p:cNvSpPr txBox="1">
            <a:spLocks/>
          </p:cNvSpPr>
          <p:nvPr/>
        </p:nvSpPr>
        <p:spPr bwMode="auto">
          <a:xfrm>
            <a:off x="2074864" y="1600200"/>
            <a:ext cx="3716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Imprint operation adds curves and surfaces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561044-FC2F-DA4E-A245-BB89B090746C}"/>
              </a:ext>
            </a:extLst>
          </p:cNvPr>
          <p:cNvSpPr txBox="1">
            <a:spLocks/>
          </p:cNvSpPr>
          <p:nvPr/>
        </p:nvSpPr>
        <p:spPr bwMode="auto">
          <a:xfrm>
            <a:off x="2244725" y="2300288"/>
            <a:ext cx="3716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imprint all</a:t>
            </a:r>
          </a:p>
          <a:p>
            <a:pPr marL="171450" indent="0">
              <a:buNone/>
              <a:defRPr/>
            </a:pPr>
            <a:endParaRPr lang="en-US" sz="1800" kern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82DB179-BAE2-AC4C-9C53-6B1617195082}"/>
              </a:ext>
            </a:extLst>
          </p:cNvPr>
          <p:cNvSpPr txBox="1">
            <a:spLocks/>
          </p:cNvSpPr>
          <p:nvPr/>
        </p:nvSpPr>
        <p:spPr bwMode="auto">
          <a:xfrm>
            <a:off x="5583238" y="545465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>
                <a:solidFill>
                  <a:schemeClr val="bg1"/>
                </a:solidFill>
              </a:rPr>
              <a:t>Curve 14</a:t>
            </a:r>
          </a:p>
          <a:p>
            <a:pPr marL="171450" indent="0">
              <a:buNone/>
              <a:defRPr/>
            </a:pPr>
            <a:endParaRPr lang="en-US" sz="1200" b="0" kern="0">
              <a:solidFill>
                <a:schemeClr val="bg1"/>
              </a:solidFill>
            </a:endParaRPr>
          </a:p>
        </p:txBody>
      </p:sp>
      <p:cxnSp>
        <p:nvCxnSpPr>
          <p:cNvPr id="29715" name="Straight Arrow Connector 34">
            <a:extLst>
              <a:ext uri="{FF2B5EF4-FFF2-40B4-BE49-F238E27FC236}">
                <a16:creationId xmlns:a16="http://schemas.microsoft.com/office/drawing/2014/main" id="{677121D6-CCB1-455C-A483-19048D324CDD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9800" y="5273675"/>
            <a:ext cx="96838" cy="2095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628D06F-AEBC-104A-93C0-36E5FE00DB90}"/>
              </a:ext>
            </a:extLst>
          </p:cNvPr>
          <p:cNvSpPr txBox="1">
            <a:spLocks/>
          </p:cNvSpPr>
          <p:nvPr/>
        </p:nvSpPr>
        <p:spPr bwMode="auto">
          <a:xfrm>
            <a:off x="6526213" y="2857500"/>
            <a:ext cx="1109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 dirty="0"/>
              <a:t>Volume 1</a:t>
            </a:r>
          </a:p>
          <a:p>
            <a:pPr marL="171450" indent="0">
              <a:buNone/>
              <a:defRPr/>
            </a:pPr>
            <a:endParaRPr lang="en-US" sz="1200" b="0" kern="0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45BAD56-06F8-1849-9C51-1586CDA562C7}"/>
              </a:ext>
            </a:extLst>
          </p:cNvPr>
          <p:cNvSpPr txBox="1">
            <a:spLocks/>
          </p:cNvSpPr>
          <p:nvPr/>
        </p:nvSpPr>
        <p:spPr bwMode="auto">
          <a:xfrm>
            <a:off x="6153151" y="4386263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>
                <a:solidFill>
                  <a:schemeClr val="bg1"/>
                </a:solidFill>
              </a:rPr>
              <a:t>Surface 51</a:t>
            </a:r>
          </a:p>
          <a:p>
            <a:pPr marL="171450" indent="0">
              <a:buNone/>
              <a:defRPr/>
            </a:pPr>
            <a:endParaRPr lang="en-US" sz="1200" b="0" kern="0">
              <a:solidFill>
                <a:schemeClr val="bg1"/>
              </a:solidFill>
            </a:endParaRPr>
          </a:p>
        </p:txBody>
      </p:sp>
      <p:cxnSp>
        <p:nvCxnSpPr>
          <p:cNvPr id="29718" name="Straight Arrow Connector 40">
            <a:extLst>
              <a:ext uri="{FF2B5EF4-FFF2-40B4-BE49-F238E27FC236}">
                <a16:creationId xmlns:a16="http://schemas.microsoft.com/office/drawing/2014/main" id="{BDF1D60B-55DF-4CC9-BF7E-3FAC4D7E4F25}"/>
              </a:ext>
            </a:extLst>
          </p:cNvPr>
          <p:cNvCxnSpPr>
            <a:cxnSpLocks/>
          </p:cNvCxnSpPr>
          <p:nvPr/>
        </p:nvCxnSpPr>
        <p:spPr bwMode="auto">
          <a:xfrm flipH="1">
            <a:off x="6362700" y="4627563"/>
            <a:ext cx="190500" cy="3238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881B358D-BC80-BF44-8380-1AC5F4635CB3}"/>
              </a:ext>
            </a:extLst>
          </p:cNvPr>
          <p:cNvSpPr txBox="1">
            <a:spLocks/>
          </p:cNvSpPr>
          <p:nvPr/>
        </p:nvSpPr>
        <p:spPr bwMode="auto">
          <a:xfrm>
            <a:off x="5992813" y="6002338"/>
            <a:ext cx="1109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>
                <a:solidFill>
                  <a:schemeClr val="bg1"/>
                </a:solidFill>
              </a:rPr>
              <a:t>Volume 3</a:t>
            </a:r>
          </a:p>
          <a:p>
            <a:pPr marL="171450" indent="0">
              <a:buNone/>
              <a:defRPr/>
            </a:pPr>
            <a:endParaRPr lang="en-US" sz="1200" b="0" kern="0">
              <a:solidFill>
                <a:schemeClr val="bg1"/>
              </a:solidFill>
            </a:endParaRPr>
          </a:p>
        </p:txBody>
      </p:sp>
      <p:pic>
        <p:nvPicPr>
          <p:cNvPr id="29720" name="Picture 59">
            <a:extLst>
              <a:ext uri="{FF2B5EF4-FFF2-40B4-BE49-F238E27FC236}">
                <a16:creationId xmlns:a16="http://schemas.microsoft.com/office/drawing/2014/main" id="{BCDD98EF-C488-4D0C-BDA7-1F03605D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4189413"/>
            <a:ext cx="13827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53AC4B9-D947-8444-A8A9-3F0C48C89888}"/>
              </a:ext>
            </a:extLst>
          </p:cNvPr>
          <p:cNvSpPr txBox="1">
            <a:spLocks/>
          </p:cNvSpPr>
          <p:nvPr/>
        </p:nvSpPr>
        <p:spPr bwMode="auto">
          <a:xfrm>
            <a:off x="9493250" y="5534025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Surface 51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FA359994-02CA-3B41-884E-03A5CD062F8A}"/>
              </a:ext>
            </a:extLst>
          </p:cNvPr>
          <p:cNvSpPr txBox="1">
            <a:spLocks/>
          </p:cNvSpPr>
          <p:nvPr/>
        </p:nvSpPr>
        <p:spPr bwMode="auto">
          <a:xfrm>
            <a:off x="9374188" y="5014913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Curve 14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cxnSp>
        <p:nvCxnSpPr>
          <p:cNvPr id="29723" name="Straight Arrow Connector 62">
            <a:extLst>
              <a:ext uri="{FF2B5EF4-FFF2-40B4-BE49-F238E27FC236}">
                <a16:creationId xmlns:a16="http://schemas.microsoft.com/office/drawing/2014/main" id="{6B655DF8-7620-4394-AACB-529A357F8478}"/>
              </a:ext>
            </a:extLst>
          </p:cNvPr>
          <p:cNvCxnSpPr>
            <a:cxnSpLocks/>
            <a:stCxn id="62" idx="1"/>
          </p:cNvCxnSpPr>
          <p:nvPr/>
        </p:nvCxnSpPr>
        <p:spPr bwMode="auto">
          <a:xfrm flipH="1">
            <a:off x="9061450" y="5167313"/>
            <a:ext cx="312738" cy="165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Arrow Connector 63">
            <a:extLst>
              <a:ext uri="{FF2B5EF4-FFF2-40B4-BE49-F238E27FC236}">
                <a16:creationId xmlns:a16="http://schemas.microsoft.com/office/drawing/2014/main" id="{6E95DF6A-0E96-43B9-84E6-4601AF356AE3}"/>
              </a:ext>
            </a:extLst>
          </p:cNvPr>
          <p:cNvCxnSpPr>
            <a:cxnSpLocks/>
            <a:stCxn id="61" idx="1"/>
          </p:cNvCxnSpPr>
          <p:nvPr/>
        </p:nvCxnSpPr>
        <p:spPr bwMode="auto">
          <a:xfrm flipH="1">
            <a:off x="9217026" y="5686425"/>
            <a:ext cx="276225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66180859-E480-9A41-93DF-1A5F39958A50}"/>
              </a:ext>
            </a:extLst>
          </p:cNvPr>
          <p:cNvSpPr txBox="1">
            <a:spLocks/>
          </p:cNvSpPr>
          <p:nvPr/>
        </p:nvSpPr>
        <p:spPr bwMode="auto">
          <a:xfrm>
            <a:off x="9286876" y="4497388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6350" indent="0">
              <a:buNone/>
              <a:defRPr/>
            </a:pPr>
            <a:r>
              <a:rPr lang="en-US" sz="1200" b="0" kern="0"/>
              <a:t>Surface 106</a:t>
            </a:r>
          </a:p>
          <a:p>
            <a:pPr marL="171450" indent="0">
              <a:buNone/>
              <a:defRPr/>
            </a:pPr>
            <a:endParaRPr lang="en-US" sz="1200" b="0" kern="0"/>
          </a:p>
        </p:txBody>
      </p:sp>
      <p:cxnSp>
        <p:nvCxnSpPr>
          <p:cNvPr id="29726" name="Straight Arrow Connector 65">
            <a:extLst>
              <a:ext uri="{FF2B5EF4-FFF2-40B4-BE49-F238E27FC236}">
                <a16:creationId xmlns:a16="http://schemas.microsoft.com/office/drawing/2014/main" id="{9ECC0598-BF8B-4E7F-A880-62DB8891875B}"/>
              </a:ext>
            </a:extLst>
          </p:cNvPr>
          <p:cNvCxnSpPr>
            <a:cxnSpLocks/>
            <a:stCxn id="65" idx="1"/>
          </p:cNvCxnSpPr>
          <p:nvPr/>
        </p:nvCxnSpPr>
        <p:spPr bwMode="auto">
          <a:xfrm flipH="1">
            <a:off x="8863013" y="4649788"/>
            <a:ext cx="423862" cy="207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7" name="Right Arrow 56">
            <a:extLst>
              <a:ext uri="{FF2B5EF4-FFF2-40B4-BE49-F238E27FC236}">
                <a16:creationId xmlns:a16="http://schemas.microsoft.com/office/drawing/2014/main" id="{D037D25F-B57F-4E4B-8763-CAD81A1A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528888"/>
            <a:ext cx="381000" cy="214312"/>
          </a:xfrm>
          <a:prstGeom prst="rightArrow">
            <a:avLst>
              <a:gd name="adj1" fmla="val 50000"/>
              <a:gd name="adj2" fmla="val 4986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9728" name="Right Arrow 67">
            <a:extLst>
              <a:ext uri="{FF2B5EF4-FFF2-40B4-BE49-F238E27FC236}">
                <a16:creationId xmlns:a16="http://schemas.microsoft.com/office/drawing/2014/main" id="{9BDB4633-5D35-4E0F-8670-53D293AA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5280026"/>
            <a:ext cx="381000" cy="214313"/>
          </a:xfrm>
          <a:prstGeom prst="rightArrow">
            <a:avLst>
              <a:gd name="adj1" fmla="val 50000"/>
              <a:gd name="adj2" fmla="val 4986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4C2FDB1-5972-EE4E-8BC3-B575C4FE3002}"/>
              </a:ext>
            </a:extLst>
          </p:cNvPr>
          <p:cNvSpPr txBox="1">
            <a:spLocks/>
          </p:cNvSpPr>
          <p:nvPr/>
        </p:nvSpPr>
        <p:spPr bwMode="auto">
          <a:xfrm>
            <a:off x="2033588" y="5372101"/>
            <a:ext cx="29638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After meshing, faces and nodes will be shared across merged surfaces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EC5FE63-DAE3-47D1-BCDB-F331DBF94B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65176"/>
            <a:ext cx="8429625" cy="685800"/>
          </a:xfrm>
        </p:spPr>
        <p:txBody>
          <a:bodyPr/>
          <a:lstStyle/>
          <a:p>
            <a:r>
              <a:rPr lang="en-US" altLang="en-US" dirty="0"/>
              <a:t>Imprint and Merge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E183FB37-C469-491C-8C33-33678214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474914"/>
            <a:ext cx="3810000" cy="332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Cubit&gt;merge all</a:t>
            </a:r>
          </a:p>
          <a:p>
            <a:endParaRPr lang="en-US" altLang="en-US"/>
          </a:p>
          <a:p>
            <a:r>
              <a:rPr lang="en-US" altLang="en-US"/>
              <a:t>...Merging all features in the model</a:t>
            </a:r>
          </a:p>
          <a:p>
            <a:endParaRPr lang="en-US" altLang="en-US"/>
          </a:p>
          <a:p>
            <a:r>
              <a:rPr lang="en-US" altLang="en-US"/>
              <a:t>...Merging all Surfaces in the model</a:t>
            </a:r>
          </a:p>
          <a:p>
            <a:r>
              <a:rPr lang="en-US" altLang="en-US"/>
              <a:t>Consolidated 4 pairs of surfaces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...Merging all Curves in the model</a:t>
            </a:r>
          </a:p>
          <a:p>
            <a:r>
              <a:rPr lang="en-US" altLang="en-US"/>
              <a:t>Consolidated 0 pair of curves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...Merging all Vertices in the model</a:t>
            </a:r>
          </a:p>
          <a:p>
            <a:r>
              <a:rPr lang="en-US" altLang="en-US"/>
              <a:t>Consolidated 0 pairs of vertices</a:t>
            </a:r>
          </a:p>
          <a:p>
            <a:r>
              <a:rPr lang="en-US" altLang="en-US"/>
              <a:t>All detected matches successfully merged</a:t>
            </a:r>
          </a:p>
          <a:p>
            <a:r>
              <a:rPr lang="en-US" altLang="en-US"/>
              <a:t>Journaled Command: merge all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7C6CCD-FBB0-DA44-B75B-E0BC9EAD3238}"/>
              </a:ext>
            </a:extLst>
          </p:cNvPr>
          <p:cNvSpPr txBox="1">
            <a:spLocks/>
          </p:cNvSpPr>
          <p:nvPr/>
        </p:nvSpPr>
        <p:spPr bwMode="auto">
          <a:xfrm>
            <a:off x="1981200" y="1531938"/>
            <a:ext cx="5621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Following merge operation, check Cubit output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09AC8-F5F6-9149-9840-9B9A39F9B0D5}"/>
              </a:ext>
            </a:extLst>
          </p:cNvPr>
          <p:cNvSpPr txBox="1">
            <a:spLocks/>
          </p:cNvSpPr>
          <p:nvPr/>
        </p:nvSpPr>
        <p:spPr bwMode="auto">
          <a:xfrm>
            <a:off x="2254250" y="1857375"/>
            <a:ext cx="5621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>
              <a:defRPr/>
            </a:pPr>
            <a:r>
              <a:rPr lang="en-US" sz="1600" b="0" kern="0"/>
              <a:t>Should be 0 curves and 0 vertices merged</a:t>
            </a:r>
          </a:p>
          <a:p>
            <a:pPr>
              <a:defRPr/>
            </a:pPr>
            <a:endParaRPr lang="en-US" sz="1600" b="0" kern="0"/>
          </a:p>
        </p:txBody>
      </p:sp>
      <p:pic>
        <p:nvPicPr>
          <p:cNvPr id="30726" name="Picture 22">
            <a:extLst>
              <a:ext uri="{FF2B5EF4-FFF2-40B4-BE49-F238E27FC236}">
                <a16:creationId xmlns:a16="http://schemas.microsoft.com/office/drawing/2014/main" id="{08833B99-5C2E-45A7-94D4-F3B3994B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51101"/>
            <a:ext cx="338613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1E5ADE1-6825-B444-B12B-AAA44411A8E0}"/>
              </a:ext>
            </a:extLst>
          </p:cNvPr>
          <p:cNvSpPr txBox="1"/>
          <p:nvPr/>
        </p:nvSpPr>
        <p:spPr>
          <a:xfrm>
            <a:off x="2362200" y="5845175"/>
            <a:ext cx="44294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CUBIT™ output from merge all command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6670A09-F07B-419C-9B84-BAAEE51555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685800"/>
            <a:ext cx="8429625" cy="685800"/>
          </a:xfrm>
        </p:spPr>
        <p:txBody>
          <a:bodyPr/>
          <a:lstStyle/>
          <a:p>
            <a:r>
              <a:rPr lang="en-US" altLang="en-US" dirty="0"/>
              <a:t>Imprint and Merge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7C6CCD-FBB0-DA44-B75B-E0BC9EAD3238}"/>
              </a:ext>
            </a:extLst>
          </p:cNvPr>
          <p:cNvSpPr txBox="1">
            <a:spLocks/>
          </p:cNvSpPr>
          <p:nvPr/>
        </p:nvSpPr>
        <p:spPr bwMode="auto">
          <a:xfrm>
            <a:off x="1981200" y="1531938"/>
            <a:ext cx="5621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Check merged surfaces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E5ADE1-6825-B444-B12B-AAA44411A8E0}"/>
              </a:ext>
            </a:extLst>
          </p:cNvPr>
          <p:cNvSpPr txBox="1"/>
          <p:nvPr/>
        </p:nvSpPr>
        <p:spPr>
          <a:xfrm>
            <a:off x="2362200" y="2051050"/>
            <a:ext cx="3048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Use </a:t>
            </a:r>
            <a:r>
              <a:rPr lang="en-US" b="1"/>
              <a:t>is_merged </a:t>
            </a:r>
            <a:r>
              <a:rPr lang="en-US"/>
              <a:t>keyword to verify all surfaces are correctly merged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815A7DCE-DF0B-4F5A-B7A3-7642DA9B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70050"/>
            <a:ext cx="40386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454223-207F-F849-967B-1A9B9B60F0AA}"/>
              </a:ext>
            </a:extLst>
          </p:cNvPr>
          <p:cNvSpPr txBox="1">
            <a:spLocks/>
          </p:cNvSpPr>
          <p:nvPr/>
        </p:nvSpPr>
        <p:spPr bwMode="auto">
          <a:xfrm>
            <a:off x="2174875" y="2903538"/>
            <a:ext cx="5621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draw surface with is_merged</a:t>
            </a:r>
          </a:p>
          <a:p>
            <a:pPr marL="171450" indent="0">
              <a:buNone/>
              <a:defRPr/>
            </a:pPr>
            <a:r>
              <a:rPr lang="en-US" sz="1800" kern="0"/>
              <a:t>draw curve all add</a:t>
            </a:r>
          </a:p>
          <a:p>
            <a:pPr marL="171450" indent="0">
              <a:buNone/>
              <a:defRPr/>
            </a:pPr>
            <a:endParaRPr lang="en-US" sz="1800" kern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77BD93-70F6-164F-A97B-655B6AA952D6}"/>
              </a:ext>
            </a:extLst>
          </p:cNvPr>
          <p:cNvSpPr txBox="1">
            <a:spLocks/>
          </p:cNvSpPr>
          <p:nvPr/>
        </p:nvSpPr>
        <p:spPr bwMode="auto">
          <a:xfrm>
            <a:off x="1981200" y="5445125"/>
            <a:ext cx="5621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If surfaces are not correctly merged, additional geometry operations may be necessary to correct gaps, overlaps and misalignments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55BA005-50E2-4A6B-B8EA-B35462DCF2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82943"/>
            <a:ext cx="8429625" cy="685800"/>
          </a:xfrm>
        </p:spPr>
        <p:txBody>
          <a:bodyPr/>
          <a:lstStyle/>
          <a:p>
            <a:r>
              <a:rPr lang="en-US" altLang="en-US" dirty="0"/>
              <a:t>Identify Contact Surfaces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7C6CCD-FBB0-DA44-B75B-E0BC9EAD3238}"/>
              </a:ext>
            </a:extLst>
          </p:cNvPr>
          <p:cNvSpPr txBox="1">
            <a:spLocks/>
          </p:cNvSpPr>
          <p:nvPr/>
        </p:nvSpPr>
        <p:spPr bwMode="auto">
          <a:xfrm>
            <a:off x="1981200" y="1531938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Identify surfaces that will be in contact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3D929702-9A8E-49AC-B30F-3C3FEE8B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70050"/>
            <a:ext cx="40386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454223-207F-F849-967B-1A9B9B60F0AA}"/>
              </a:ext>
            </a:extLst>
          </p:cNvPr>
          <p:cNvSpPr txBox="1">
            <a:spLocks/>
          </p:cNvSpPr>
          <p:nvPr/>
        </p:nvSpPr>
        <p:spPr bwMode="auto">
          <a:xfrm>
            <a:off x="2366964" y="4570413"/>
            <a:ext cx="5621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unmerge volume 1</a:t>
            </a:r>
          </a:p>
          <a:p>
            <a:pPr marL="171450" indent="0">
              <a:buNone/>
              <a:defRPr/>
            </a:pPr>
            <a:endParaRPr lang="en-US" sz="1800" kern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77BD93-70F6-164F-A97B-655B6AA952D6}"/>
              </a:ext>
            </a:extLst>
          </p:cNvPr>
          <p:cNvSpPr txBox="1">
            <a:spLocks/>
          </p:cNvSpPr>
          <p:nvPr/>
        </p:nvSpPr>
        <p:spPr bwMode="auto">
          <a:xfrm>
            <a:off x="1982788" y="3576638"/>
            <a:ext cx="35226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Unmerge operation will replace surfaces that were combined during merge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7BB60-FFC7-1942-820A-E29BB9F4169D}"/>
              </a:ext>
            </a:extLst>
          </p:cNvPr>
          <p:cNvSpPr txBox="1"/>
          <p:nvPr/>
        </p:nvSpPr>
        <p:spPr>
          <a:xfrm>
            <a:off x="2338388" y="2409826"/>
            <a:ext cx="3048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For our example: Assume volume 1 bolt in contact with casting, Volume 2 bolt is fixed to casting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F6B34-5F53-8D4C-A5A9-1A0404AF666B}"/>
              </a:ext>
            </a:extLst>
          </p:cNvPr>
          <p:cNvSpPr txBox="1"/>
          <p:nvPr/>
        </p:nvSpPr>
        <p:spPr>
          <a:xfrm>
            <a:off x="9199563" y="2093913"/>
            <a:ext cx="99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Contact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BF0CD-078F-FF44-893E-FDF99F2F699E}"/>
              </a:ext>
            </a:extLst>
          </p:cNvPr>
          <p:cNvSpPr txBox="1"/>
          <p:nvPr/>
        </p:nvSpPr>
        <p:spPr>
          <a:xfrm>
            <a:off x="9213850" y="3743325"/>
            <a:ext cx="99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Fixed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9322F-F2A7-9E41-B37E-AD9C6B482D7E}"/>
              </a:ext>
            </a:extLst>
          </p:cNvPr>
          <p:cNvSpPr txBox="1"/>
          <p:nvPr/>
        </p:nvSpPr>
        <p:spPr>
          <a:xfrm>
            <a:off x="9553575" y="2792414"/>
            <a:ext cx="99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Volume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CAA48F-CBDB-DC4D-9644-1220EDD760A7}"/>
              </a:ext>
            </a:extLst>
          </p:cNvPr>
          <p:cNvSpPr txBox="1"/>
          <p:nvPr/>
        </p:nvSpPr>
        <p:spPr>
          <a:xfrm>
            <a:off x="9472613" y="4416426"/>
            <a:ext cx="99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Volume 2</a:t>
            </a:r>
          </a:p>
        </p:txBody>
      </p:sp>
      <p:cxnSp>
        <p:nvCxnSpPr>
          <p:cNvPr id="32780" name="Straight Arrow Connector 4">
            <a:extLst>
              <a:ext uri="{FF2B5EF4-FFF2-40B4-BE49-F238E27FC236}">
                <a16:creationId xmlns:a16="http://schemas.microsoft.com/office/drawing/2014/main" id="{4A2A4BB2-7619-4581-A22B-11506F4D6F15}"/>
              </a:ext>
            </a:extLst>
          </p:cNvPr>
          <p:cNvCxnSpPr>
            <a:cxnSpLocks/>
          </p:cNvCxnSpPr>
          <p:nvPr/>
        </p:nvCxnSpPr>
        <p:spPr bwMode="auto">
          <a:xfrm flipH="1">
            <a:off x="8991600" y="2355851"/>
            <a:ext cx="266700" cy="3476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1" name="Straight Arrow Connector 15">
            <a:extLst>
              <a:ext uri="{FF2B5EF4-FFF2-40B4-BE49-F238E27FC236}">
                <a16:creationId xmlns:a16="http://schemas.microsoft.com/office/drawing/2014/main" id="{7C221D8F-04CC-4DD4-9901-FC6AEFF610C5}"/>
              </a:ext>
            </a:extLst>
          </p:cNvPr>
          <p:cNvCxnSpPr>
            <a:cxnSpLocks/>
          </p:cNvCxnSpPr>
          <p:nvPr/>
        </p:nvCxnSpPr>
        <p:spPr bwMode="auto">
          <a:xfrm flipH="1">
            <a:off x="9058276" y="3997326"/>
            <a:ext cx="201613" cy="269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0C19BAB-C6B2-0142-99AC-FE319384B522}"/>
              </a:ext>
            </a:extLst>
          </p:cNvPr>
          <p:cNvSpPr txBox="1">
            <a:spLocks/>
          </p:cNvSpPr>
          <p:nvPr/>
        </p:nvSpPr>
        <p:spPr bwMode="auto">
          <a:xfrm>
            <a:off x="1981200" y="5203825"/>
            <a:ext cx="457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Use </a:t>
            </a:r>
            <a:r>
              <a:rPr lang="en-US" sz="1800" kern="0"/>
              <a:t>is_merged </a:t>
            </a:r>
            <a:r>
              <a:rPr lang="en-US" sz="1800" b="0" kern="0"/>
              <a:t>again</a:t>
            </a:r>
            <a:r>
              <a:rPr lang="en-US" sz="1800" kern="0"/>
              <a:t> </a:t>
            </a:r>
            <a:r>
              <a:rPr lang="en-US" sz="1800" b="0" kern="0"/>
              <a:t>to verify surfaces that are not in contact</a:t>
            </a:r>
          </a:p>
          <a:p>
            <a:pPr marL="171450" indent="0">
              <a:buNone/>
              <a:defRPr/>
            </a:pPr>
            <a:endParaRPr lang="en-US" sz="1800" b="0" kern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640AD41-B172-FE4E-B98C-E9EBFDDC7D50}"/>
              </a:ext>
            </a:extLst>
          </p:cNvPr>
          <p:cNvSpPr txBox="1">
            <a:spLocks/>
          </p:cNvSpPr>
          <p:nvPr/>
        </p:nvSpPr>
        <p:spPr bwMode="auto">
          <a:xfrm>
            <a:off x="2293939" y="5921375"/>
            <a:ext cx="56213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/>
              <a:t>draw surface with not is_merged</a:t>
            </a:r>
          </a:p>
          <a:p>
            <a:pPr marL="171450" indent="0">
              <a:buNone/>
              <a:defRPr/>
            </a:pPr>
            <a:r>
              <a:rPr lang="en-US" sz="1800" kern="0"/>
              <a:t>draw curve all add</a:t>
            </a:r>
          </a:p>
          <a:p>
            <a:pPr marL="171450" indent="0">
              <a:buNone/>
              <a:defRPr/>
            </a:pPr>
            <a:endParaRPr lang="en-US" sz="1800" ker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AC9201F-CC3F-4E3A-8E1A-520CDB85B5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696596"/>
            <a:ext cx="8429625" cy="685800"/>
          </a:xfrm>
        </p:spPr>
        <p:txBody>
          <a:bodyPr/>
          <a:lstStyle/>
          <a:p>
            <a:r>
              <a:rPr lang="en-US" altLang="en-US" dirty="0" err="1"/>
              <a:t>Remesh</a:t>
            </a:r>
            <a:endParaRPr lang="en-US" altLang="en-US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8353D5A-2605-5C45-99CC-EF46988F2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875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800" b="1" dirty="0" err="1">
                <a:latin typeface="+mn-lt"/>
              </a:rPr>
              <a:t>vol</a:t>
            </a:r>
            <a:r>
              <a:rPr lang="en-US" altLang="en-US" sz="1800" b="1" dirty="0">
                <a:latin typeface="+mn-lt"/>
              </a:rPr>
              <a:t> all scheme </a:t>
            </a:r>
            <a:r>
              <a:rPr lang="en-US" altLang="en-US" sz="1800" b="1" dirty="0" err="1">
                <a:latin typeface="+mn-lt"/>
              </a:rPr>
              <a:t>tetmesh</a:t>
            </a:r>
            <a:endParaRPr lang="en-US" altLang="en-US" sz="1800" b="1" dirty="0">
              <a:latin typeface="+mn-lt"/>
            </a:endParaRPr>
          </a:p>
          <a:p>
            <a:pPr>
              <a:defRPr/>
            </a:pPr>
            <a:r>
              <a:rPr lang="en-US" altLang="en-US" sz="1800" b="1" dirty="0" err="1">
                <a:latin typeface="+mn-lt"/>
              </a:rPr>
              <a:t>vol</a:t>
            </a:r>
            <a:r>
              <a:rPr lang="en-US" altLang="en-US" sz="1800" b="1" dirty="0">
                <a:latin typeface="+mn-lt"/>
              </a:rPr>
              <a:t> all size 0.2</a:t>
            </a:r>
          </a:p>
          <a:p>
            <a:pPr>
              <a:defRPr/>
            </a:pPr>
            <a:r>
              <a:rPr lang="en-US" altLang="en-US" sz="1800" b="1" dirty="0">
                <a:latin typeface="+mn-lt"/>
              </a:rPr>
              <a:t>mesh </a:t>
            </a:r>
            <a:r>
              <a:rPr lang="en-US" altLang="en-US" sz="1800" b="1" dirty="0" err="1">
                <a:latin typeface="+mn-lt"/>
              </a:rPr>
              <a:t>vol</a:t>
            </a:r>
            <a:r>
              <a:rPr lang="en-US" altLang="en-US" sz="1800" b="1" dirty="0">
                <a:latin typeface="+mn-lt"/>
              </a:rPr>
              <a:t> all</a:t>
            </a:r>
          </a:p>
          <a:p>
            <a:pPr>
              <a:defRPr/>
            </a:pPr>
            <a:r>
              <a:rPr lang="en-US" altLang="en-US" sz="1800" b="1" dirty="0">
                <a:latin typeface="+mn-lt"/>
              </a:rPr>
              <a:t>list tot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BF18C958-ABF5-6149-9BB3-35C934A34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Mesh the volumes</a:t>
            </a:r>
          </a:p>
        </p:txBody>
      </p:sp>
      <p:sp>
        <p:nvSpPr>
          <p:cNvPr id="35845" name="TextBox 7">
            <a:extLst>
              <a:ext uri="{FF2B5EF4-FFF2-40B4-BE49-F238E27FC236}">
                <a16:creationId xmlns:a16="http://schemas.microsoft.com/office/drawing/2014/main" id="{49D183E1-8CAF-EF43-9B4C-1FF84A34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5065714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Check the numer of tets and time step metric</a:t>
            </a:r>
          </a:p>
          <a:p>
            <a:pPr>
              <a:defRPr/>
            </a:pPr>
            <a:r>
              <a:rPr lang="en-US" altLang="en-US" sz="2000">
                <a:latin typeface="+mn-lt"/>
              </a:rPr>
              <a:t>How does it compare to the original mesh?</a:t>
            </a: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7A2AAE5D-9334-4043-8F2B-2C1455D8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6539"/>
            <a:ext cx="5486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FE8A5D-CE60-5646-877D-F2BE416EEB38}"/>
              </a:ext>
            </a:extLst>
          </p:cNvPr>
          <p:cNvSpPr/>
          <p:nvPr/>
        </p:nvSpPr>
        <p:spPr>
          <a:xfrm>
            <a:off x="2151063" y="5867400"/>
            <a:ext cx="44688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quality volume all time step draw mesh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D700C42B-3A4B-42D6-9310-708D19D7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960689"/>
            <a:ext cx="38703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>
            <a:extLst>
              <a:ext uri="{FF2B5EF4-FFF2-40B4-BE49-F238E27FC236}">
                <a16:creationId xmlns:a16="http://schemas.microsoft.com/office/drawing/2014/main" id="{81F1B411-4020-4199-A989-2A0019B296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2576" y="615871"/>
            <a:ext cx="8429625" cy="685800"/>
          </a:xfrm>
        </p:spPr>
        <p:txBody>
          <a:bodyPr/>
          <a:lstStyle/>
          <a:p>
            <a:r>
              <a:rPr lang="en-US" altLang="en-US" dirty="0"/>
              <a:t>Mesh Overlap Detection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E298B3-8192-6B4D-90AA-65184218EDF5}"/>
              </a:ext>
            </a:extLst>
          </p:cNvPr>
          <p:cNvSpPr txBox="1">
            <a:spLocks/>
          </p:cNvSpPr>
          <p:nvPr/>
        </p:nvSpPr>
        <p:spPr bwMode="auto">
          <a:xfrm>
            <a:off x="1828800" y="1312864"/>
            <a:ext cx="81534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Mesh may overlap at contact surfaces.  This can cause problems in the analysis.  Best practice to remove mesh overlap before analysis </a:t>
            </a:r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BDB60F3B-ADAE-9A4A-84A6-28678C0D6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117726"/>
            <a:ext cx="4454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b="1">
                <a:latin typeface="+mn-lt"/>
              </a:rPr>
              <a:t>find mesh intersection surface all draw</a:t>
            </a:r>
          </a:p>
          <a:p>
            <a:pPr>
              <a:defRPr/>
            </a:pPr>
            <a:r>
              <a:rPr lang="en-US" altLang="en-US" sz="1800" b="1">
                <a:latin typeface="+mn-lt"/>
              </a:rPr>
              <a:t>draw curve all add</a:t>
            </a:r>
          </a:p>
        </p:txBody>
      </p:sp>
      <p:sp>
        <p:nvSpPr>
          <p:cNvPr id="36871" name="TextBox 9">
            <a:extLst>
              <a:ext uri="{FF2B5EF4-FFF2-40B4-BE49-F238E27FC236}">
                <a16:creationId xmlns:a16="http://schemas.microsoft.com/office/drawing/2014/main" id="{8833E4F6-EB3A-694C-8841-0B4F0AA9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1" y="2855914"/>
            <a:ext cx="2568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Displays triangles that are overlapping</a:t>
            </a:r>
          </a:p>
        </p:txBody>
      </p:sp>
      <p:cxnSp>
        <p:nvCxnSpPr>
          <p:cNvPr id="34823" name="Straight Arrow Connector 11">
            <a:extLst>
              <a:ext uri="{FF2B5EF4-FFF2-40B4-BE49-F238E27FC236}">
                <a16:creationId xmlns:a16="http://schemas.microsoft.com/office/drawing/2014/main" id="{12C100CE-062C-421B-A6C6-8F10529B9AE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80300" y="3352801"/>
            <a:ext cx="655638" cy="442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3B549843-094A-3043-BF39-D9F7484C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181600"/>
            <a:ext cx="1577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Note that triangles don't overlap at merged surface</a:t>
            </a:r>
          </a:p>
        </p:txBody>
      </p:sp>
      <p:cxnSp>
        <p:nvCxnSpPr>
          <p:cNvPr id="34825" name="Straight Arrow Connector 11">
            <a:extLst>
              <a:ext uri="{FF2B5EF4-FFF2-40B4-BE49-F238E27FC236}">
                <a16:creationId xmlns:a16="http://schemas.microsoft.com/office/drawing/2014/main" id="{AAC18FD1-16E2-4141-823D-2BD70F20EA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97739" y="5567363"/>
            <a:ext cx="7635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Oval 10">
            <a:extLst>
              <a:ext uri="{FF2B5EF4-FFF2-40B4-BE49-F238E27FC236}">
                <a16:creationId xmlns:a16="http://schemas.microsoft.com/office/drawing/2014/main" id="{F42DEB2A-AE6B-482D-A6F0-720D2595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662488"/>
            <a:ext cx="1676400" cy="1676400"/>
          </a:xfrm>
          <a:prstGeom prst="ellipse">
            <a:avLst/>
          </a:prstGeom>
          <a:noFill/>
          <a:ln w="2857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34827" name="Straight Connector 13">
            <a:extLst>
              <a:ext uri="{FF2B5EF4-FFF2-40B4-BE49-F238E27FC236}">
                <a16:creationId xmlns:a16="http://schemas.microsoft.com/office/drawing/2014/main" id="{67437A51-47CD-4383-AED7-3A843E79EE57}"/>
              </a:ext>
            </a:extLst>
          </p:cNvPr>
          <p:cNvCxnSpPr>
            <a:cxnSpLocks/>
            <a:endCxn id="34826" idx="0"/>
          </p:cNvCxnSpPr>
          <p:nvPr/>
        </p:nvCxnSpPr>
        <p:spPr bwMode="auto">
          <a:xfrm flipV="1">
            <a:off x="2162175" y="4662488"/>
            <a:ext cx="755650" cy="482600"/>
          </a:xfrm>
          <a:prstGeom prst="line">
            <a:avLst/>
          </a:prstGeom>
          <a:noFill/>
          <a:ln w="952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8" name="Straight Connector 24">
            <a:extLst>
              <a:ext uri="{FF2B5EF4-FFF2-40B4-BE49-F238E27FC236}">
                <a16:creationId xmlns:a16="http://schemas.microsoft.com/office/drawing/2014/main" id="{6177F86A-0726-456C-AE6C-58BE06F304B4}"/>
              </a:ext>
            </a:extLst>
          </p:cNvPr>
          <p:cNvCxnSpPr>
            <a:cxnSpLocks/>
          </p:cNvCxnSpPr>
          <p:nvPr/>
        </p:nvCxnSpPr>
        <p:spPr bwMode="auto">
          <a:xfrm>
            <a:off x="2162175" y="5145088"/>
            <a:ext cx="0" cy="679450"/>
          </a:xfrm>
          <a:prstGeom prst="line">
            <a:avLst/>
          </a:prstGeom>
          <a:noFill/>
          <a:ln w="952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9" name="Straight Connector 27">
            <a:extLst>
              <a:ext uri="{FF2B5EF4-FFF2-40B4-BE49-F238E27FC236}">
                <a16:creationId xmlns:a16="http://schemas.microsoft.com/office/drawing/2014/main" id="{36B1E04E-87B0-4570-8F79-B0E19E6A150E}"/>
              </a:ext>
            </a:extLst>
          </p:cNvPr>
          <p:cNvCxnSpPr>
            <a:cxnSpLocks/>
            <a:stCxn id="34826" idx="0"/>
          </p:cNvCxnSpPr>
          <p:nvPr/>
        </p:nvCxnSpPr>
        <p:spPr bwMode="auto">
          <a:xfrm>
            <a:off x="2917825" y="4662489"/>
            <a:ext cx="730250" cy="434975"/>
          </a:xfrm>
          <a:prstGeom prst="line">
            <a:avLst/>
          </a:prstGeom>
          <a:noFill/>
          <a:ln w="952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Straight Connector 30">
            <a:extLst>
              <a:ext uri="{FF2B5EF4-FFF2-40B4-BE49-F238E27FC236}">
                <a16:creationId xmlns:a16="http://schemas.microsoft.com/office/drawing/2014/main" id="{EA3E0C5A-C73B-4EE3-89B3-FF743B519CB2}"/>
              </a:ext>
            </a:extLst>
          </p:cNvPr>
          <p:cNvCxnSpPr>
            <a:cxnSpLocks/>
            <a:endCxn id="34826" idx="4"/>
          </p:cNvCxnSpPr>
          <p:nvPr/>
        </p:nvCxnSpPr>
        <p:spPr bwMode="auto">
          <a:xfrm>
            <a:off x="2162175" y="5824538"/>
            <a:ext cx="755650" cy="514350"/>
          </a:xfrm>
          <a:prstGeom prst="line">
            <a:avLst/>
          </a:prstGeom>
          <a:noFill/>
          <a:ln w="952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Connector 33">
            <a:extLst>
              <a:ext uri="{FF2B5EF4-FFF2-40B4-BE49-F238E27FC236}">
                <a16:creationId xmlns:a16="http://schemas.microsoft.com/office/drawing/2014/main" id="{31C94039-DA8C-4352-AA06-04193431B3B8}"/>
              </a:ext>
            </a:extLst>
          </p:cNvPr>
          <p:cNvCxnSpPr>
            <a:cxnSpLocks/>
          </p:cNvCxnSpPr>
          <p:nvPr/>
        </p:nvCxnSpPr>
        <p:spPr bwMode="auto">
          <a:xfrm flipH="1">
            <a:off x="3609975" y="5097464"/>
            <a:ext cx="38100" cy="873125"/>
          </a:xfrm>
          <a:prstGeom prst="line">
            <a:avLst/>
          </a:prstGeom>
          <a:noFill/>
          <a:ln w="952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Connector 37">
            <a:extLst>
              <a:ext uri="{FF2B5EF4-FFF2-40B4-BE49-F238E27FC236}">
                <a16:creationId xmlns:a16="http://schemas.microsoft.com/office/drawing/2014/main" id="{670350D3-D942-4A3B-B63E-E04348D40B08}"/>
              </a:ext>
            </a:extLst>
          </p:cNvPr>
          <p:cNvCxnSpPr>
            <a:cxnSpLocks/>
            <a:stCxn id="34826" idx="4"/>
          </p:cNvCxnSpPr>
          <p:nvPr/>
        </p:nvCxnSpPr>
        <p:spPr bwMode="auto">
          <a:xfrm flipV="1">
            <a:off x="2917825" y="5954714"/>
            <a:ext cx="698500" cy="384175"/>
          </a:xfrm>
          <a:prstGeom prst="line">
            <a:avLst/>
          </a:prstGeom>
          <a:noFill/>
          <a:ln w="9525" algn="ctr">
            <a:solidFill>
              <a:srgbClr val="8B03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3" name="Oval 41">
            <a:extLst>
              <a:ext uri="{FF2B5EF4-FFF2-40B4-BE49-F238E27FC236}">
                <a16:creationId xmlns:a16="http://schemas.microsoft.com/office/drawing/2014/main" id="{3B2F5349-6747-4207-93DD-344F2088A370}"/>
              </a:ext>
            </a:extLst>
          </p:cNvPr>
          <p:cNvSpPr>
            <a:spLocks noChangeArrowheads="1"/>
          </p:cNvSpPr>
          <p:nvPr/>
        </p:nvSpPr>
        <p:spPr bwMode="auto">
          <a:xfrm rot="992459">
            <a:off x="2095500" y="4687889"/>
            <a:ext cx="1638300" cy="1622425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34834" name="Straight Connector 42">
            <a:extLst>
              <a:ext uri="{FF2B5EF4-FFF2-40B4-BE49-F238E27FC236}">
                <a16:creationId xmlns:a16="http://schemas.microsoft.com/office/drawing/2014/main" id="{190FBCD4-9F59-4CC0-80F0-CD84C69FC895}"/>
              </a:ext>
            </a:extLst>
          </p:cNvPr>
          <p:cNvCxnSpPr>
            <a:cxnSpLocks/>
            <a:endCxn id="34833" idx="0"/>
          </p:cNvCxnSpPr>
          <p:nvPr/>
        </p:nvCxnSpPr>
        <p:spPr bwMode="auto">
          <a:xfrm rot="992459" flipV="1">
            <a:off x="2355850" y="4605339"/>
            <a:ext cx="736600" cy="484187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Straight Connector 43">
            <a:extLst>
              <a:ext uri="{FF2B5EF4-FFF2-40B4-BE49-F238E27FC236}">
                <a16:creationId xmlns:a16="http://schemas.microsoft.com/office/drawing/2014/main" id="{D10A75FD-A70F-4D80-B314-2A59CAA71630}"/>
              </a:ext>
            </a:extLst>
          </p:cNvPr>
          <p:cNvCxnSpPr>
            <a:cxnSpLocks/>
          </p:cNvCxnSpPr>
          <p:nvPr/>
        </p:nvCxnSpPr>
        <p:spPr bwMode="auto">
          <a:xfrm rot="992459">
            <a:off x="2209800" y="4960939"/>
            <a:ext cx="0" cy="65722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6" name="Straight Connector 44">
            <a:extLst>
              <a:ext uri="{FF2B5EF4-FFF2-40B4-BE49-F238E27FC236}">
                <a16:creationId xmlns:a16="http://schemas.microsoft.com/office/drawing/2014/main" id="{7588F31F-36FF-44A3-A5F4-31CF1E1CA30E}"/>
              </a:ext>
            </a:extLst>
          </p:cNvPr>
          <p:cNvCxnSpPr>
            <a:cxnSpLocks/>
            <a:stCxn id="34833" idx="0"/>
          </p:cNvCxnSpPr>
          <p:nvPr/>
        </p:nvCxnSpPr>
        <p:spPr bwMode="auto">
          <a:xfrm rot="992459">
            <a:off x="3068638" y="4818064"/>
            <a:ext cx="749300" cy="4349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7" name="Straight Connector 45">
            <a:extLst>
              <a:ext uri="{FF2B5EF4-FFF2-40B4-BE49-F238E27FC236}">
                <a16:creationId xmlns:a16="http://schemas.microsoft.com/office/drawing/2014/main" id="{FEA6B3C9-2A25-4E66-A086-73F8F27E289D}"/>
              </a:ext>
            </a:extLst>
          </p:cNvPr>
          <p:cNvCxnSpPr>
            <a:cxnSpLocks/>
            <a:endCxn id="34833" idx="4"/>
          </p:cNvCxnSpPr>
          <p:nvPr/>
        </p:nvCxnSpPr>
        <p:spPr bwMode="auto">
          <a:xfrm rot="992459">
            <a:off x="2028825" y="5721351"/>
            <a:ext cx="736600" cy="4603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8" name="Straight Connector 46">
            <a:extLst>
              <a:ext uri="{FF2B5EF4-FFF2-40B4-BE49-F238E27FC236}">
                <a16:creationId xmlns:a16="http://schemas.microsoft.com/office/drawing/2014/main" id="{254BFBA1-B2BC-41E6-ACB5-AC6B283174E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51226" y="5351464"/>
            <a:ext cx="288925" cy="77152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9" name="Straight Connector 47">
            <a:extLst>
              <a:ext uri="{FF2B5EF4-FFF2-40B4-BE49-F238E27FC236}">
                <a16:creationId xmlns:a16="http://schemas.microsoft.com/office/drawing/2014/main" id="{6A16E6E5-48C2-4CCF-B388-9AF7A70DDCB6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2401" y="6132513"/>
            <a:ext cx="727075" cy="13335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40" name="Picture 63">
            <a:extLst>
              <a:ext uri="{FF2B5EF4-FFF2-40B4-BE49-F238E27FC236}">
                <a16:creationId xmlns:a16="http://schemas.microsoft.com/office/drawing/2014/main" id="{7B8C7B1A-68F9-42F9-A186-8A310301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076575"/>
            <a:ext cx="18764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9">
            <a:extLst>
              <a:ext uri="{FF2B5EF4-FFF2-40B4-BE49-F238E27FC236}">
                <a16:creationId xmlns:a16="http://schemas.microsoft.com/office/drawing/2014/main" id="{A552FCDA-F750-9A40-A4BC-106931D4E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9" y="4049714"/>
            <a:ext cx="2568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surf 51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surf 107</a:t>
            </a:r>
          </a:p>
        </p:txBody>
      </p:sp>
      <p:cxnSp>
        <p:nvCxnSpPr>
          <p:cNvPr id="34842" name="Straight Arrow Connector 11">
            <a:extLst>
              <a:ext uri="{FF2B5EF4-FFF2-40B4-BE49-F238E27FC236}">
                <a16:creationId xmlns:a16="http://schemas.microsoft.com/office/drawing/2014/main" id="{48209E2D-A36E-4356-9A6A-F2C86BD35F03}"/>
              </a:ext>
            </a:extLst>
          </p:cNvPr>
          <p:cNvCxnSpPr>
            <a:cxnSpLocks noChangeShapeType="1"/>
            <a:stCxn id="65" idx="1"/>
          </p:cNvCxnSpPr>
          <p:nvPr/>
        </p:nvCxnSpPr>
        <p:spPr bwMode="auto">
          <a:xfrm flipH="1" flipV="1">
            <a:off x="3022600" y="3821113"/>
            <a:ext cx="420688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3" name="Straight Arrow Connector 11">
            <a:extLst>
              <a:ext uri="{FF2B5EF4-FFF2-40B4-BE49-F238E27FC236}">
                <a16:creationId xmlns:a16="http://schemas.microsoft.com/office/drawing/2014/main" id="{E7EE64BF-2C25-43B3-957C-7C700DC58206}"/>
              </a:ext>
            </a:extLst>
          </p:cNvPr>
          <p:cNvCxnSpPr>
            <a:cxnSpLocks noChangeShapeType="1"/>
            <a:stCxn id="65" idx="1"/>
            <a:endCxn id="34833" idx="0"/>
          </p:cNvCxnSpPr>
          <p:nvPr/>
        </p:nvCxnSpPr>
        <p:spPr bwMode="auto">
          <a:xfrm flipH="1">
            <a:off x="3146426" y="4327525"/>
            <a:ext cx="296863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536D5C1-E260-4AFA-B8BD-E630FBB372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43561"/>
            <a:ext cx="8429625" cy="685800"/>
          </a:xfrm>
        </p:spPr>
        <p:txBody>
          <a:bodyPr/>
          <a:lstStyle/>
          <a:p>
            <a:r>
              <a:rPr lang="en-US" altLang="en-US" dirty="0"/>
              <a:t>Selected Best Practices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463F741-DD42-4A57-B2AB-4FF0CB66AE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154113"/>
            <a:ext cx="7772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/>
              <a:t>Block Assignment</a:t>
            </a:r>
          </a:p>
          <a:p>
            <a:r>
              <a:rPr lang="en-US" altLang="en-US" sz="1800"/>
              <a:t>Time Step Metric</a:t>
            </a:r>
          </a:p>
          <a:p>
            <a:r>
              <a:rPr lang="en-US" altLang="en-US" sz="1800"/>
              <a:t>Defeaturing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Heal and Regularize Operations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Remove Cone Surfaces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Geometry Power Tool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Surface Removal/Composting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Blunt Tangency</a:t>
            </a:r>
          </a:p>
          <a:p>
            <a:r>
              <a:rPr lang="en-US" altLang="en-US" sz="1800"/>
              <a:t>Imprint/Merge</a:t>
            </a:r>
          </a:p>
          <a:p>
            <a:r>
              <a:rPr lang="en-US" altLang="en-US" sz="1800"/>
              <a:t>Tet Meshing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Deviation and Gradation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Geometric Sizing</a:t>
            </a:r>
          </a:p>
          <a:p>
            <a:r>
              <a:rPr lang="en-US" altLang="en-US" sz="1800"/>
              <a:t>Overlap Detection/Correction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Geometry Overlap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Mesh Overlap</a:t>
            </a:r>
          </a:p>
          <a:p>
            <a:r>
              <a:rPr lang="en-US" altLang="en-US" sz="1800"/>
              <a:t>Massive Composite Operation</a:t>
            </a:r>
          </a:p>
          <a:p>
            <a:pPr lvl="1"/>
            <a:r>
              <a:rPr lang="en-US" altLang="en-US" sz="1600">
                <a:latin typeface="Verdana" panose="020B0604030504040204" pitchFamily="34" charset="0"/>
              </a:rPr>
              <a:t>Tiny Edge Length</a:t>
            </a:r>
          </a:p>
          <a:p>
            <a:r>
              <a:rPr lang="en-US" altLang="en-US" sz="1800"/>
              <a:t>Grouping with Extended Parsing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C944AA-6621-FA4B-BE16-F79F39E465A2}"/>
              </a:ext>
            </a:extLst>
          </p:cNvPr>
          <p:cNvSpPr txBox="1">
            <a:spLocks/>
          </p:cNvSpPr>
          <p:nvPr/>
        </p:nvSpPr>
        <p:spPr bwMode="auto">
          <a:xfrm>
            <a:off x="6553201" y="4641850"/>
            <a:ext cx="40671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For this tutorial we will be using the following model to illustrate some of the best practices</a:t>
            </a:r>
          </a:p>
          <a:p>
            <a:pPr marL="171450" indent="0">
              <a:buNone/>
              <a:defRPr/>
            </a:pPr>
            <a:r>
              <a:rPr lang="en-US" sz="1800" kern="0" dirty="0"/>
              <a:t>    import </a:t>
            </a:r>
            <a:r>
              <a:rPr lang="en-US" sz="1800" kern="0" dirty="0" err="1"/>
              <a:t>acis</a:t>
            </a:r>
            <a:r>
              <a:rPr lang="en-US" sz="1800" kern="0" dirty="0"/>
              <a:t> "a901-2.sat"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6853880C-C4E3-4B7E-8138-5A17DDCE8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9" y="1363664"/>
            <a:ext cx="31067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5CDFF1-E445-AE42-B311-3CC8FCFEDDB1}"/>
              </a:ext>
            </a:extLst>
          </p:cNvPr>
          <p:cNvSpPr txBox="1">
            <a:spLocks/>
          </p:cNvSpPr>
          <p:nvPr/>
        </p:nvSpPr>
        <p:spPr bwMode="auto">
          <a:xfrm>
            <a:off x="6924675" y="4191000"/>
            <a:ext cx="1981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400" b="0" kern="0" dirty="0"/>
              <a:t>a901-2.sat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110B9BB-6B3F-486B-ADE8-C1166212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065713"/>
            <a:ext cx="21320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C0A12620-799D-42FB-B4E4-8FF49FA68F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5438" y="594519"/>
            <a:ext cx="8429625" cy="685800"/>
          </a:xfrm>
        </p:spPr>
        <p:txBody>
          <a:bodyPr/>
          <a:lstStyle/>
          <a:p>
            <a:r>
              <a:rPr lang="en-US" altLang="en-US" dirty="0"/>
              <a:t>Mesh Overlap Correction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F8B8E6-3F36-0545-8680-231512F1BBA4}"/>
              </a:ext>
            </a:extLst>
          </p:cNvPr>
          <p:cNvSpPr txBox="1">
            <a:spLocks/>
          </p:cNvSpPr>
          <p:nvPr/>
        </p:nvSpPr>
        <p:spPr bwMode="auto">
          <a:xfrm>
            <a:off x="1801813" y="1652589"/>
            <a:ext cx="36576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One way to address mesh overlap on contact pairs</a:t>
            </a:r>
          </a:p>
          <a:p>
            <a:pPr marL="171450" indent="0">
              <a:buNone/>
              <a:defRPr/>
            </a:pPr>
            <a:r>
              <a:rPr lang="en-US" sz="1800" b="0" kern="0"/>
              <a:t>1. First merge the unmeshed surfaces.  </a:t>
            </a:r>
          </a:p>
          <a:p>
            <a:pPr marL="171450" indent="0">
              <a:buNone/>
              <a:defRPr/>
            </a:pPr>
            <a:r>
              <a:rPr lang="en-US" sz="1800" b="0" kern="0"/>
              <a:t>2. Mesh the merged surface with a mapped mesh</a:t>
            </a:r>
          </a:p>
          <a:p>
            <a:pPr marL="171450" indent="0">
              <a:buNone/>
              <a:defRPr/>
            </a:pPr>
            <a:r>
              <a:rPr lang="en-US" sz="1800" b="0" kern="0"/>
              <a:t>3. Perform </a:t>
            </a:r>
            <a:r>
              <a:rPr lang="en-US" sz="1800" kern="0"/>
              <a:t>qtri</a:t>
            </a:r>
            <a:r>
              <a:rPr lang="en-US" sz="1800" b="0" kern="0"/>
              <a:t> operation</a:t>
            </a:r>
          </a:p>
          <a:p>
            <a:pPr marL="171450" indent="0">
              <a:buNone/>
              <a:defRPr/>
            </a:pPr>
            <a:r>
              <a:rPr lang="en-US" sz="1800" b="0" kern="0"/>
              <a:t>4. Unmerge</a:t>
            </a:r>
          </a:p>
          <a:p>
            <a:pPr marL="171450" indent="0">
              <a:buNone/>
              <a:defRPr/>
            </a:pPr>
            <a:r>
              <a:rPr lang="en-US" sz="1800" b="0" kern="0"/>
              <a:t>This guarantes the same (non-overlaping) mesh but maintains the contact/slip condition</a:t>
            </a:r>
          </a:p>
        </p:txBody>
      </p:sp>
      <p:sp>
        <p:nvSpPr>
          <p:cNvPr id="37897" name="TextBox 12">
            <a:extLst>
              <a:ext uri="{FF2B5EF4-FFF2-40B4-BE49-F238E27FC236}">
                <a16:creationId xmlns:a16="http://schemas.microsoft.com/office/drawing/2014/main" id="{1D8922C0-63E3-674E-8704-F9610E265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2486026"/>
            <a:ext cx="14859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delete mesh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imprint vol 1 3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merge vol 1 3</a:t>
            </a:r>
          </a:p>
        </p:txBody>
      </p:sp>
      <p:sp>
        <p:nvSpPr>
          <p:cNvPr id="37898" name="TextBox 13">
            <a:extLst>
              <a:ext uri="{FF2B5EF4-FFF2-40B4-BE49-F238E27FC236}">
                <a16:creationId xmlns:a16="http://schemas.microsoft.com/office/drawing/2014/main" id="{5F3C1852-667F-104E-B887-C2EDE329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6" y="2495550"/>
            <a:ext cx="20367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surf 51 scheme map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mesh surf 51</a:t>
            </a:r>
          </a:p>
        </p:txBody>
      </p:sp>
      <p:sp>
        <p:nvSpPr>
          <p:cNvPr id="37899" name="TextBox 14">
            <a:extLst>
              <a:ext uri="{FF2B5EF4-FFF2-40B4-BE49-F238E27FC236}">
                <a16:creationId xmlns:a16="http://schemas.microsoft.com/office/drawing/2014/main" id="{7777D571-A208-6743-BD54-ADC529F7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9" y="4538663"/>
            <a:ext cx="1177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qtri surf 51</a:t>
            </a:r>
          </a:p>
        </p:txBody>
      </p:sp>
      <p:sp>
        <p:nvSpPr>
          <p:cNvPr id="37900" name="TextBox 15">
            <a:extLst>
              <a:ext uri="{FF2B5EF4-FFF2-40B4-BE49-F238E27FC236}">
                <a16:creationId xmlns:a16="http://schemas.microsoft.com/office/drawing/2014/main" id="{A3EDA9A4-751A-044F-802F-58A3D743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3" y="4521201"/>
            <a:ext cx="2343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vol all scheme tetmesh 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mesh vol all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unmerge vol 1</a:t>
            </a:r>
          </a:p>
        </p:txBody>
      </p:sp>
      <p:sp>
        <p:nvSpPr>
          <p:cNvPr id="37901" name="TextBox 16">
            <a:extLst>
              <a:ext uri="{FF2B5EF4-FFF2-40B4-BE49-F238E27FC236}">
                <a16:creationId xmlns:a16="http://schemas.microsoft.com/office/drawing/2014/main" id="{F7EC7A68-1C93-844F-9D71-3AF62033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4" y="6126164"/>
            <a:ext cx="24145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contact pairs contain overlapping surfaces</a:t>
            </a:r>
          </a:p>
        </p:txBody>
      </p:sp>
      <p:sp>
        <p:nvSpPr>
          <p:cNvPr id="37903" name="TextBox 18">
            <a:extLst>
              <a:ext uri="{FF2B5EF4-FFF2-40B4-BE49-F238E27FC236}">
                <a16:creationId xmlns:a16="http://schemas.microsoft.com/office/drawing/2014/main" id="{CD16754D-67AB-1746-A7BE-CB6C0120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5381626"/>
            <a:ext cx="3841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>
                <a:latin typeface="+mn-lt"/>
              </a:rPr>
              <a:t>creating a </a:t>
            </a:r>
            <a:r>
              <a:rPr lang="en-US" altLang="en-US" i="1" dirty="0" err="1">
                <a:latin typeface="+mn-lt"/>
              </a:rPr>
              <a:t>qtri</a:t>
            </a:r>
            <a:r>
              <a:rPr lang="en-US" altLang="en-US" dirty="0">
                <a:latin typeface="+mn-lt"/>
              </a:rPr>
              <a:t> mesh may be </a:t>
            </a:r>
            <a:r>
              <a:rPr lang="en-US" altLang="en-US" dirty="0" err="1">
                <a:latin typeface="+mn-lt"/>
              </a:rPr>
              <a:t>benefial</a:t>
            </a:r>
            <a:r>
              <a:rPr lang="en-US" altLang="en-US" dirty="0">
                <a:latin typeface="+mn-lt"/>
              </a:rPr>
              <a:t> in avoiding future mesh intersections if cylinder moves along its axis </a:t>
            </a:r>
          </a:p>
          <a:p>
            <a:pPr>
              <a:defRPr/>
            </a:pPr>
            <a:endParaRPr lang="en-US" altLang="en-US" dirty="0">
              <a:latin typeface="+mn-lt"/>
            </a:endParaRPr>
          </a:p>
          <a:p>
            <a:pPr>
              <a:defRPr/>
            </a:pPr>
            <a:r>
              <a:rPr lang="en-US" altLang="en-US" dirty="0">
                <a:latin typeface="+mn-lt"/>
              </a:rPr>
              <a:t>check for mesh overlap again.</a:t>
            </a:r>
          </a:p>
        </p:txBody>
      </p:sp>
      <p:sp>
        <p:nvSpPr>
          <p:cNvPr id="37904" name="TextBox 19">
            <a:extLst>
              <a:ext uri="{FF2B5EF4-FFF2-40B4-BE49-F238E27FC236}">
                <a16:creationId xmlns:a16="http://schemas.microsoft.com/office/drawing/2014/main" id="{43B2C023-3914-5D4B-8E4C-132B7BCD4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4" y="1320800"/>
            <a:ext cx="3444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1.</a:t>
            </a:r>
          </a:p>
        </p:txBody>
      </p:sp>
      <p:sp>
        <p:nvSpPr>
          <p:cNvPr id="37905" name="TextBox 20">
            <a:extLst>
              <a:ext uri="{FF2B5EF4-FFF2-40B4-BE49-F238E27FC236}">
                <a16:creationId xmlns:a16="http://schemas.microsoft.com/office/drawing/2014/main" id="{59D382A2-780F-634D-99F1-A7A01877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1312863"/>
            <a:ext cx="346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2.</a:t>
            </a:r>
          </a:p>
        </p:txBody>
      </p:sp>
      <p:sp>
        <p:nvSpPr>
          <p:cNvPr id="37906" name="TextBox 21">
            <a:extLst>
              <a:ext uri="{FF2B5EF4-FFF2-40B4-BE49-F238E27FC236}">
                <a16:creationId xmlns:a16="http://schemas.microsoft.com/office/drawing/2014/main" id="{48E467AB-8D87-1843-B394-22B5B41A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3314701"/>
            <a:ext cx="3444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3.</a:t>
            </a:r>
          </a:p>
        </p:txBody>
      </p:sp>
      <p:sp>
        <p:nvSpPr>
          <p:cNvPr id="37907" name="TextBox 22">
            <a:extLst>
              <a:ext uri="{FF2B5EF4-FFF2-40B4-BE49-F238E27FC236}">
                <a16:creationId xmlns:a16="http://schemas.microsoft.com/office/drawing/2014/main" id="{70882FC0-F6A7-B04E-829C-FBD48358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3340100"/>
            <a:ext cx="344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4.</a:t>
            </a:r>
          </a:p>
        </p:txBody>
      </p:sp>
      <p:pic>
        <p:nvPicPr>
          <p:cNvPr id="35855" name="Picture 4">
            <a:extLst>
              <a:ext uri="{FF2B5EF4-FFF2-40B4-BE49-F238E27FC236}">
                <a16:creationId xmlns:a16="http://schemas.microsoft.com/office/drawing/2014/main" id="{C91DE065-41A5-4BA4-B81D-AC8002D1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06514"/>
            <a:ext cx="19573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Box 17">
            <a:extLst>
              <a:ext uri="{FF2B5EF4-FFF2-40B4-BE49-F238E27FC236}">
                <a16:creationId xmlns:a16="http://schemas.microsoft.com/office/drawing/2014/main" id="{227EFD18-B068-2141-B388-D1DDECC6A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1633538"/>
            <a:ext cx="779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 dirty="0">
                <a:solidFill>
                  <a:schemeClr val="bg1"/>
                </a:solidFill>
                <a:latin typeface="+mn-lt"/>
              </a:rPr>
              <a:t>surface 51</a:t>
            </a:r>
          </a:p>
        </p:txBody>
      </p:sp>
      <p:pic>
        <p:nvPicPr>
          <p:cNvPr id="35857" name="Picture 6">
            <a:extLst>
              <a:ext uri="{FF2B5EF4-FFF2-40B4-BE49-F238E27FC236}">
                <a16:creationId xmlns:a16="http://schemas.microsoft.com/office/drawing/2014/main" id="{7281EC07-6042-4BC1-8880-2BEA506D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266826"/>
            <a:ext cx="20145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9">
            <a:extLst>
              <a:ext uri="{FF2B5EF4-FFF2-40B4-BE49-F238E27FC236}">
                <a16:creationId xmlns:a16="http://schemas.microsoft.com/office/drawing/2014/main" id="{C2610C00-BF55-4DE8-B3C8-493D35AF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4" y="3354389"/>
            <a:ext cx="19653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1">
            <a:extLst>
              <a:ext uri="{FF2B5EF4-FFF2-40B4-BE49-F238E27FC236}">
                <a16:creationId xmlns:a16="http://schemas.microsoft.com/office/drawing/2014/main" id="{8C36E3AC-B694-4ADF-8F08-E628C5B1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360739"/>
            <a:ext cx="20002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C7ADD-CE9D-7F4B-A087-7BD5EBB6BF9D}"/>
              </a:ext>
            </a:extLst>
          </p:cNvPr>
          <p:cNvSpPr txBox="1"/>
          <p:nvPr/>
        </p:nvSpPr>
        <p:spPr>
          <a:xfrm>
            <a:off x="1984376" y="1231900"/>
            <a:ext cx="167957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/>
              <a:t>QTri Method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E001E28-1001-4AE4-9BE1-7CF02D3458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69913"/>
            <a:ext cx="8429625" cy="685800"/>
          </a:xfrm>
        </p:spPr>
        <p:txBody>
          <a:bodyPr/>
          <a:lstStyle/>
          <a:p>
            <a:r>
              <a:rPr lang="en-US" altLang="en-US" dirty="0"/>
              <a:t>Mesh Overlap Correction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F8B8E6-3F36-0545-8680-231512F1BBA4}"/>
              </a:ext>
            </a:extLst>
          </p:cNvPr>
          <p:cNvSpPr txBox="1">
            <a:spLocks/>
          </p:cNvSpPr>
          <p:nvPr/>
        </p:nvSpPr>
        <p:spPr bwMode="auto">
          <a:xfrm>
            <a:off x="1801813" y="1652589"/>
            <a:ext cx="36576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Move the nodes on one of the surfaces a small distance to avoid overlap</a:t>
            </a:r>
          </a:p>
          <a:p>
            <a:pPr marL="171450" indent="0">
              <a:buNone/>
              <a:defRPr/>
            </a:pPr>
            <a:r>
              <a:rPr lang="en-US" sz="1800" b="0" kern="0"/>
              <a:t>This creates a small gap between the elements at the contact surfaces</a:t>
            </a:r>
          </a:p>
        </p:txBody>
      </p:sp>
      <p:sp>
        <p:nvSpPr>
          <p:cNvPr id="37899" name="TextBox 14">
            <a:extLst>
              <a:ext uri="{FF2B5EF4-FFF2-40B4-BE49-F238E27FC236}">
                <a16:creationId xmlns:a16="http://schemas.microsoft.com/office/drawing/2014/main" id="{7777D571-A208-6743-BD54-ADC529F7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6" y="4552951"/>
            <a:ext cx="2333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delete mesh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surf all scheme trimesh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mesh vol 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C7ADD-CE9D-7F4B-A087-7BD5EBB6BF9D}"/>
              </a:ext>
            </a:extLst>
          </p:cNvPr>
          <p:cNvSpPr txBox="1"/>
          <p:nvPr/>
        </p:nvSpPr>
        <p:spPr>
          <a:xfrm>
            <a:off x="1984376" y="1231900"/>
            <a:ext cx="253682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/>
              <a:t>Move Node Method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D67C0E37-9094-A548-AB82-B0D49615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9" y="3721101"/>
            <a:ext cx="24145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First delete the elements created with the QTri Method</a:t>
            </a: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B132E9CD-CB12-D544-B14C-27DC2CB46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4" y="4389439"/>
            <a:ext cx="36147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Move the nodes in surface 51 a distance of d=0.02 normal to surface 107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10D015-DE94-A744-8EB4-FE715E9CAE4D}"/>
              </a:ext>
            </a:extLst>
          </p:cNvPr>
          <p:cNvSpPr/>
          <p:nvPr/>
        </p:nvSpPr>
        <p:spPr>
          <a:xfrm>
            <a:off x="5591176" y="5137151"/>
            <a:ext cx="3762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2250">
              <a:defRPr/>
            </a:pPr>
            <a:r>
              <a:rPr lang="en-US" b="1"/>
              <a:t>node in surface 51 move normal to surface 107 distance 0.02</a:t>
            </a: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7D902AF7-82AA-9B42-9826-FE89E80C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4" y="5776913"/>
            <a:ext cx="3686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check for mesh overlap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B5E5CDE9-F6CC-B643-B81B-385A20BF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4" y="6153150"/>
            <a:ext cx="3741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find mesh intersection surface all draw</a:t>
            </a:r>
          </a:p>
        </p:txBody>
      </p:sp>
      <p:pic>
        <p:nvPicPr>
          <p:cNvPr id="36875" name="Picture 29">
            <a:extLst>
              <a:ext uri="{FF2B5EF4-FFF2-40B4-BE49-F238E27FC236}">
                <a16:creationId xmlns:a16="http://schemas.microsoft.com/office/drawing/2014/main" id="{25A77FEC-1B81-4E31-B1B1-D2D669B0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30350"/>
            <a:ext cx="23749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1">
            <a:extLst>
              <a:ext uri="{FF2B5EF4-FFF2-40B4-BE49-F238E27FC236}">
                <a16:creationId xmlns:a16="http://schemas.microsoft.com/office/drawing/2014/main" id="{30610D6E-0B85-425F-98A7-6DBFE9DD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4" y="1566864"/>
            <a:ext cx="24780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16">
            <a:extLst>
              <a:ext uri="{FF2B5EF4-FFF2-40B4-BE49-F238E27FC236}">
                <a16:creationId xmlns:a16="http://schemas.microsoft.com/office/drawing/2014/main" id="{B8754316-7D63-814C-986C-11CD4F268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6" y="3703639"/>
            <a:ext cx="3686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draw surf 51 107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zoom surf 51 107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3B37B51C-2DBA-9B41-85D0-D8EA62F4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6" y="1289051"/>
            <a:ext cx="166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>
                <a:latin typeface="+mn-lt"/>
              </a:rPr>
              <a:t>before moving nodes</a:t>
            </a: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21E8F8D1-1BC9-C743-8F91-8C5C74576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014" y="1300163"/>
            <a:ext cx="1666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>
                <a:latin typeface="+mn-lt"/>
              </a:rPr>
              <a:t>after moving nodes</a:t>
            </a: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id="{035DDA34-9C16-BD43-9435-923991E4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451476"/>
            <a:ext cx="3686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check for mesh overlap</a:t>
            </a:r>
          </a:p>
        </p:txBody>
      </p:sp>
      <p:sp>
        <p:nvSpPr>
          <p:cNvPr id="58" name="Rectangle 8">
            <a:extLst>
              <a:ext uri="{FF2B5EF4-FFF2-40B4-BE49-F238E27FC236}">
                <a16:creationId xmlns:a16="http://schemas.microsoft.com/office/drawing/2014/main" id="{19E95AE2-01A9-0F46-80D2-40CB9DE9C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5861050"/>
            <a:ext cx="2298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marL="228600" indent="-222250">
              <a:defRPr/>
            </a:pPr>
            <a:r>
              <a:rPr lang="en-US" altLang="en-US" b="1">
                <a:latin typeface="+mn-lt"/>
              </a:rPr>
              <a:t>find mesh intersection surface all draw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5F42A83D-472D-AE48-86AD-26BD970D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1" y="3522664"/>
            <a:ext cx="1624013" cy="784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Determine offset distance, </a:t>
            </a:r>
            <a:r>
              <a:rPr lang="en-US" altLang="en-US" i="1">
                <a:latin typeface="+mn-lt"/>
              </a:rPr>
              <a:t>d</a:t>
            </a:r>
            <a:r>
              <a:rPr lang="en-US" altLang="en-US">
                <a:latin typeface="+mn-lt"/>
              </a:rPr>
              <a:t>, from trial and error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7953AA6-219E-4AAC-93F3-73E98F4C71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6386" y="590550"/>
            <a:ext cx="8429625" cy="685800"/>
          </a:xfrm>
        </p:spPr>
        <p:txBody>
          <a:bodyPr/>
          <a:lstStyle/>
          <a:p>
            <a:r>
              <a:rPr lang="en-US" altLang="en-US" dirty="0"/>
              <a:t>Massive Composite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BA6BDEC2-6C21-46BB-9FE4-3C4CFFD8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1222375"/>
            <a:ext cx="2994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E42E72AF-BE40-48E5-9FE8-0ECB7205C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/>
          <a:stretch/>
        </p:blipFill>
        <p:spPr bwMode="auto">
          <a:xfrm>
            <a:off x="7924800" y="1523999"/>
            <a:ext cx="20955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6">
            <a:extLst>
              <a:ext uri="{FF2B5EF4-FFF2-40B4-BE49-F238E27FC236}">
                <a16:creationId xmlns:a16="http://schemas.microsoft.com/office/drawing/2014/main" id="{15968678-1991-1849-9D44-C7040D8B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3935413"/>
            <a:ext cx="28194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reset</a:t>
            </a:r>
          </a:p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import acis 'a901-2.sat' </a:t>
            </a:r>
          </a:p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composite create surface in vol 3</a:t>
            </a:r>
          </a:p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vol all scheme tetmesh</a:t>
            </a:r>
          </a:p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vol all size 0.2</a:t>
            </a:r>
          </a:p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mesh vol 3</a:t>
            </a:r>
          </a:p>
        </p:txBody>
      </p:sp>
      <p:sp>
        <p:nvSpPr>
          <p:cNvPr id="37894" name="Left Arrow 7">
            <a:extLst>
              <a:ext uri="{FF2B5EF4-FFF2-40B4-BE49-F238E27FC236}">
                <a16:creationId xmlns:a16="http://schemas.microsoft.com/office/drawing/2014/main" id="{F86D45ED-4113-4C22-A40C-761070D6DA4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324850" y="194151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37895" name="Left Arrow 8">
            <a:extLst>
              <a:ext uri="{FF2B5EF4-FFF2-40B4-BE49-F238E27FC236}">
                <a16:creationId xmlns:a16="http://schemas.microsoft.com/office/drawing/2014/main" id="{B7514B3A-FD8B-4E73-9512-BCF114378A2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574088" y="2635250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37896" name="Left Arrow 9">
            <a:extLst>
              <a:ext uri="{FF2B5EF4-FFF2-40B4-BE49-F238E27FC236}">
                <a16:creationId xmlns:a16="http://schemas.microsoft.com/office/drawing/2014/main" id="{E4D06B5F-A508-455B-A864-7F8D1078C63D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583613" y="3106738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37897" name="Left Arrow 10">
            <a:extLst>
              <a:ext uri="{FF2B5EF4-FFF2-40B4-BE49-F238E27FC236}">
                <a16:creationId xmlns:a16="http://schemas.microsoft.com/office/drawing/2014/main" id="{9600C890-5219-4479-AE4E-E4AA9F112ED2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613775" y="3602038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37898" name="TextBox 11">
            <a:extLst>
              <a:ext uri="{FF2B5EF4-FFF2-40B4-BE49-F238E27FC236}">
                <a16:creationId xmlns:a16="http://schemas.microsoft.com/office/drawing/2014/main" id="{BE924C88-B133-42D7-8CE6-A100F6AA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5618164"/>
            <a:ext cx="2133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Command Panel for Composite Surfaces</a:t>
            </a:r>
          </a:p>
        </p:txBody>
      </p:sp>
      <p:sp>
        <p:nvSpPr>
          <p:cNvPr id="39947" name="TextBox 12">
            <a:extLst>
              <a:ext uri="{FF2B5EF4-FFF2-40B4-BE49-F238E27FC236}">
                <a16:creationId xmlns:a16="http://schemas.microsoft.com/office/drawing/2014/main" id="{690DA667-A7B1-4E40-B47F-423F3053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9" y="4335463"/>
            <a:ext cx="3013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Volume 3 has all of its surfaces composited into a single topologic surface, but maintains its sharp corners</a:t>
            </a:r>
          </a:p>
        </p:txBody>
      </p:sp>
      <p:sp>
        <p:nvSpPr>
          <p:cNvPr id="39948" name="TextBox 13">
            <a:extLst>
              <a:ext uri="{FF2B5EF4-FFF2-40B4-BE49-F238E27FC236}">
                <a16:creationId xmlns:a16="http://schemas.microsoft.com/office/drawing/2014/main" id="{CC982E6F-DE83-5E43-A237-D593AC32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00176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latin typeface="+mn-lt"/>
              </a:rPr>
              <a:t>By combining all surfaces in a volume together Surface mesher has more freedom to automatically remove small features (defeature)</a:t>
            </a:r>
          </a:p>
        </p:txBody>
      </p:sp>
      <p:sp>
        <p:nvSpPr>
          <p:cNvPr id="39949" name="TextBox 14">
            <a:extLst>
              <a:ext uri="{FF2B5EF4-FFF2-40B4-BE49-F238E27FC236}">
                <a16:creationId xmlns:a16="http://schemas.microsoft.com/office/drawing/2014/main" id="{37F53F0B-78B6-DB4F-88C1-EFC2AEDC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2968626"/>
            <a:ext cx="2976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latin typeface="+mn-lt"/>
              </a:rPr>
              <a:t>Can avoid tedious defeaturing operations</a:t>
            </a:r>
          </a:p>
        </p:txBody>
      </p:sp>
      <p:sp>
        <p:nvSpPr>
          <p:cNvPr id="39950" name="TextBox 15">
            <a:extLst>
              <a:ext uri="{FF2B5EF4-FFF2-40B4-BE49-F238E27FC236}">
                <a16:creationId xmlns:a16="http://schemas.microsoft.com/office/drawing/2014/main" id="{56BF7C9E-7292-8A41-A8BF-0CA2F7BF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5475288"/>
            <a:ext cx="2767012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Caution</a:t>
            </a:r>
            <a:r>
              <a:rPr lang="en-US" altLang="en-US">
                <a:latin typeface="+mn-lt"/>
              </a:rPr>
              <a:t>: individual curves and surfaces in composite can no longer be used to assign BCs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A3B3D3DC-3C3A-47C2-AE50-04F735A2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781176"/>
            <a:ext cx="35052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>
            <a:extLst>
              <a:ext uri="{FF2B5EF4-FFF2-40B4-BE49-F238E27FC236}">
                <a16:creationId xmlns:a16="http://schemas.microsoft.com/office/drawing/2014/main" id="{0EE04D6A-68AD-4F4B-AD46-F590A31511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6701" y="600710"/>
            <a:ext cx="8429625" cy="685800"/>
          </a:xfrm>
        </p:spPr>
        <p:txBody>
          <a:bodyPr/>
          <a:lstStyle/>
          <a:p>
            <a:r>
              <a:rPr lang="en-US" altLang="en-US" dirty="0"/>
              <a:t>Massive Composite</a:t>
            </a:r>
          </a:p>
        </p:txBody>
      </p:sp>
      <p:sp>
        <p:nvSpPr>
          <p:cNvPr id="41990" name="TextBox 2">
            <a:extLst>
              <a:ext uri="{FF2B5EF4-FFF2-40B4-BE49-F238E27FC236}">
                <a16:creationId xmlns:a16="http://schemas.microsoft.com/office/drawing/2014/main" id="{5BD3A7C7-91CA-6E44-8584-22475CBA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29150"/>
            <a:ext cx="1728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small tets contriol the timestep </a:t>
            </a:r>
          </a:p>
        </p:txBody>
      </p:sp>
      <p:cxnSp>
        <p:nvCxnSpPr>
          <p:cNvPr id="38917" name="Straight Arrow Connector 4">
            <a:extLst>
              <a:ext uri="{FF2B5EF4-FFF2-40B4-BE49-F238E27FC236}">
                <a16:creationId xmlns:a16="http://schemas.microsoft.com/office/drawing/2014/main" id="{DA60F716-C7B8-4668-91A9-D947C03F58BA}"/>
              </a:ext>
            </a:extLst>
          </p:cNvPr>
          <p:cNvCxnSpPr>
            <a:cxnSpLocks noChangeShapeType="1"/>
            <a:stCxn id="41990" idx="0"/>
          </p:cNvCxnSpPr>
          <p:nvPr/>
        </p:nvCxnSpPr>
        <p:spPr bwMode="auto">
          <a:xfrm flipV="1">
            <a:off x="2768600" y="4257676"/>
            <a:ext cx="255588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8C21110-3FE5-8749-A138-A940690DE7E2}"/>
              </a:ext>
            </a:extLst>
          </p:cNvPr>
          <p:cNvSpPr/>
          <p:nvPr/>
        </p:nvSpPr>
        <p:spPr>
          <a:xfrm>
            <a:off x="6076950" y="2547939"/>
            <a:ext cx="385603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2250">
              <a:defRPr/>
            </a:pPr>
            <a:r>
              <a:rPr lang="en-US" b="1"/>
              <a:t>block 1 volume 3       </a:t>
            </a:r>
          </a:p>
          <a:p>
            <a:pPr marL="228600" indent="-222250">
              <a:defRPr/>
            </a:pPr>
            <a:r>
              <a:rPr lang="en-US" b="1"/>
              <a:t>block 1 name 'casting'</a:t>
            </a:r>
          </a:p>
          <a:p>
            <a:pPr marL="228600" indent="-222250">
              <a:defRPr/>
            </a:pPr>
            <a:r>
              <a:rPr lang="en-US" b="1"/>
              <a:t>create material name 'steel' elastic_modulus 2.068e5 poisson_ratio 0.29 density 7e-6</a:t>
            </a:r>
          </a:p>
          <a:p>
            <a:pPr marL="228600" indent="-222250">
              <a:defRPr/>
            </a:pPr>
            <a:r>
              <a:rPr lang="en-US" b="1"/>
              <a:t>casting material 'steel'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2D134-437B-4D46-86B8-B68ED055B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84288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latin typeface="+mn-lt"/>
              </a:rPr>
              <a:t>Check the time step metric after meshing with massive composite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A93DBA-B268-454A-BDC5-D3A15497F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4" y="2151064"/>
            <a:ext cx="438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latin typeface="+mn-lt"/>
              </a:rPr>
              <a:t>First create the block and material again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C742A-B9E5-6B4A-B0A6-A9A6A6CE1C96}"/>
              </a:ext>
            </a:extLst>
          </p:cNvPr>
          <p:cNvSpPr/>
          <p:nvPr/>
        </p:nvSpPr>
        <p:spPr>
          <a:xfrm>
            <a:off x="6045200" y="4800601"/>
            <a:ext cx="3856038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2250">
              <a:defRPr/>
            </a:pPr>
            <a:r>
              <a:rPr lang="en-US" b="1"/>
              <a:t>quality volume all time step global draw mesh</a:t>
            </a:r>
          </a:p>
          <a:p>
            <a:pPr marL="228600" indent="-222250">
              <a:defRPr/>
            </a:pPr>
            <a:r>
              <a:rPr lang="en-US" b="1"/>
              <a:t>quality volume all time step global high 1.0e-7 low 0 draw mesh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DD9AF7-5A08-F540-B44F-8D010EEAD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4445000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latin typeface="+mn-lt"/>
              </a:rPr>
              <a:t>Display the time step metric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CEC0FFC-6565-4C74-A960-479F228C8C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6391" y="618332"/>
            <a:ext cx="8429625" cy="685800"/>
          </a:xfrm>
        </p:spPr>
        <p:txBody>
          <a:bodyPr/>
          <a:lstStyle/>
          <a:p>
            <a:r>
              <a:rPr lang="en-US" altLang="en-US" dirty="0"/>
              <a:t>Massive Composite</a:t>
            </a:r>
          </a:p>
        </p:txBody>
      </p:sp>
      <p:sp>
        <p:nvSpPr>
          <p:cNvPr id="41987" name="TextBox 7">
            <a:extLst>
              <a:ext uri="{FF2B5EF4-FFF2-40B4-BE49-F238E27FC236}">
                <a16:creationId xmlns:a16="http://schemas.microsoft.com/office/drawing/2014/main" id="{07C5582C-CA15-FA4A-8C5E-67984560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6" y="1296989"/>
            <a:ext cx="508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When using the massive composite option, small elements may still exist</a:t>
            </a:r>
          </a:p>
        </p:txBody>
      </p:sp>
      <p:sp>
        <p:nvSpPr>
          <p:cNvPr id="41988" name="TextBox 8">
            <a:extLst>
              <a:ext uri="{FF2B5EF4-FFF2-40B4-BE49-F238E27FC236}">
                <a16:creationId xmlns:a16="http://schemas.microsoft.com/office/drawing/2014/main" id="{58B078DD-4872-564B-852B-32CA198C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2028825"/>
            <a:ext cx="513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The </a:t>
            </a:r>
            <a:r>
              <a:rPr lang="en-US" altLang="en-US" sz="2000" b="1" i="1">
                <a:latin typeface="+mn-lt"/>
              </a:rPr>
              <a:t>tiny edge length</a:t>
            </a:r>
            <a:r>
              <a:rPr lang="en-US" altLang="en-US" sz="2000">
                <a:latin typeface="+mn-lt"/>
              </a:rPr>
              <a:t> option can help to eliminate small elements by internally collapsing features in the composite regions </a:t>
            </a:r>
          </a:p>
        </p:txBody>
      </p:sp>
      <p:sp>
        <p:nvSpPr>
          <p:cNvPr id="41992" name="TextBox 6">
            <a:extLst>
              <a:ext uri="{FF2B5EF4-FFF2-40B4-BE49-F238E27FC236}">
                <a16:creationId xmlns:a16="http://schemas.microsoft.com/office/drawing/2014/main" id="{7CC255D1-2CC8-0440-8DFB-3DEACC2A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4" y="3167063"/>
            <a:ext cx="4865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b="1">
                <a:latin typeface="+mn-lt"/>
              </a:rPr>
              <a:t>set dev on</a:t>
            </a:r>
          </a:p>
          <a:p>
            <a:pPr>
              <a:defRPr/>
            </a:pPr>
            <a:r>
              <a:rPr lang="en-US" altLang="en-US" sz="1800" b="1">
                <a:latin typeface="+mn-lt"/>
              </a:rPr>
              <a:t>set trimesher remove tiny edge length 0.05</a:t>
            </a:r>
          </a:p>
        </p:txBody>
      </p:sp>
      <p:sp>
        <p:nvSpPr>
          <p:cNvPr id="41993" name="TextBox 8">
            <a:extLst>
              <a:ext uri="{FF2B5EF4-FFF2-40B4-BE49-F238E27FC236}">
                <a16:creationId xmlns:a16="http://schemas.microsoft.com/office/drawing/2014/main" id="{A43ED1C1-385D-D346-8F92-8A135F01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3875089"/>
            <a:ext cx="513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Tiny edge length represents size of features that will be ignored</a:t>
            </a:r>
          </a:p>
        </p:txBody>
      </p:sp>
      <p:sp>
        <p:nvSpPr>
          <p:cNvPr id="41994" name="TextBox 8">
            <a:extLst>
              <a:ext uri="{FF2B5EF4-FFF2-40B4-BE49-F238E27FC236}">
                <a16:creationId xmlns:a16="http://schemas.microsoft.com/office/drawing/2014/main" id="{4F7925D0-DB55-EA41-A142-08BDF8D6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4632326"/>
            <a:ext cx="5130800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latin typeface="+mn-lt"/>
              </a:rPr>
              <a:t>Caution: setting tiny edge length too large can cause problems! However too small and it will have no effect.  It is worthwhile to experiment</a:t>
            </a:r>
          </a:p>
        </p:txBody>
      </p:sp>
      <p:sp>
        <p:nvSpPr>
          <p:cNvPr id="41995" name="TextBox 8">
            <a:extLst>
              <a:ext uri="{FF2B5EF4-FFF2-40B4-BE49-F238E27FC236}">
                <a16:creationId xmlns:a16="http://schemas.microsoft.com/office/drawing/2014/main" id="{C67034DF-5AE1-744D-8474-47D5EEFA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4" y="5607051"/>
            <a:ext cx="8129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b="1" dirty="0">
                <a:latin typeface="+mn-lt"/>
              </a:rPr>
              <a:t>Exercise: </a:t>
            </a:r>
          </a:p>
          <a:p>
            <a:pPr>
              <a:defRPr/>
            </a:pPr>
            <a:r>
              <a:rPr lang="en-US" altLang="en-US" sz="1800" dirty="0" err="1">
                <a:latin typeface="+mn-lt"/>
              </a:rPr>
              <a:t>Remesh</a:t>
            </a:r>
            <a:r>
              <a:rPr lang="en-US" altLang="en-US" sz="1800" dirty="0">
                <a:latin typeface="+mn-lt"/>
              </a:rPr>
              <a:t> volume 3 using the </a:t>
            </a:r>
            <a:r>
              <a:rPr lang="en-US" altLang="en-US" sz="1800" b="1" dirty="0">
                <a:latin typeface="+mn-lt"/>
              </a:rPr>
              <a:t>tiny edge length option </a:t>
            </a:r>
            <a:r>
              <a:rPr lang="en-US" altLang="en-US" sz="1800" dirty="0">
                <a:latin typeface="+mn-lt"/>
              </a:rPr>
              <a:t>and try to select a size that will improve the timestep to greater than 1e-7 </a:t>
            </a:r>
          </a:p>
        </p:txBody>
      </p:sp>
      <p:pic>
        <p:nvPicPr>
          <p:cNvPr id="39945" name="Picture 2">
            <a:extLst>
              <a:ext uri="{FF2B5EF4-FFF2-40B4-BE49-F238E27FC236}">
                <a16:creationId xmlns:a16="http://schemas.microsoft.com/office/drawing/2014/main" id="{2FBDE4A6-D6BF-4BF0-BFC3-BD83568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3175"/>
            <a:ext cx="2895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>
            <a:extLst>
              <a:ext uri="{FF2B5EF4-FFF2-40B4-BE49-F238E27FC236}">
                <a16:creationId xmlns:a16="http://schemas.microsoft.com/office/drawing/2014/main" id="{5BD3A7C7-91CA-6E44-8584-22475CBA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448050"/>
            <a:ext cx="1728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small tets contriol the timestep </a:t>
            </a:r>
          </a:p>
        </p:txBody>
      </p:sp>
      <p:cxnSp>
        <p:nvCxnSpPr>
          <p:cNvPr id="39947" name="Straight Arrow Connector 4">
            <a:extLst>
              <a:ext uri="{FF2B5EF4-FFF2-40B4-BE49-F238E27FC236}">
                <a16:creationId xmlns:a16="http://schemas.microsoft.com/office/drawing/2014/main" id="{9EE61724-478C-4405-B5F6-AF97FBAD7917}"/>
              </a:ext>
            </a:extLst>
          </p:cNvPr>
          <p:cNvCxnSpPr>
            <a:cxnSpLocks noChangeShapeType="1"/>
            <a:stCxn id="41990" idx="0"/>
          </p:cNvCxnSpPr>
          <p:nvPr/>
        </p:nvCxnSpPr>
        <p:spPr bwMode="auto">
          <a:xfrm flipV="1">
            <a:off x="3006725" y="3076576"/>
            <a:ext cx="255588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00247ECA-C314-448A-92DE-CF16D8C63A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73101"/>
            <a:ext cx="8429625" cy="685800"/>
          </a:xfrm>
        </p:spPr>
        <p:txBody>
          <a:bodyPr/>
          <a:lstStyle/>
          <a:p>
            <a:r>
              <a:rPr lang="en-US" altLang="en-US" dirty="0"/>
              <a:t>Massive Composite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7B6C5A9-9368-D540-90C2-3BC29910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371600"/>
            <a:ext cx="508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b="1">
                <a:latin typeface="+mn-lt"/>
              </a:rPr>
              <a:t>Limited Compositing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BEDB8BE-150C-AF4C-984F-9B9001F8F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41500"/>
            <a:ext cx="3505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>
                <a:latin typeface="+mn-lt"/>
              </a:rPr>
              <a:t>Massive composting of all surfaces will hide curve and surface definitions.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>
                <a:latin typeface="+mn-lt"/>
              </a:rPr>
              <a:t>Boundary Conditions (nodesets and/or sidesets) or important features may require curves or surfaces  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AD5C9-4FA0-7D45-90FF-0410A547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3026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>
                <a:latin typeface="+mn-lt"/>
              </a:rPr>
              <a:t>Preserve important curves and surfaces by </a:t>
            </a:r>
            <a:r>
              <a:rPr lang="en-US" altLang="en-US" sz="1800" b="1" i="1">
                <a:latin typeface="+mn-lt"/>
              </a:rPr>
              <a:t>not</a:t>
            </a:r>
            <a:r>
              <a:rPr lang="en-US" altLang="en-US" sz="1800">
                <a:latin typeface="+mn-lt"/>
              </a:rPr>
              <a:t> including them in the composite operations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80831C67-0119-444F-9396-681307991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341438"/>
            <a:ext cx="35052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Exercise: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First delete the mesh and remove the composite surface definition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82C0B3EE-F8B8-6E41-AAC8-16795CDB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130425"/>
            <a:ext cx="350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delete mesh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composite delete surf in vol 3 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4B873507-D93F-154E-8F15-FAD5BB2F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2741614"/>
            <a:ext cx="3505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Identify surfaces 9 and 51 as sidesets and create a qtri mesh on them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ACFB86C-D641-1048-8A43-148C2E48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3352800"/>
            <a:ext cx="3505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sideset 1 surf 9 51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surf 9 51 scheme map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mesh surf 9 51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qtri surf 9 51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mesh surf 9 51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8BFE697-3255-1246-86B3-6A93496F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6" y="4656139"/>
            <a:ext cx="3743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Composite all surfaces except surfaces 9 and 51 on volume 3 and mesh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97619916-497F-1041-9C7C-C25A2806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5262564"/>
            <a:ext cx="3505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marL="228600" indent="-222250">
              <a:defRPr/>
            </a:pPr>
            <a:r>
              <a:rPr lang="en-US" altLang="en-US" b="1">
                <a:latin typeface="+mn-lt"/>
              </a:rPr>
              <a:t>composite create surf in vol 3 except surf 9 51</a:t>
            </a:r>
          </a:p>
          <a:p>
            <a:pPr marL="228600" indent="-222250">
              <a:defRPr/>
            </a:pPr>
            <a:r>
              <a:rPr lang="en-US" altLang="en-US" b="1">
                <a:latin typeface="+mn-lt"/>
              </a:rPr>
              <a:t>vol 3 scheme tetmesh</a:t>
            </a:r>
          </a:p>
          <a:p>
            <a:pPr marL="228600" indent="-222250">
              <a:defRPr/>
            </a:pPr>
            <a:r>
              <a:rPr lang="en-US" altLang="en-US" b="1">
                <a:latin typeface="+mn-lt"/>
              </a:rPr>
              <a:t>mesh vol 3</a:t>
            </a:r>
          </a:p>
          <a:p>
            <a:pPr marL="228600" indent="-222250">
              <a:defRPr/>
            </a:pPr>
            <a:r>
              <a:rPr lang="en-US" altLang="en-US" b="1">
                <a:latin typeface="+mn-lt"/>
              </a:rPr>
              <a:t>draw sideset 1</a:t>
            </a:r>
          </a:p>
        </p:txBody>
      </p:sp>
      <p:pic>
        <p:nvPicPr>
          <p:cNvPr id="40972" name="Picture 3">
            <a:extLst>
              <a:ext uri="{FF2B5EF4-FFF2-40B4-BE49-F238E27FC236}">
                <a16:creationId xmlns:a16="http://schemas.microsoft.com/office/drawing/2014/main" id="{22E84FE0-5BB1-4741-ACAD-F9D5C11F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68863"/>
            <a:ext cx="19319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F1FB1-07BA-8F41-9C65-9058D3F96A83}"/>
              </a:ext>
            </a:extLst>
          </p:cNvPr>
          <p:cNvSpPr txBox="1"/>
          <p:nvPr/>
        </p:nvSpPr>
        <p:spPr>
          <a:xfrm>
            <a:off x="4146551" y="4900614"/>
            <a:ext cx="8429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Surface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EC0C-DE18-6E48-92B4-E3D81BEF13D3}"/>
              </a:ext>
            </a:extLst>
          </p:cNvPr>
          <p:cNvSpPr txBox="1"/>
          <p:nvPr/>
        </p:nvSpPr>
        <p:spPr>
          <a:xfrm>
            <a:off x="4151313" y="5688013"/>
            <a:ext cx="9271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Surface 51</a:t>
            </a:r>
          </a:p>
        </p:txBody>
      </p:sp>
      <p:cxnSp>
        <p:nvCxnSpPr>
          <p:cNvPr id="40975" name="Straight Arrow Connector 6">
            <a:extLst>
              <a:ext uri="{FF2B5EF4-FFF2-40B4-BE49-F238E27FC236}">
                <a16:creationId xmlns:a16="http://schemas.microsoft.com/office/drawing/2014/main" id="{58BD358D-65CD-4C9E-B579-B28091AF2292}"/>
              </a:ext>
            </a:extLst>
          </p:cNvPr>
          <p:cNvCxnSpPr>
            <a:cxnSpLocks/>
          </p:cNvCxnSpPr>
          <p:nvPr/>
        </p:nvCxnSpPr>
        <p:spPr bwMode="auto">
          <a:xfrm>
            <a:off x="4568825" y="5126038"/>
            <a:ext cx="46038" cy="20955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Straight Arrow Connector 31">
            <a:extLst>
              <a:ext uri="{FF2B5EF4-FFF2-40B4-BE49-F238E27FC236}">
                <a16:creationId xmlns:a16="http://schemas.microsoft.com/office/drawing/2014/main" id="{47090602-9DB6-4EDB-B448-1970DC454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0250" y="5530850"/>
            <a:ext cx="50800" cy="2492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DA29E8A-E9A4-433A-909D-F95B6DD0D2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5431" y="581973"/>
            <a:ext cx="8429625" cy="685800"/>
          </a:xfrm>
        </p:spPr>
        <p:txBody>
          <a:bodyPr/>
          <a:lstStyle/>
          <a:p>
            <a:r>
              <a:rPr lang="en-US" altLang="en-US" dirty="0"/>
              <a:t>Geometry Sizing</a:t>
            </a:r>
          </a:p>
        </p:txBody>
      </p:sp>
      <p:sp>
        <p:nvSpPr>
          <p:cNvPr id="43015" name="TextBox 13">
            <a:extLst>
              <a:ext uri="{FF2B5EF4-FFF2-40B4-BE49-F238E27FC236}">
                <a16:creationId xmlns:a16="http://schemas.microsoft.com/office/drawing/2014/main" id="{87B434FD-14CE-A545-A9BA-8AA577BD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208089"/>
            <a:ext cx="5208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Default geometry sizing attempts to capture curvature by reducing local element sizes</a:t>
            </a:r>
          </a:p>
        </p:txBody>
      </p:sp>
      <p:sp>
        <p:nvSpPr>
          <p:cNvPr id="43022" name="TextBox 18">
            <a:extLst>
              <a:ext uri="{FF2B5EF4-FFF2-40B4-BE49-F238E27FC236}">
                <a16:creationId xmlns:a16="http://schemas.microsoft.com/office/drawing/2014/main" id="{3B7DE32C-665A-2341-A02F-E174A600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3306764"/>
            <a:ext cx="263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Removes </a:t>
            </a:r>
            <a:r>
              <a:rPr lang="en-US" altLang="en-US" sz="2000" i="1">
                <a:latin typeface="+mn-lt"/>
              </a:rPr>
              <a:t>deviation angle </a:t>
            </a:r>
            <a:r>
              <a:rPr lang="en-US" altLang="en-US" sz="2000">
                <a:latin typeface="+mn-lt"/>
              </a:rPr>
              <a:t>requirement</a:t>
            </a: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037EB1BD-7337-4B21-A52B-D2D109150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/>
          <a:stretch/>
        </p:blipFill>
        <p:spPr bwMode="auto">
          <a:xfrm>
            <a:off x="7675563" y="457200"/>
            <a:ext cx="24892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Left Arrow 22">
            <a:extLst>
              <a:ext uri="{FF2B5EF4-FFF2-40B4-BE49-F238E27FC236}">
                <a16:creationId xmlns:a16="http://schemas.microsoft.com/office/drawing/2014/main" id="{5E93F152-A3F6-4DFC-B0E8-44706782FB3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520113" y="801688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1991" name="Left Arrow 22">
            <a:extLst>
              <a:ext uri="{FF2B5EF4-FFF2-40B4-BE49-F238E27FC236}">
                <a16:creationId xmlns:a16="http://schemas.microsoft.com/office/drawing/2014/main" id="{47178B4A-F138-44D8-814F-FD2A67C1B8DA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237538" y="15906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1992" name="Left Arrow 22">
            <a:extLst>
              <a:ext uri="{FF2B5EF4-FFF2-40B4-BE49-F238E27FC236}">
                <a16:creationId xmlns:a16="http://schemas.microsoft.com/office/drawing/2014/main" id="{C457B293-F336-40E0-A949-04A6110A3C5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542338" y="2698751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1993" name="Left Arrow 22">
            <a:extLst>
              <a:ext uri="{FF2B5EF4-FFF2-40B4-BE49-F238E27FC236}">
                <a16:creationId xmlns:a16="http://schemas.microsoft.com/office/drawing/2014/main" id="{3EA4BE6B-DBA5-4CC7-8692-04DA9BE61CAD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389938" y="3232151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1994" name="Left Arrow 22">
            <a:extLst>
              <a:ext uri="{FF2B5EF4-FFF2-40B4-BE49-F238E27FC236}">
                <a16:creationId xmlns:a16="http://schemas.microsoft.com/office/drawing/2014/main" id="{F232752C-C878-42EC-BE10-0B3FDC3A402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834313" y="5476876"/>
            <a:ext cx="234950" cy="130175"/>
          </a:xfrm>
          <a:prstGeom prst="leftArrow">
            <a:avLst>
              <a:gd name="adj1" fmla="val 50000"/>
              <a:gd name="adj2" fmla="val 9595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4D29C3E5-4DA0-B843-B169-3F98B644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6" y="5434014"/>
            <a:ext cx="153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Unselect this option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7F8DDB0-81CF-1944-B502-1C11CCB3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728914"/>
            <a:ext cx="353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marL="228600" indent="-222250">
              <a:defRPr/>
            </a:pPr>
            <a:r>
              <a:rPr lang="en-US" altLang="en-US" sz="1800" b="1">
                <a:latin typeface="+mn-lt"/>
              </a:rPr>
              <a:t>trimesher geometry sizing off</a:t>
            </a:r>
          </a:p>
        </p:txBody>
      </p:sp>
      <p:pic>
        <p:nvPicPr>
          <p:cNvPr id="41997" name="Picture 6">
            <a:extLst>
              <a:ext uri="{FF2B5EF4-FFF2-40B4-BE49-F238E27FC236}">
                <a16:creationId xmlns:a16="http://schemas.microsoft.com/office/drawing/2014/main" id="{0430950E-4F40-4FCD-95E2-667F8250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1" y="3195638"/>
            <a:ext cx="23796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3">
            <a:extLst>
              <a:ext uri="{FF2B5EF4-FFF2-40B4-BE49-F238E27FC236}">
                <a16:creationId xmlns:a16="http://schemas.microsoft.com/office/drawing/2014/main" id="{1268E719-9CD9-4273-8A83-30AAEC03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4" y="4521201"/>
            <a:ext cx="18319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9">
            <a:extLst>
              <a:ext uri="{FF2B5EF4-FFF2-40B4-BE49-F238E27FC236}">
                <a16:creationId xmlns:a16="http://schemas.microsoft.com/office/drawing/2014/main" id="{4491D391-0F30-466A-99F3-A6485DE88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21201"/>
            <a:ext cx="182403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8">
            <a:extLst>
              <a:ext uri="{FF2B5EF4-FFF2-40B4-BE49-F238E27FC236}">
                <a16:creationId xmlns:a16="http://schemas.microsoft.com/office/drawing/2014/main" id="{CDCEF92F-6776-8941-9574-2D1606F9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1981201"/>
            <a:ext cx="4989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Turning OFF geometry sizing may help to decrease DOF and increase timestep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F1A353F5-8C0D-0345-8280-DC9A5A7B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9" y="6348414"/>
            <a:ext cx="1874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>
                <a:latin typeface="+mn-lt"/>
              </a:rPr>
              <a:t>small deviation angle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72CF80F9-B912-F746-800D-04FDB643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6361114"/>
            <a:ext cx="1900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>
                <a:latin typeface="+mn-lt"/>
              </a:rPr>
              <a:t>larger deviation angle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448D425-D999-4165-9DBE-EF664EBF7C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4" y="608012"/>
            <a:ext cx="8429625" cy="685800"/>
          </a:xfrm>
        </p:spPr>
        <p:txBody>
          <a:bodyPr/>
          <a:lstStyle/>
          <a:p>
            <a:r>
              <a:rPr lang="en-US" altLang="en-US" dirty="0"/>
              <a:t>Geometry Sizing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FDC5EF-01A2-BB49-8EF0-E3C1A35EA7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182100" y="5524500"/>
            <a:ext cx="1485900" cy="234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>
                <a:latin typeface="+mn-lt"/>
              </a:rPr>
              <a:t>CUBIT Basic Tutorial</a:t>
            </a:r>
          </a:p>
          <a:p>
            <a:pPr algn="l">
              <a:defRPr/>
            </a:pPr>
            <a:endParaRPr lang="en-US" altLang="en-US" sz="1000">
              <a:latin typeface="+mn-lt"/>
            </a:endParaRPr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ACDFF3AA-124B-4E69-9A2B-68B4973C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395663"/>
            <a:ext cx="3505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A7860D1B-3F0F-9D45-86F2-F4E2670C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4735513"/>
            <a:ext cx="11922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s-IS" altLang="en-US">
                <a:latin typeface="+mn-lt"/>
              </a:rPr>
              <a:t>240592 tets</a:t>
            </a:r>
          </a:p>
        </p:txBody>
      </p:sp>
      <p:pic>
        <p:nvPicPr>
          <p:cNvPr id="43014" name="Picture 11">
            <a:extLst>
              <a:ext uri="{FF2B5EF4-FFF2-40B4-BE49-F238E27FC236}">
                <a16:creationId xmlns:a16="http://schemas.microsoft.com/office/drawing/2014/main" id="{6977D441-7EC0-4623-9B1D-E2A4955E9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429001"/>
            <a:ext cx="34671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B63D2C3A-FE52-FD4E-9D65-B25C4EEA7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4695825"/>
            <a:ext cx="14049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s-IS" altLang="en-US">
                <a:latin typeface="+mn-lt"/>
              </a:rPr>
              <a:t>3,625,134 tets</a:t>
            </a:r>
          </a:p>
        </p:txBody>
      </p:sp>
      <p:pic>
        <p:nvPicPr>
          <p:cNvPr id="43016" name="Picture 4">
            <a:extLst>
              <a:ext uri="{FF2B5EF4-FFF2-40B4-BE49-F238E27FC236}">
                <a16:creationId xmlns:a16="http://schemas.microsoft.com/office/drawing/2014/main" id="{4E4C6006-D9F8-4FD2-95CF-D5426376B1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3013076"/>
            <a:ext cx="192563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5">
            <a:extLst>
              <a:ext uri="{FF2B5EF4-FFF2-40B4-BE49-F238E27FC236}">
                <a16:creationId xmlns:a16="http://schemas.microsoft.com/office/drawing/2014/main" id="{CE337B46-7DBD-4D9E-B5DA-4A50F5935D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108325"/>
            <a:ext cx="19034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Box 14">
            <a:extLst>
              <a:ext uri="{FF2B5EF4-FFF2-40B4-BE49-F238E27FC236}">
                <a16:creationId xmlns:a16="http://schemas.microsoft.com/office/drawing/2014/main" id="{7A5EB395-A65F-FF46-A8E9-3536630A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1909764"/>
            <a:ext cx="2857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>
                <a:latin typeface="+mn-lt"/>
              </a:rPr>
              <a:t>import acis "gear.sat"</a:t>
            </a:r>
          </a:p>
          <a:p>
            <a:pPr>
              <a:defRPr/>
            </a:pPr>
            <a:r>
              <a:rPr lang="en-US" altLang="en-US" sz="1600" b="1">
                <a:latin typeface="+mn-lt"/>
              </a:rPr>
              <a:t>vol 1 size 6.0</a:t>
            </a:r>
          </a:p>
          <a:p>
            <a:pPr>
              <a:defRPr/>
            </a:pPr>
            <a:r>
              <a:rPr lang="en-US" altLang="en-US" sz="1600" b="1">
                <a:latin typeface="+mn-lt"/>
              </a:rPr>
              <a:t>vol 1 scheme tetmesh</a:t>
            </a:r>
          </a:p>
          <a:p>
            <a:pPr>
              <a:defRPr/>
            </a:pPr>
            <a:r>
              <a:rPr lang="en-US" altLang="en-US" sz="1600" b="1">
                <a:latin typeface="+mn-lt"/>
              </a:rPr>
              <a:t>mesh vol all</a:t>
            </a:r>
          </a:p>
        </p:txBody>
      </p:sp>
      <p:sp>
        <p:nvSpPr>
          <p:cNvPr id="43019" name="TextBox 15">
            <a:extLst>
              <a:ext uri="{FF2B5EF4-FFF2-40B4-BE49-F238E27FC236}">
                <a16:creationId xmlns:a16="http://schemas.microsoft.com/office/drawing/2014/main" id="{7892E846-180E-4F49-9852-5F93A0F9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1903413"/>
            <a:ext cx="487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>
                <a:latin typeface="+mn-lt"/>
              </a:rPr>
              <a:t>delete mesh</a:t>
            </a:r>
          </a:p>
          <a:p>
            <a:pPr>
              <a:defRPr/>
            </a:pPr>
            <a:r>
              <a:rPr lang="en-US" altLang="en-US" sz="1600" b="1">
                <a:latin typeface="+mn-lt"/>
              </a:rPr>
              <a:t>trimesher geometry sizing off</a:t>
            </a:r>
          </a:p>
          <a:p>
            <a:pPr>
              <a:defRPr/>
            </a:pPr>
            <a:r>
              <a:rPr lang="en-US" altLang="en-US" sz="1600" b="1">
                <a:latin typeface="+mn-lt"/>
              </a:rPr>
              <a:t>mesh vol all</a:t>
            </a:r>
          </a:p>
        </p:txBody>
      </p:sp>
      <p:sp>
        <p:nvSpPr>
          <p:cNvPr id="43020" name="Rectangle 16">
            <a:extLst>
              <a:ext uri="{FF2B5EF4-FFF2-40B4-BE49-F238E27FC236}">
                <a16:creationId xmlns:a16="http://schemas.microsoft.com/office/drawing/2014/main" id="{FA88201D-E5F1-7944-9DA9-1CCA74E5A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464" y="5405438"/>
            <a:ext cx="1970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s-IS" altLang="en-US">
                <a:solidFill>
                  <a:schemeClr val="bg1"/>
                </a:solidFill>
                <a:latin typeface="+mn-lt"/>
              </a:rPr>
              <a:t>geometry sizing OFF</a:t>
            </a:r>
          </a:p>
        </p:txBody>
      </p:sp>
      <p:sp>
        <p:nvSpPr>
          <p:cNvPr id="43021" name="Rectangle 17">
            <a:extLst>
              <a:ext uri="{FF2B5EF4-FFF2-40B4-BE49-F238E27FC236}">
                <a16:creationId xmlns:a16="http://schemas.microsoft.com/office/drawing/2014/main" id="{B43C23BA-5948-FC47-85C4-CC5A1C4B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4" y="5427663"/>
            <a:ext cx="1876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s-IS" altLang="en-US">
                <a:solidFill>
                  <a:schemeClr val="bg1"/>
                </a:solidFill>
                <a:latin typeface="+mn-lt"/>
              </a:rPr>
              <a:t>geometry sizing ON</a:t>
            </a:r>
          </a:p>
        </p:txBody>
      </p:sp>
      <p:sp>
        <p:nvSpPr>
          <p:cNvPr id="43023" name="TextBox 19">
            <a:extLst>
              <a:ext uri="{FF2B5EF4-FFF2-40B4-BE49-F238E27FC236}">
                <a16:creationId xmlns:a16="http://schemas.microsoft.com/office/drawing/2014/main" id="{D9BB7F5F-8A9E-E44A-8110-5D090AC8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1" y="1597025"/>
            <a:ext cx="714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b="1">
                <a:latin typeface="+mn-lt"/>
              </a:rPr>
              <a:t>Exercise: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6">
            <a:extLst>
              <a:ext uri="{FF2B5EF4-FFF2-40B4-BE49-F238E27FC236}">
                <a16:creationId xmlns:a16="http://schemas.microsoft.com/office/drawing/2014/main" id="{23B93FF2-CBFA-4FAF-BEE0-A06D0A38F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6" y="5221288"/>
            <a:ext cx="30464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1">
            <a:extLst>
              <a:ext uri="{FF2B5EF4-FFF2-40B4-BE49-F238E27FC236}">
                <a16:creationId xmlns:a16="http://schemas.microsoft.com/office/drawing/2014/main" id="{6F1E6660-B4F9-4167-835C-7EF362938A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84213"/>
            <a:ext cx="8429625" cy="685800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Grouping with Extended Parsing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E01D369A-08BA-4D7F-9DC5-1EB2E736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378326"/>
            <a:ext cx="329723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89F21F79-9EBC-45A8-A582-19A63E9A0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4764"/>
            <a:ext cx="357028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5CC766F2-BE27-ED4D-8B19-D7E754BB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4" y="1285876"/>
            <a:ext cx="4999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>
                <a:latin typeface="+mn-lt"/>
              </a:rPr>
              <a:t>Groups can be used to help in assignment of mesh sizing or other properties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5158621D-23E6-C248-A8FA-8A92E50E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1905000"/>
            <a:ext cx="10144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size = 6.0</a:t>
            </a:r>
          </a:p>
        </p:txBody>
      </p:sp>
      <p:sp>
        <p:nvSpPr>
          <p:cNvPr id="44039" name="TextBox 8">
            <a:extLst>
              <a:ext uri="{FF2B5EF4-FFF2-40B4-BE49-F238E27FC236}">
                <a16:creationId xmlns:a16="http://schemas.microsoft.com/office/drawing/2014/main" id="{4205C77D-E688-7740-B0D2-C760D91EA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983038"/>
            <a:ext cx="1012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size = 1.0</a:t>
            </a:r>
          </a:p>
        </p:txBody>
      </p:sp>
      <p:cxnSp>
        <p:nvCxnSpPr>
          <p:cNvPr id="44041" name="Straight Arrow Connector 10">
            <a:extLst>
              <a:ext uri="{FF2B5EF4-FFF2-40B4-BE49-F238E27FC236}">
                <a16:creationId xmlns:a16="http://schemas.microsoft.com/office/drawing/2014/main" id="{BFE8BE79-12A4-40C1-B351-13B13311245E}"/>
              </a:ext>
            </a:extLst>
          </p:cNvPr>
          <p:cNvCxnSpPr>
            <a:cxnSpLocks noChangeShapeType="1"/>
            <a:stCxn id="44039" idx="0"/>
          </p:cNvCxnSpPr>
          <p:nvPr/>
        </p:nvCxnSpPr>
        <p:spPr bwMode="auto">
          <a:xfrm flipV="1">
            <a:off x="2030414" y="3657600"/>
            <a:ext cx="331787" cy="325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12">
            <a:extLst>
              <a:ext uri="{FF2B5EF4-FFF2-40B4-BE49-F238E27FC236}">
                <a16:creationId xmlns:a16="http://schemas.microsoft.com/office/drawing/2014/main" id="{F757C787-4B0B-B94E-8D73-B06EF91F5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1981201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b="1">
                <a:latin typeface="+mn-lt"/>
              </a:rPr>
              <a:t>Example:</a:t>
            </a:r>
          </a:p>
          <a:p>
            <a:pPr>
              <a:defRPr/>
            </a:pPr>
            <a:r>
              <a:rPr lang="en-US" altLang="en-US">
                <a:latin typeface="+mn-lt"/>
              </a:rPr>
              <a:t>Assign a size of 1.0 to teeth, but transition to size 6.0 on the interior of the gear</a:t>
            </a:r>
          </a:p>
        </p:txBody>
      </p:sp>
      <p:sp>
        <p:nvSpPr>
          <p:cNvPr id="44042" name="TextBox 13">
            <a:extLst>
              <a:ext uri="{FF2B5EF4-FFF2-40B4-BE49-F238E27FC236}">
                <a16:creationId xmlns:a16="http://schemas.microsoft.com/office/drawing/2014/main" id="{01964E0B-5D46-264C-88EC-AC4E2296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2819400"/>
            <a:ext cx="4572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1. Identify characteristic area for surface of tooth </a:t>
            </a:r>
          </a:p>
        </p:txBody>
      </p:sp>
      <p:sp>
        <p:nvSpPr>
          <p:cNvPr id="44043" name="Rectangle 14">
            <a:extLst>
              <a:ext uri="{FF2B5EF4-FFF2-40B4-BE49-F238E27FC236}">
                <a16:creationId xmlns:a16="http://schemas.microsoft.com/office/drawing/2014/main" id="{E4126E8D-6227-0C49-8022-5C7B24747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05150"/>
            <a:ext cx="2495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list surface 515 geometry</a:t>
            </a:r>
          </a:p>
        </p:txBody>
      </p:sp>
      <p:sp>
        <p:nvSpPr>
          <p:cNvPr id="44044" name="TextBox 15">
            <a:extLst>
              <a:ext uri="{FF2B5EF4-FFF2-40B4-BE49-F238E27FC236}">
                <a16:creationId xmlns:a16="http://schemas.microsoft.com/office/drawing/2014/main" id="{634EB98C-F22D-EA4C-8640-06194587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409950"/>
            <a:ext cx="4572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BR" altLang="en-US">
                <a:latin typeface="+mn-lt"/>
              </a:rPr>
              <a:t>Surface Area: 258.817952</a:t>
            </a:r>
          </a:p>
        </p:txBody>
      </p:sp>
      <p:sp>
        <p:nvSpPr>
          <p:cNvPr id="44045" name="TextBox 16">
            <a:extLst>
              <a:ext uri="{FF2B5EF4-FFF2-40B4-BE49-F238E27FC236}">
                <a16:creationId xmlns:a16="http://schemas.microsoft.com/office/drawing/2014/main" id="{E240FC7A-F523-AD44-B4E9-35E55D80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271838"/>
            <a:ext cx="11906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surface 515</a:t>
            </a:r>
          </a:p>
        </p:txBody>
      </p:sp>
      <p:cxnSp>
        <p:nvCxnSpPr>
          <p:cNvPr id="44047" name="Straight Arrow Connector 18">
            <a:extLst>
              <a:ext uri="{FF2B5EF4-FFF2-40B4-BE49-F238E27FC236}">
                <a16:creationId xmlns:a16="http://schemas.microsoft.com/office/drawing/2014/main" id="{C8A4F3A9-E975-4D9B-8C03-EA64CB7F5754}"/>
              </a:ext>
            </a:extLst>
          </p:cNvPr>
          <p:cNvCxnSpPr>
            <a:cxnSpLocks noChangeShapeType="1"/>
            <a:stCxn id="44045" idx="1"/>
          </p:cNvCxnSpPr>
          <p:nvPr/>
        </p:nvCxnSpPr>
        <p:spPr bwMode="auto">
          <a:xfrm flipH="1">
            <a:off x="3200401" y="3433763"/>
            <a:ext cx="466725" cy="3365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19">
            <a:extLst>
              <a:ext uri="{FF2B5EF4-FFF2-40B4-BE49-F238E27FC236}">
                <a16:creationId xmlns:a16="http://schemas.microsoft.com/office/drawing/2014/main" id="{EC886A35-1917-8948-958A-00DF1E6E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4" y="3789363"/>
            <a:ext cx="49228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2. Create group teeth and add surfaces of similar area</a:t>
            </a:r>
          </a:p>
        </p:txBody>
      </p:sp>
      <p:sp>
        <p:nvSpPr>
          <p:cNvPr id="44048" name="Rectangle 20">
            <a:extLst>
              <a:ext uri="{FF2B5EF4-FFF2-40B4-BE49-F238E27FC236}">
                <a16:creationId xmlns:a16="http://schemas.microsoft.com/office/drawing/2014/main" id="{219A9811-027B-5E4A-833C-21E4DE0B4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9" y="4111626"/>
            <a:ext cx="3857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 marL="228600" indent="-222250">
              <a:defRPr/>
            </a:pPr>
            <a:r>
              <a:rPr lang="en-US" altLang="en-US" b="1">
                <a:latin typeface="+mn-lt"/>
              </a:rPr>
              <a:t>group "teeth" add surface with area &gt; 258 and area &lt; 259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draw teeth</a:t>
            </a:r>
          </a:p>
        </p:txBody>
      </p:sp>
      <p:sp>
        <p:nvSpPr>
          <p:cNvPr id="44049" name="TextBox 21">
            <a:extLst>
              <a:ext uri="{FF2B5EF4-FFF2-40B4-BE49-F238E27FC236}">
                <a16:creationId xmlns:a16="http://schemas.microsoft.com/office/drawing/2014/main" id="{6438DFC1-5F02-7E4D-9968-BBB9D74A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4899026"/>
            <a:ext cx="4572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3. Assign size property to all surfaces in </a:t>
            </a:r>
            <a:r>
              <a:rPr lang="en-US" altLang="en-US" i="1">
                <a:latin typeface="+mn-lt"/>
              </a:rPr>
              <a:t>teeth</a:t>
            </a:r>
            <a:r>
              <a:rPr lang="en-US" altLang="en-US">
                <a:latin typeface="+mn-lt"/>
              </a:rPr>
              <a:t> group</a:t>
            </a:r>
          </a:p>
        </p:txBody>
      </p:sp>
      <p:sp>
        <p:nvSpPr>
          <p:cNvPr id="44050" name="Rectangle 22">
            <a:extLst>
              <a:ext uri="{FF2B5EF4-FFF2-40B4-BE49-F238E27FC236}">
                <a16:creationId xmlns:a16="http://schemas.microsoft.com/office/drawing/2014/main" id="{79C3EF90-ED64-BE4F-8254-9386B9FA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9" y="5213350"/>
            <a:ext cx="3856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surf in teeth size 1.0</a:t>
            </a:r>
          </a:p>
        </p:txBody>
      </p:sp>
      <p:sp>
        <p:nvSpPr>
          <p:cNvPr id="44051" name="TextBox 23">
            <a:extLst>
              <a:ext uri="{FF2B5EF4-FFF2-40B4-BE49-F238E27FC236}">
                <a16:creationId xmlns:a16="http://schemas.microsoft.com/office/drawing/2014/main" id="{649E4158-49C5-6E4B-893A-DEDA4669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5545138"/>
            <a:ext cx="4572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n-lt"/>
              </a:rPr>
              <a:t>4. Mesh</a:t>
            </a:r>
          </a:p>
        </p:txBody>
      </p:sp>
      <p:sp>
        <p:nvSpPr>
          <p:cNvPr id="44052" name="Rectangle 24">
            <a:extLst>
              <a:ext uri="{FF2B5EF4-FFF2-40B4-BE49-F238E27FC236}">
                <a16:creationId xmlns:a16="http://schemas.microsoft.com/office/drawing/2014/main" id="{2546FDCC-9E70-F545-9F64-130D556E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9" y="5830889"/>
            <a:ext cx="3857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b="1">
                <a:latin typeface="+mn-lt"/>
              </a:rPr>
              <a:t>vol 1 size 6.0</a:t>
            </a:r>
          </a:p>
          <a:p>
            <a:pPr>
              <a:defRPr/>
            </a:pPr>
            <a:r>
              <a:rPr lang="en-US" altLang="en-US" b="1">
                <a:latin typeface="+mn-lt"/>
              </a:rPr>
              <a:t>mesh vol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167EA5D5-6BCD-4B9E-9931-B14007C08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262064"/>
            <a:ext cx="23653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1809851B-A1A0-4EC7-A60B-EFED46F48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3051" y="547874"/>
            <a:ext cx="8429625" cy="685800"/>
          </a:xfrm>
        </p:spPr>
        <p:txBody>
          <a:bodyPr/>
          <a:lstStyle/>
          <a:p>
            <a:r>
              <a:rPr lang="en-US" altLang="en-US" dirty="0"/>
              <a:t>Block Assignment</a:t>
            </a:r>
          </a:p>
        </p:txBody>
      </p:sp>
      <p:sp>
        <p:nvSpPr>
          <p:cNvPr id="9220" name="Left Arrow 16">
            <a:extLst>
              <a:ext uri="{FF2B5EF4-FFF2-40B4-BE49-F238E27FC236}">
                <a16:creationId xmlns:a16="http://schemas.microsoft.com/office/drawing/2014/main" id="{009BEF40-FD90-42DA-A267-2AAABD047F6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781925" y="1765300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9221" name="Left Arrow 17">
            <a:extLst>
              <a:ext uri="{FF2B5EF4-FFF2-40B4-BE49-F238E27FC236}">
                <a16:creationId xmlns:a16="http://schemas.microsoft.com/office/drawing/2014/main" id="{762B1FC5-D134-4054-8A7D-CBEE44F4E792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307388" y="25558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9222" name="Left Arrow 18">
            <a:extLst>
              <a:ext uri="{FF2B5EF4-FFF2-40B4-BE49-F238E27FC236}">
                <a16:creationId xmlns:a16="http://schemas.microsoft.com/office/drawing/2014/main" id="{B5D8F54F-CB56-40BE-A13B-D8F046A31D98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772400" y="31083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10DD6D2-C59A-5C43-B328-A6D8F5A606B7}"/>
              </a:ext>
            </a:extLst>
          </p:cNvPr>
          <p:cNvSpPr txBox="1">
            <a:spLocks/>
          </p:cNvSpPr>
          <p:nvPr/>
        </p:nvSpPr>
        <p:spPr bwMode="auto">
          <a:xfrm>
            <a:off x="1700213" y="1654175"/>
            <a:ext cx="46101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Blocks are used to group elements together according to a common material</a:t>
            </a:r>
          </a:p>
          <a:p>
            <a:pPr marL="171450" indent="0">
              <a:buNone/>
              <a:defRPr/>
            </a:pPr>
            <a:r>
              <a:rPr lang="en-US" sz="1800" b="0" kern="0" dirty="0"/>
              <a:t>Creating blocks and assigning volumes to blocks is good practice</a:t>
            </a:r>
          </a:p>
          <a:p>
            <a:pPr marL="171450" indent="0">
              <a:buNone/>
              <a:defRPr/>
            </a:pPr>
            <a:r>
              <a:rPr lang="en-US" sz="1800" b="0" kern="0" dirty="0" err="1"/>
              <a:t>Tets</a:t>
            </a:r>
            <a:r>
              <a:rPr lang="en-US" sz="1800" b="0" kern="0" dirty="0"/>
              <a:t> that we create later will be automatically assigned to the blocks </a:t>
            </a:r>
          </a:p>
          <a:p>
            <a:pPr marL="171450" indent="0">
              <a:buNone/>
              <a:defRPr/>
            </a:pPr>
            <a:r>
              <a:rPr lang="en-US" sz="1800" b="0" kern="0" dirty="0"/>
              <a:t>Name the blocks for easier reference</a:t>
            </a:r>
            <a:endParaRPr lang="en-US" sz="1800" kern="0" dirty="0"/>
          </a:p>
        </p:txBody>
      </p:sp>
      <p:sp>
        <p:nvSpPr>
          <p:cNvPr id="9224" name="Left Arrow 18">
            <a:extLst>
              <a:ext uri="{FF2B5EF4-FFF2-40B4-BE49-F238E27FC236}">
                <a16:creationId xmlns:a16="http://schemas.microsoft.com/office/drawing/2014/main" id="{2E32E9DD-235B-4489-A74B-9885B23C2FC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077200" y="37179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9225" name="Left Arrow 18">
            <a:extLst>
              <a:ext uri="{FF2B5EF4-FFF2-40B4-BE49-F238E27FC236}">
                <a16:creationId xmlns:a16="http://schemas.microsoft.com/office/drawing/2014/main" id="{154031DE-3C41-4BC1-86A3-AE90396EE8D2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661275" y="47847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9226" name="Left Arrow 18">
            <a:extLst>
              <a:ext uri="{FF2B5EF4-FFF2-40B4-BE49-F238E27FC236}">
                <a16:creationId xmlns:a16="http://schemas.microsoft.com/office/drawing/2014/main" id="{4AB29B65-221B-4B49-B38B-44D45767378E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924800" y="55276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9227" name="Left Arrow 18">
            <a:extLst>
              <a:ext uri="{FF2B5EF4-FFF2-40B4-BE49-F238E27FC236}">
                <a16:creationId xmlns:a16="http://schemas.microsoft.com/office/drawing/2014/main" id="{9BB631A2-6149-4FFD-BB7F-5E17A5D34D9E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315325" y="4279900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pic>
        <p:nvPicPr>
          <p:cNvPr id="9228" name="Picture 3">
            <a:extLst>
              <a:ext uri="{FF2B5EF4-FFF2-40B4-BE49-F238E27FC236}">
                <a16:creationId xmlns:a16="http://schemas.microsoft.com/office/drawing/2014/main" id="{246399C3-F455-4B9C-97D3-B7565148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357688"/>
            <a:ext cx="16240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743A0B-5CB0-204D-9902-42BDECB7A3D1}"/>
              </a:ext>
            </a:extLst>
          </p:cNvPr>
          <p:cNvSpPr/>
          <p:nvPr/>
        </p:nvSpPr>
        <p:spPr>
          <a:xfrm>
            <a:off x="2025651" y="3949701"/>
            <a:ext cx="3133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block 1 volume 3       </a:t>
            </a:r>
          </a:p>
          <a:p>
            <a:pPr>
              <a:defRPr/>
            </a:pPr>
            <a:r>
              <a:rPr lang="en-US" b="1" dirty="0">
                <a:ea typeface="MS PGothic" charset="-128"/>
              </a:rPr>
              <a:t>block 1 name "casting"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42F5D8-EFBD-EE49-ABBF-238726877896}"/>
              </a:ext>
            </a:extLst>
          </p:cNvPr>
          <p:cNvSpPr/>
          <p:nvPr/>
        </p:nvSpPr>
        <p:spPr>
          <a:xfrm>
            <a:off x="2025651" y="4775201"/>
            <a:ext cx="3133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block 2 volume 1 2</a:t>
            </a:r>
          </a:p>
          <a:p>
            <a:pPr>
              <a:defRPr/>
            </a:pPr>
            <a:r>
              <a:rPr lang="en-US" b="1" dirty="0">
                <a:ea typeface="MS PGothic" charset="-128"/>
              </a:rPr>
              <a:t>block 2 name "bolts"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79B3A-DEE4-574A-AC3B-0AA476559513}"/>
              </a:ext>
            </a:extLst>
          </p:cNvPr>
          <p:cNvSpPr/>
          <p:nvPr/>
        </p:nvSpPr>
        <p:spPr>
          <a:xfrm>
            <a:off x="2035176" y="5589588"/>
            <a:ext cx="3133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draw casting</a:t>
            </a:r>
          </a:p>
          <a:p>
            <a:pPr>
              <a:defRPr/>
            </a:pPr>
            <a:r>
              <a:rPr lang="en-US" b="1" dirty="0">
                <a:ea typeface="MS PGothic" charset="-128"/>
              </a:rPr>
              <a:t>draw bolts</a:t>
            </a:r>
          </a:p>
        </p:txBody>
      </p:sp>
      <p:pic>
        <p:nvPicPr>
          <p:cNvPr id="9232" name="Picture 5">
            <a:extLst>
              <a:ext uri="{FF2B5EF4-FFF2-40B4-BE49-F238E27FC236}">
                <a16:creationId xmlns:a16="http://schemas.microsoft.com/office/drawing/2014/main" id="{A917B5E8-7E97-4DAD-BF67-F1813DED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953001"/>
            <a:ext cx="5508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7D4A2AC-7396-C645-AD08-20466E1C12C9}"/>
              </a:ext>
            </a:extLst>
          </p:cNvPr>
          <p:cNvSpPr txBox="1">
            <a:spLocks/>
          </p:cNvSpPr>
          <p:nvPr/>
        </p:nvSpPr>
        <p:spPr bwMode="auto">
          <a:xfrm>
            <a:off x="5105400" y="6165851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200" b="0" kern="0" dirty="0"/>
              <a:t>casting</a:t>
            </a:r>
            <a:endParaRPr lang="en-US" sz="1200" kern="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8F37DBE-2EFA-D34D-B38E-C2AADE3F8B43}"/>
              </a:ext>
            </a:extLst>
          </p:cNvPr>
          <p:cNvSpPr txBox="1">
            <a:spLocks/>
          </p:cNvSpPr>
          <p:nvPr/>
        </p:nvSpPr>
        <p:spPr bwMode="auto">
          <a:xfrm>
            <a:off x="6154738" y="6156326"/>
            <a:ext cx="14859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200" b="0" kern="0" dirty="0"/>
              <a:t>bolts</a:t>
            </a:r>
            <a:endParaRPr lang="en-US" sz="1200" kern="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ADC3D12-79CD-1443-A2B8-0B87DAF2C04A}"/>
              </a:ext>
            </a:extLst>
          </p:cNvPr>
          <p:cNvSpPr txBox="1">
            <a:spLocks/>
          </p:cNvSpPr>
          <p:nvPr/>
        </p:nvSpPr>
        <p:spPr bwMode="auto">
          <a:xfrm>
            <a:off x="1725613" y="1228725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2000" kern="0" dirty="0"/>
              <a:t>Create Blocks</a:t>
            </a:r>
          </a:p>
          <a:p>
            <a:pPr marL="171450" indent="0">
              <a:buNone/>
              <a:defRPr/>
            </a:pPr>
            <a:endParaRPr lang="en-US" sz="2000" kern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2">
            <a:extLst>
              <a:ext uri="{FF2B5EF4-FFF2-40B4-BE49-F238E27FC236}">
                <a16:creationId xmlns:a16="http://schemas.microsoft.com/office/drawing/2014/main" id="{DF6D25C6-3015-4B27-A25B-B2BFC83006FA}"/>
              </a:ext>
            </a:extLst>
          </p:cNvPr>
          <p:cNvSpPr>
            <a:spLocks/>
          </p:cNvSpPr>
          <p:nvPr/>
        </p:nvSpPr>
        <p:spPr bwMode="auto">
          <a:xfrm>
            <a:off x="3900489" y="2814638"/>
            <a:ext cx="1393825" cy="495300"/>
          </a:xfrm>
          <a:custGeom>
            <a:avLst/>
            <a:gdLst>
              <a:gd name="T0" fmla="*/ 0 w 1393825"/>
              <a:gd name="T1" fmla="*/ 125187 h 494396"/>
              <a:gd name="T2" fmla="*/ 622300 w 1393825"/>
              <a:gd name="T3" fmla="*/ 21713 h 494396"/>
              <a:gd name="T4" fmla="*/ 1393825 w 1393825"/>
              <a:gd name="T5" fmla="*/ 503511 h 4943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3825" h="494396">
                <a:moveTo>
                  <a:pt x="0" y="122921"/>
                </a:moveTo>
                <a:cubicBezTo>
                  <a:pt x="141287" y="44340"/>
                  <a:pt x="389996" y="-40592"/>
                  <a:pt x="622300" y="21321"/>
                </a:cubicBezTo>
                <a:cubicBezTo>
                  <a:pt x="854604" y="83234"/>
                  <a:pt x="1093787" y="187214"/>
                  <a:pt x="1393825" y="494396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Freeform 22">
            <a:extLst>
              <a:ext uri="{FF2B5EF4-FFF2-40B4-BE49-F238E27FC236}">
                <a16:creationId xmlns:a16="http://schemas.microsoft.com/office/drawing/2014/main" id="{BB0563CC-B2F3-4532-9BBF-1BF6B529174C}"/>
              </a:ext>
            </a:extLst>
          </p:cNvPr>
          <p:cNvSpPr>
            <a:spLocks/>
          </p:cNvSpPr>
          <p:nvPr/>
        </p:nvSpPr>
        <p:spPr bwMode="auto">
          <a:xfrm>
            <a:off x="1773239" y="2827338"/>
            <a:ext cx="1393825" cy="495300"/>
          </a:xfrm>
          <a:custGeom>
            <a:avLst/>
            <a:gdLst>
              <a:gd name="T0" fmla="*/ 0 w 1393825"/>
              <a:gd name="T1" fmla="*/ 125187 h 494396"/>
              <a:gd name="T2" fmla="*/ 622300 w 1393825"/>
              <a:gd name="T3" fmla="*/ 21713 h 494396"/>
              <a:gd name="T4" fmla="*/ 1393825 w 1393825"/>
              <a:gd name="T5" fmla="*/ 503511 h 4943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3825" h="494396">
                <a:moveTo>
                  <a:pt x="0" y="122921"/>
                </a:moveTo>
                <a:cubicBezTo>
                  <a:pt x="141287" y="44340"/>
                  <a:pt x="389996" y="-40592"/>
                  <a:pt x="622300" y="21321"/>
                </a:cubicBezTo>
                <a:cubicBezTo>
                  <a:pt x="854604" y="83234"/>
                  <a:pt x="1093787" y="187214"/>
                  <a:pt x="1393825" y="494396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F9F4DC66-D826-481B-A3F3-61BCC337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219200"/>
            <a:ext cx="2563812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">
            <a:extLst>
              <a:ext uri="{FF2B5EF4-FFF2-40B4-BE49-F238E27FC236}">
                <a16:creationId xmlns:a16="http://schemas.microsoft.com/office/drawing/2014/main" id="{95FCF445-847E-4B60-B2DB-16C181E68B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1951" y="548005"/>
            <a:ext cx="8429625" cy="685800"/>
          </a:xfrm>
        </p:spPr>
        <p:txBody>
          <a:bodyPr/>
          <a:lstStyle/>
          <a:p>
            <a:r>
              <a:rPr lang="en-US" altLang="en-US" dirty="0"/>
              <a:t>Block Assignment</a:t>
            </a:r>
          </a:p>
        </p:txBody>
      </p:sp>
      <p:sp>
        <p:nvSpPr>
          <p:cNvPr id="10246" name="Left Arrow 16">
            <a:extLst>
              <a:ext uri="{FF2B5EF4-FFF2-40B4-BE49-F238E27FC236}">
                <a16:creationId xmlns:a16="http://schemas.microsoft.com/office/drawing/2014/main" id="{D9074ED2-F469-467D-BB63-FFCECBBC2AD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947025" y="175101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47" name="Left Arrow 17">
            <a:extLst>
              <a:ext uri="{FF2B5EF4-FFF2-40B4-BE49-F238E27FC236}">
                <a16:creationId xmlns:a16="http://schemas.microsoft.com/office/drawing/2014/main" id="{CB7585C6-FFFA-4AD5-8A50-C4543FDD7F5D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975600" y="261461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48" name="Left Arrow 18">
            <a:extLst>
              <a:ext uri="{FF2B5EF4-FFF2-40B4-BE49-F238E27FC236}">
                <a16:creationId xmlns:a16="http://schemas.microsoft.com/office/drawing/2014/main" id="{91E79482-9FAE-44A5-A120-74AFC87101A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8859838" y="31527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10DD6D2-C59A-5C43-B328-A6D8F5A606B7}"/>
              </a:ext>
            </a:extLst>
          </p:cNvPr>
          <p:cNvSpPr txBox="1">
            <a:spLocks/>
          </p:cNvSpPr>
          <p:nvPr/>
        </p:nvSpPr>
        <p:spPr bwMode="auto">
          <a:xfrm>
            <a:off x="1716088" y="1627188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Tet10 elements are preferred over Tet4s</a:t>
            </a:r>
          </a:p>
          <a:p>
            <a:pPr marL="171450" indent="0">
              <a:buNone/>
              <a:defRPr/>
            </a:pPr>
            <a:endParaRPr lang="en-US" sz="1800" kern="0" dirty="0"/>
          </a:p>
        </p:txBody>
      </p:sp>
      <p:sp>
        <p:nvSpPr>
          <p:cNvPr id="10250" name="Left Arrow 18">
            <a:extLst>
              <a:ext uri="{FF2B5EF4-FFF2-40B4-BE49-F238E27FC236}">
                <a16:creationId xmlns:a16="http://schemas.microsoft.com/office/drawing/2014/main" id="{81208079-3AD7-4261-80C3-249AF0AECDD9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869238" y="42957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51" name="Left Arrow 18">
            <a:extLst>
              <a:ext uri="{FF2B5EF4-FFF2-40B4-BE49-F238E27FC236}">
                <a16:creationId xmlns:a16="http://schemas.microsoft.com/office/drawing/2014/main" id="{6A00FFCA-A48B-42F2-B745-2F5E5E9319CB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793038" y="5094288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286654-3D67-F745-AAB1-E03C636B6E5D}"/>
              </a:ext>
            </a:extLst>
          </p:cNvPr>
          <p:cNvSpPr txBox="1">
            <a:spLocks/>
          </p:cNvSpPr>
          <p:nvPr/>
        </p:nvSpPr>
        <p:spPr bwMode="auto">
          <a:xfrm>
            <a:off x="1665288" y="3581400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Element types are defined on the block (one element type per block) </a:t>
            </a:r>
          </a:p>
          <a:p>
            <a:pPr marL="171450" indent="0">
              <a:buNone/>
              <a:defRPr/>
            </a:pPr>
            <a:endParaRPr lang="en-US" sz="1800" kern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A95A439-7875-794C-BE35-C453BAD41201}"/>
              </a:ext>
            </a:extLst>
          </p:cNvPr>
          <p:cNvSpPr txBox="1">
            <a:spLocks/>
          </p:cNvSpPr>
          <p:nvPr/>
        </p:nvSpPr>
        <p:spPr bwMode="auto">
          <a:xfrm>
            <a:off x="1651000" y="5149850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Ensure mid-side nodes will be projected to geometry when needed</a:t>
            </a:r>
          </a:p>
          <a:p>
            <a:pPr marL="171450" indent="0">
              <a:buNone/>
              <a:defRPr/>
            </a:pPr>
            <a:endParaRPr lang="en-US" sz="1800" kern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E13A4-A98C-6245-98EC-249FD7A23BD0}"/>
              </a:ext>
            </a:extLst>
          </p:cNvPr>
          <p:cNvSpPr/>
          <p:nvPr/>
        </p:nvSpPr>
        <p:spPr>
          <a:xfrm>
            <a:off x="2365376" y="5819775"/>
            <a:ext cx="38957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a typeface="MS PGothic" charset="-128"/>
              </a:rPr>
              <a:t>set node constraint smart</a:t>
            </a:r>
          </a:p>
        </p:txBody>
      </p:sp>
      <p:cxnSp>
        <p:nvCxnSpPr>
          <p:cNvPr id="10255" name="Straight Connector 5">
            <a:extLst>
              <a:ext uri="{FF2B5EF4-FFF2-40B4-BE49-F238E27FC236}">
                <a16:creationId xmlns:a16="http://schemas.microsoft.com/office/drawing/2014/main" id="{4FDA8C01-20E4-4DD0-BC56-AAB4870BF7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2084388"/>
            <a:ext cx="5334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Connector 21">
            <a:extLst>
              <a:ext uri="{FF2B5EF4-FFF2-40B4-BE49-F238E27FC236}">
                <a16:creationId xmlns:a16="http://schemas.microsoft.com/office/drawing/2014/main" id="{762599AE-6F6B-41AE-83C9-7947A3CEA32C}"/>
              </a:ext>
            </a:extLst>
          </p:cNvPr>
          <p:cNvCxnSpPr>
            <a:cxnSpLocks/>
          </p:cNvCxnSpPr>
          <p:nvPr/>
        </p:nvCxnSpPr>
        <p:spPr bwMode="auto">
          <a:xfrm>
            <a:off x="2593975" y="2084389"/>
            <a:ext cx="457200" cy="11191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Straight Connector 23">
            <a:extLst>
              <a:ext uri="{FF2B5EF4-FFF2-40B4-BE49-F238E27FC236}">
                <a16:creationId xmlns:a16="http://schemas.microsoft.com/office/drawing/2014/main" id="{728124FD-6EF2-4144-8239-37DB76364A93}"/>
              </a:ext>
            </a:extLst>
          </p:cNvPr>
          <p:cNvCxnSpPr>
            <a:cxnSpLocks/>
          </p:cNvCxnSpPr>
          <p:nvPr/>
        </p:nvCxnSpPr>
        <p:spPr bwMode="auto">
          <a:xfrm>
            <a:off x="2060575" y="2846389"/>
            <a:ext cx="990600" cy="3571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Straight Connector 26">
            <a:extLst>
              <a:ext uri="{FF2B5EF4-FFF2-40B4-BE49-F238E27FC236}">
                <a16:creationId xmlns:a16="http://schemas.microsoft.com/office/drawing/2014/main" id="{2FDF52D6-0737-4A49-AC2D-5DE9CC28213B}"/>
              </a:ext>
            </a:extLst>
          </p:cNvPr>
          <p:cNvCxnSpPr>
            <a:cxnSpLocks/>
          </p:cNvCxnSpPr>
          <p:nvPr/>
        </p:nvCxnSpPr>
        <p:spPr bwMode="auto">
          <a:xfrm>
            <a:off x="2593975" y="2084388"/>
            <a:ext cx="9144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Straight Connector 29">
            <a:extLst>
              <a:ext uri="{FF2B5EF4-FFF2-40B4-BE49-F238E27FC236}">
                <a16:creationId xmlns:a16="http://schemas.microsoft.com/office/drawing/2014/main" id="{90B0088A-E47F-4D15-B0CE-8691108305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1175" y="2541589"/>
            <a:ext cx="457200" cy="650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Straight Connector 32">
            <a:extLst>
              <a:ext uri="{FF2B5EF4-FFF2-40B4-BE49-F238E27FC236}">
                <a16:creationId xmlns:a16="http://schemas.microsoft.com/office/drawing/2014/main" id="{8957C22F-7AB5-4599-867D-F96B662B7E5A}"/>
              </a:ext>
            </a:extLst>
          </p:cNvPr>
          <p:cNvCxnSpPr>
            <a:cxnSpLocks/>
          </p:cNvCxnSpPr>
          <p:nvPr/>
        </p:nvCxnSpPr>
        <p:spPr bwMode="auto">
          <a:xfrm flipV="1">
            <a:off x="2060575" y="2541588"/>
            <a:ext cx="1447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1" name="Oval 19">
            <a:extLst>
              <a:ext uri="{FF2B5EF4-FFF2-40B4-BE49-F238E27FC236}">
                <a16:creationId xmlns:a16="http://schemas.microsoft.com/office/drawing/2014/main" id="{CD14481C-C321-4667-A7A9-C6F1DCCD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205898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62" name="Oval 38">
            <a:extLst>
              <a:ext uri="{FF2B5EF4-FFF2-40B4-BE49-F238E27FC236}">
                <a16:creationId xmlns:a16="http://schemas.microsoft.com/office/drawing/2014/main" id="{C2483942-FB3E-4117-A510-9F83DB89C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250983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63" name="Oval 39">
            <a:extLst>
              <a:ext uri="{FF2B5EF4-FFF2-40B4-BE49-F238E27FC236}">
                <a16:creationId xmlns:a16="http://schemas.microsoft.com/office/drawing/2014/main" id="{CA3415D8-E207-44AD-B8F5-47F696B5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316388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64" name="Oval 40">
            <a:extLst>
              <a:ext uri="{FF2B5EF4-FFF2-40B4-BE49-F238E27FC236}">
                <a16:creationId xmlns:a16="http://schemas.microsoft.com/office/drawing/2014/main" id="{A59DB371-D90F-4A3E-9B1C-10CCB6C4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280828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10265" name="Straight Connector 41">
            <a:extLst>
              <a:ext uri="{FF2B5EF4-FFF2-40B4-BE49-F238E27FC236}">
                <a16:creationId xmlns:a16="http://schemas.microsoft.com/office/drawing/2014/main" id="{421087E5-0453-4069-BA64-30DA173533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75125" y="2066925"/>
            <a:ext cx="5334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Connector 42">
            <a:extLst>
              <a:ext uri="{FF2B5EF4-FFF2-40B4-BE49-F238E27FC236}">
                <a16:creationId xmlns:a16="http://schemas.microsoft.com/office/drawing/2014/main" id="{3558765F-12CD-42F4-B538-41A824F6CD30}"/>
              </a:ext>
            </a:extLst>
          </p:cNvPr>
          <p:cNvCxnSpPr>
            <a:cxnSpLocks/>
          </p:cNvCxnSpPr>
          <p:nvPr/>
        </p:nvCxnSpPr>
        <p:spPr bwMode="auto">
          <a:xfrm>
            <a:off x="4708525" y="2066925"/>
            <a:ext cx="457200" cy="1119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Straight Connector 43">
            <a:extLst>
              <a:ext uri="{FF2B5EF4-FFF2-40B4-BE49-F238E27FC236}">
                <a16:creationId xmlns:a16="http://schemas.microsoft.com/office/drawing/2014/main" id="{66B30D0D-F71D-4711-B771-13E0F66F7CDB}"/>
              </a:ext>
            </a:extLst>
          </p:cNvPr>
          <p:cNvCxnSpPr>
            <a:cxnSpLocks/>
          </p:cNvCxnSpPr>
          <p:nvPr/>
        </p:nvCxnSpPr>
        <p:spPr bwMode="auto">
          <a:xfrm>
            <a:off x="4175125" y="2828925"/>
            <a:ext cx="488950" cy="46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Straight Connector 44">
            <a:extLst>
              <a:ext uri="{FF2B5EF4-FFF2-40B4-BE49-F238E27FC236}">
                <a16:creationId xmlns:a16="http://schemas.microsoft.com/office/drawing/2014/main" id="{A1F3345B-1890-40B0-AD85-83B7F8656A56}"/>
              </a:ext>
            </a:extLst>
          </p:cNvPr>
          <p:cNvCxnSpPr>
            <a:cxnSpLocks/>
          </p:cNvCxnSpPr>
          <p:nvPr/>
        </p:nvCxnSpPr>
        <p:spPr bwMode="auto">
          <a:xfrm>
            <a:off x="4708525" y="2066925"/>
            <a:ext cx="9144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Connector 45">
            <a:extLst>
              <a:ext uri="{FF2B5EF4-FFF2-40B4-BE49-F238E27FC236}">
                <a16:creationId xmlns:a16="http://schemas.microsoft.com/office/drawing/2014/main" id="{FE7AA6ED-918D-4A71-8905-157D0BBBE7F6}"/>
              </a:ext>
            </a:extLst>
          </p:cNvPr>
          <p:cNvCxnSpPr>
            <a:cxnSpLocks/>
          </p:cNvCxnSpPr>
          <p:nvPr/>
        </p:nvCxnSpPr>
        <p:spPr bwMode="auto">
          <a:xfrm flipV="1">
            <a:off x="5165725" y="2524126"/>
            <a:ext cx="457200" cy="650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Straight Connector 46">
            <a:extLst>
              <a:ext uri="{FF2B5EF4-FFF2-40B4-BE49-F238E27FC236}">
                <a16:creationId xmlns:a16="http://schemas.microsoft.com/office/drawing/2014/main" id="{091439AA-DB1D-4C66-A8F1-FB3671857FDB}"/>
              </a:ext>
            </a:extLst>
          </p:cNvPr>
          <p:cNvCxnSpPr>
            <a:cxnSpLocks/>
          </p:cNvCxnSpPr>
          <p:nvPr/>
        </p:nvCxnSpPr>
        <p:spPr bwMode="auto">
          <a:xfrm flipV="1">
            <a:off x="4175125" y="2524125"/>
            <a:ext cx="1447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Oval 47">
            <a:extLst>
              <a:ext uri="{FF2B5EF4-FFF2-40B4-BE49-F238E27FC236}">
                <a16:creationId xmlns:a16="http://schemas.microsoft.com/office/drawing/2014/main" id="{1653FD63-B992-4A21-BCEF-5EF80F9E6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20415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2" name="Oval 48">
            <a:extLst>
              <a:ext uri="{FF2B5EF4-FFF2-40B4-BE49-F238E27FC236}">
                <a16:creationId xmlns:a16="http://schemas.microsoft.com/office/drawing/2014/main" id="{4B85C31F-8CD2-444C-B695-5AF3C79D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49237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3" name="Oval 50">
            <a:extLst>
              <a:ext uri="{FF2B5EF4-FFF2-40B4-BE49-F238E27FC236}">
                <a16:creationId xmlns:a16="http://schemas.microsoft.com/office/drawing/2014/main" id="{94D7A678-C448-4B32-9BEE-442B2D71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27908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4" name="Oval 53">
            <a:extLst>
              <a:ext uri="{FF2B5EF4-FFF2-40B4-BE49-F238E27FC236}">
                <a16:creationId xmlns:a16="http://schemas.microsoft.com/office/drawing/2014/main" id="{832DF048-A5EB-4C01-85EA-4924BD2D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226218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5" name="Oval 54">
            <a:extLst>
              <a:ext uri="{FF2B5EF4-FFF2-40B4-BE49-F238E27FC236}">
                <a16:creationId xmlns:a16="http://schemas.microsoft.com/office/drawing/2014/main" id="{38A8ECEE-D4C3-40EA-8DFE-DE60F57E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2795588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6" name="Oval 55">
            <a:extLst>
              <a:ext uri="{FF2B5EF4-FFF2-40B4-BE49-F238E27FC236}">
                <a16:creationId xmlns:a16="http://schemas.microsoft.com/office/drawing/2014/main" id="{46DEC88A-17D9-4AC6-A7EF-8EF8FA57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2411413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7" name="Oval 56">
            <a:extLst>
              <a:ext uri="{FF2B5EF4-FFF2-40B4-BE49-F238E27FC236}">
                <a16:creationId xmlns:a16="http://schemas.microsoft.com/office/drawing/2014/main" id="{0BE9E71A-7619-4072-A494-77D688DB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44763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78" name="Oval 57">
            <a:extLst>
              <a:ext uri="{FF2B5EF4-FFF2-40B4-BE49-F238E27FC236}">
                <a16:creationId xmlns:a16="http://schemas.microsoft.com/office/drawing/2014/main" id="{A7CF6B3A-3A55-4178-B8C0-F9052ED1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26416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cxnSp>
        <p:nvCxnSpPr>
          <p:cNvPr id="10279" name="Straight Connector 60">
            <a:extLst>
              <a:ext uri="{FF2B5EF4-FFF2-40B4-BE49-F238E27FC236}">
                <a16:creationId xmlns:a16="http://schemas.microsoft.com/office/drawing/2014/main" id="{0786707E-7F76-4122-A811-0F7DB27BE898}"/>
              </a:ext>
            </a:extLst>
          </p:cNvPr>
          <p:cNvCxnSpPr>
            <a:cxnSpLocks/>
          </p:cNvCxnSpPr>
          <p:nvPr/>
        </p:nvCxnSpPr>
        <p:spPr bwMode="auto">
          <a:xfrm>
            <a:off x="4657725" y="2878139"/>
            <a:ext cx="508000" cy="31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Oval 49">
            <a:extLst>
              <a:ext uri="{FF2B5EF4-FFF2-40B4-BE49-F238E27FC236}">
                <a16:creationId xmlns:a16="http://schemas.microsoft.com/office/drawing/2014/main" id="{E460F928-1648-4C1D-8039-04C84F4C6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31464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281" name="Oval 58">
            <a:extLst>
              <a:ext uri="{FF2B5EF4-FFF2-40B4-BE49-F238E27FC236}">
                <a16:creationId xmlns:a16="http://schemas.microsoft.com/office/drawing/2014/main" id="{3C4D260A-3A4C-4F01-B5AD-50BE26CC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2836863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EF705D92-4945-1443-9AA4-66914C464A7E}"/>
              </a:ext>
            </a:extLst>
          </p:cNvPr>
          <p:cNvSpPr txBox="1">
            <a:spLocks/>
          </p:cNvSpPr>
          <p:nvPr/>
        </p:nvSpPr>
        <p:spPr bwMode="auto">
          <a:xfrm>
            <a:off x="2159000" y="3163888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200" b="0" kern="0" dirty="0"/>
              <a:t>Tet4</a:t>
            </a:r>
          </a:p>
          <a:p>
            <a:pPr marL="171450" indent="0">
              <a:buNone/>
              <a:defRPr/>
            </a:pPr>
            <a:endParaRPr lang="en-US" sz="1200" kern="0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90301458-873D-434C-9145-0D0E45B38850}"/>
              </a:ext>
            </a:extLst>
          </p:cNvPr>
          <p:cNvSpPr txBox="1">
            <a:spLocks/>
          </p:cNvSpPr>
          <p:nvPr/>
        </p:nvSpPr>
        <p:spPr bwMode="auto">
          <a:xfrm>
            <a:off x="4333875" y="310832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200" b="0" kern="0" dirty="0"/>
              <a:t>Tet10</a:t>
            </a:r>
          </a:p>
          <a:p>
            <a:pPr marL="171450" indent="0">
              <a:buNone/>
              <a:defRPr/>
            </a:pPr>
            <a:endParaRPr lang="en-US" sz="1200" kern="0" dirty="0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3C9CF2E2-D81B-A047-8D0D-568C984D404A}"/>
              </a:ext>
            </a:extLst>
          </p:cNvPr>
          <p:cNvSpPr txBox="1">
            <a:spLocks/>
          </p:cNvSpPr>
          <p:nvPr/>
        </p:nvSpPr>
        <p:spPr bwMode="auto">
          <a:xfrm>
            <a:off x="1665288" y="6254750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(should be default)</a:t>
            </a:r>
          </a:p>
          <a:p>
            <a:pPr marL="171450" indent="0">
              <a:buNone/>
              <a:defRPr/>
            </a:pPr>
            <a:endParaRPr lang="en-US" sz="1800" kern="0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B7BE579-4E17-1544-81CF-4935AB7AF524}"/>
              </a:ext>
            </a:extLst>
          </p:cNvPr>
          <p:cNvSpPr txBox="1">
            <a:spLocks/>
          </p:cNvSpPr>
          <p:nvPr/>
        </p:nvSpPr>
        <p:spPr bwMode="auto">
          <a:xfrm>
            <a:off x="1725613" y="1228725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2000" kern="0" dirty="0"/>
              <a:t>Element Type</a:t>
            </a:r>
          </a:p>
          <a:p>
            <a:pPr marL="171450" indent="0">
              <a:buNone/>
              <a:defRPr/>
            </a:pPr>
            <a:endParaRPr lang="en-US" sz="20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3EF7C4-EC15-844B-BEF2-D8F55CF09CD7}"/>
              </a:ext>
            </a:extLst>
          </p:cNvPr>
          <p:cNvSpPr/>
          <p:nvPr/>
        </p:nvSpPr>
        <p:spPr>
          <a:xfrm>
            <a:off x="2371726" y="4246563"/>
            <a:ext cx="3895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a typeface="MS PGothic" charset="-128"/>
              </a:rPr>
              <a:t>bolts </a:t>
            </a:r>
            <a:r>
              <a:rPr lang="en-US" b="1" dirty="0">
                <a:ea typeface="MS PGothic" charset="-128"/>
              </a:rPr>
              <a:t>element type tetra10</a:t>
            </a:r>
          </a:p>
          <a:p>
            <a:pPr>
              <a:defRPr/>
            </a:pPr>
            <a:r>
              <a:rPr lang="en-US" b="1" dirty="0">
                <a:ea typeface="MS PGothic" charset="-128"/>
              </a:rPr>
              <a:t>casting element type tetra10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A9606B9-4225-465B-B02F-0F8F9E1338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1" y="628650"/>
            <a:ext cx="8429625" cy="685800"/>
          </a:xfrm>
        </p:spPr>
        <p:txBody>
          <a:bodyPr/>
          <a:lstStyle/>
          <a:p>
            <a:r>
              <a:rPr lang="en-US" altLang="en-US" dirty="0"/>
              <a:t>Time Step Metric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48741C-FBAE-8E4B-85BF-4CB2761E29E5}"/>
              </a:ext>
            </a:extLst>
          </p:cNvPr>
          <p:cNvSpPr txBox="1">
            <a:spLocks/>
          </p:cNvSpPr>
          <p:nvPr/>
        </p:nvSpPr>
        <p:spPr bwMode="auto">
          <a:xfrm>
            <a:off x="1905000" y="1371600"/>
            <a:ext cx="541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>
              <a:defRPr/>
            </a:pPr>
            <a:r>
              <a:rPr lang="en-US" sz="2000" b="0" kern="0" dirty="0"/>
              <a:t>Small elements can result in very small time steps in your analysis.  </a:t>
            </a:r>
          </a:p>
          <a:p>
            <a:pPr>
              <a:defRPr/>
            </a:pPr>
            <a:r>
              <a:rPr lang="en-US" sz="2000" b="0" kern="0" dirty="0"/>
              <a:t>Smallest element size can control how long your analysis will take to run when using explicit transient dynamics codes.  </a:t>
            </a:r>
          </a:p>
          <a:p>
            <a:pPr>
              <a:defRPr/>
            </a:pPr>
            <a:r>
              <a:rPr lang="en-US" sz="2000" b="0" kern="0" dirty="0"/>
              <a:t>CUBIT™ can display metric based on time step</a:t>
            </a:r>
            <a:endParaRPr lang="en-US" sz="200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24F49D-E735-264C-AECE-E89B90FA25DD}"/>
              </a:ext>
            </a:extLst>
          </p:cNvPr>
          <p:cNvSpPr txBox="1">
            <a:spLocks/>
          </p:cNvSpPr>
          <p:nvPr/>
        </p:nvSpPr>
        <p:spPr bwMode="auto">
          <a:xfrm>
            <a:off x="2438400" y="382905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endParaRPr lang="en-US" sz="2000" kern="0" dirty="0"/>
          </a:p>
          <a:p>
            <a:pPr marL="171450" indent="0">
              <a:buNone/>
              <a:defRPr/>
            </a:pPr>
            <a:r>
              <a:rPr lang="en-US" sz="2000" kern="0" dirty="0" err="1"/>
              <a:t>vol</a:t>
            </a:r>
            <a:r>
              <a:rPr lang="en-US" sz="2000" kern="0" dirty="0"/>
              <a:t> all scheme </a:t>
            </a:r>
            <a:r>
              <a:rPr lang="en-US" sz="2000" kern="0" dirty="0" err="1"/>
              <a:t>tetmesh</a:t>
            </a:r>
            <a:endParaRPr lang="en-US" sz="2000" kern="0" dirty="0"/>
          </a:p>
          <a:p>
            <a:pPr marL="171450" indent="0">
              <a:buNone/>
              <a:defRPr/>
            </a:pPr>
            <a:r>
              <a:rPr lang="en-US" sz="2000" kern="0" dirty="0" err="1"/>
              <a:t>vol</a:t>
            </a:r>
            <a:r>
              <a:rPr lang="en-US" sz="2000" kern="0" dirty="0"/>
              <a:t> all size 0.2</a:t>
            </a:r>
          </a:p>
          <a:p>
            <a:pPr marL="171450" indent="0">
              <a:buNone/>
              <a:defRPr/>
            </a:pPr>
            <a:r>
              <a:rPr lang="en-US" sz="2000" kern="0" dirty="0"/>
              <a:t>mesh </a:t>
            </a:r>
            <a:r>
              <a:rPr lang="en-US" sz="2000" kern="0" dirty="0" err="1"/>
              <a:t>vol</a:t>
            </a:r>
            <a:r>
              <a:rPr lang="en-US" sz="2000" kern="0" dirty="0"/>
              <a:t> all</a:t>
            </a:r>
          </a:p>
          <a:p>
            <a:pPr marL="171450" indent="0">
              <a:buNone/>
              <a:defRPr/>
            </a:pPr>
            <a:endParaRPr lang="en-US" sz="2000" kern="0" dirty="0"/>
          </a:p>
          <a:p>
            <a:pPr marL="171450" indent="0">
              <a:buNone/>
              <a:defRPr/>
            </a:pPr>
            <a:r>
              <a:rPr lang="en-US" sz="2000" kern="0" dirty="0"/>
              <a:t>list totals</a:t>
            </a: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19FAA6D8-D635-4B05-9FE9-EF807F3A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62250"/>
            <a:ext cx="3352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9ECAEDE-B89B-495D-8593-DFBF2FC157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7976" y="557913"/>
            <a:ext cx="8429625" cy="685800"/>
          </a:xfrm>
        </p:spPr>
        <p:txBody>
          <a:bodyPr/>
          <a:lstStyle/>
          <a:p>
            <a:r>
              <a:rPr lang="en-US" altLang="en-US" dirty="0"/>
              <a:t>Time Step Metric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8FD5E751-F8AD-426B-A131-14B696248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" t="1686"/>
          <a:stretch/>
        </p:blipFill>
        <p:spPr bwMode="auto">
          <a:xfrm>
            <a:off x="5792789" y="1905204"/>
            <a:ext cx="2085975" cy="452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>
            <a:extLst>
              <a:ext uri="{FF2B5EF4-FFF2-40B4-BE49-F238E27FC236}">
                <a16:creationId xmlns:a16="http://schemas.microsoft.com/office/drawing/2014/main" id="{C77CFC10-7DD5-410F-9F5B-B1AB14E76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/>
          <a:stretch/>
        </p:blipFill>
        <p:spPr bwMode="auto">
          <a:xfrm>
            <a:off x="8213725" y="1905204"/>
            <a:ext cx="2057400" cy="358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eft Arrow 9">
            <a:extLst>
              <a:ext uri="{FF2B5EF4-FFF2-40B4-BE49-F238E27FC236}">
                <a16:creationId xmlns:a16="http://schemas.microsoft.com/office/drawing/2014/main" id="{65C8F6C7-870D-4533-8FC2-D2FD4B63F0D7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727825" y="2292350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294" name="Left Arrow 10">
            <a:extLst>
              <a:ext uri="{FF2B5EF4-FFF2-40B4-BE49-F238E27FC236}">
                <a16:creationId xmlns:a16="http://schemas.microsoft.com/office/drawing/2014/main" id="{9284B1B4-E2BA-4967-BDD0-66A39B275EC7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6705600" y="291306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295" name="Left Arrow 11">
            <a:extLst>
              <a:ext uri="{FF2B5EF4-FFF2-40B4-BE49-F238E27FC236}">
                <a16:creationId xmlns:a16="http://schemas.microsoft.com/office/drawing/2014/main" id="{55CA0DE9-4050-4B17-988B-EE6299D19DBF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7167563" y="3551238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1512" name="TextBox 13">
            <a:extLst>
              <a:ext uri="{FF2B5EF4-FFF2-40B4-BE49-F238E27FC236}">
                <a16:creationId xmlns:a16="http://schemas.microsoft.com/office/drawing/2014/main" id="{2DC1FC43-4A73-0740-91E4-7DC0B6D5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6" y="1412876"/>
            <a:ext cx="20695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j-lt"/>
              </a:rPr>
              <a:t>1. Create Material</a:t>
            </a:r>
          </a:p>
        </p:txBody>
      </p:sp>
      <p:sp>
        <p:nvSpPr>
          <p:cNvPr id="21513" name="TextBox 15">
            <a:extLst>
              <a:ext uri="{FF2B5EF4-FFF2-40B4-BE49-F238E27FC236}">
                <a16:creationId xmlns:a16="http://schemas.microsoft.com/office/drawing/2014/main" id="{FF66A08E-D96C-2B45-8073-44E37F3D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539" y="1404939"/>
            <a:ext cx="300582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latin typeface="+mj-lt"/>
              </a:rPr>
              <a:t>2. Assign Material to Block</a:t>
            </a:r>
          </a:p>
        </p:txBody>
      </p:sp>
      <p:sp>
        <p:nvSpPr>
          <p:cNvPr id="12298" name="Left Arrow 19">
            <a:extLst>
              <a:ext uri="{FF2B5EF4-FFF2-40B4-BE49-F238E27FC236}">
                <a16:creationId xmlns:a16="http://schemas.microsoft.com/office/drawing/2014/main" id="{D552B8CF-EBFA-40A4-9493-4709A4AD4FF5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148763" y="227171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299" name="Left Arrow 20">
            <a:extLst>
              <a:ext uri="{FF2B5EF4-FFF2-40B4-BE49-F238E27FC236}">
                <a16:creationId xmlns:a16="http://schemas.microsoft.com/office/drawing/2014/main" id="{7843F023-8BB5-47F8-84F4-046FE0F6514E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112250" y="28924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2300" name="Left Arrow 21">
            <a:extLst>
              <a:ext uri="{FF2B5EF4-FFF2-40B4-BE49-F238E27FC236}">
                <a16:creationId xmlns:a16="http://schemas.microsoft.com/office/drawing/2014/main" id="{015D9215-0BC7-4518-9A5C-090871C1A82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9534525" y="3530600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7D7E54-7C81-7749-B47D-68333764625A}"/>
              </a:ext>
            </a:extLst>
          </p:cNvPr>
          <p:cNvSpPr txBox="1">
            <a:spLocks/>
          </p:cNvSpPr>
          <p:nvPr/>
        </p:nvSpPr>
        <p:spPr bwMode="auto">
          <a:xfrm>
            <a:off x="1735139" y="1270000"/>
            <a:ext cx="37226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From the Command Panels, create a material by copying Default-Steel and then assign the new material to the blocks</a:t>
            </a:r>
            <a:endParaRPr lang="en-US" sz="1800" kern="0"/>
          </a:p>
        </p:txBody>
      </p:sp>
      <p:sp>
        <p:nvSpPr>
          <p:cNvPr id="12302" name="Left Arrow 23">
            <a:extLst>
              <a:ext uri="{FF2B5EF4-FFF2-40B4-BE49-F238E27FC236}">
                <a16:creationId xmlns:a16="http://schemas.microsoft.com/office/drawing/2014/main" id="{FEB6E84B-1EB1-4D07-967C-2C376845CDE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5822950" y="462121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D40DCFF-67A2-0C40-A037-A245BF8CE15B}"/>
              </a:ext>
            </a:extLst>
          </p:cNvPr>
          <p:cNvSpPr txBox="1">
            <a:spLocks/>
          </p:cNvSpPr>
          <p:nvPr/>
        </p:nvSpPr>
        <p:spPr bwMode="auto">
          <a:xfrm>
            <a:off x="1690689" y="4462463"/>
            <a:ext cx="317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 dirty="0"/>
              <a:t>casting material 'steel'</a:t>
            </a:r>
          </a:p>
          <a:p>
            <a:pPr marL="171450" indent="0">
              <a:buNone/>
              <a:defRPr/>
            </a:pPr>
            <a:r>
              <a:rPr lang="en-US" sz="1800" kern="0" dirty="0"/>
              <a:t>bolts material 'steel'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12CBB-DBBF-894D-8284-5C588BF48002}"/>
              </a:ext>
            </a:extLst>
          </p:cNvPr>
          <p:cNvSpPr txBox="1"/>
          <p:nvPr/>
        </p:nvSpPr>
        <p:spPr>
          <a:xfrm>
            <a:off x="1854200" y="3225800"/>
            <a:ext cx="3181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6538" indent="-223838">
              <a:defRPr/>
            </a:pPr>
            <a:r>
              <a:rPr lang="en-US" b="1" dirty="0">
                <a:ea typeface="MS PGothic" charset="-128"/>
              </a:rPr>
              <a:t>create material name 'steel' elastic_modulus 2.068e5 poisson_ratio 0.29 density 7e-6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DC902A-F46E-A144-A480-4C0EC253BBE0}"/>
              </a:ext>
            </a:extLst>
          </p:cNvPr>
          <p:cNvSpPr txBox="1">
            <a:spLocks/>
          </p:cNvSpPr>
          <p:nvPr/>
        </p:nvSpPr>
        <p:spPr bwMode="auto">
          <a:xfrm>
            <a:off x="1690688" y="2787650"/>
            <a:ext cx="3567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Or from the command line:</a:t>
            </a:r>
            <a:endParaRPr lang="en-US" sz="1800" ker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BDE79F6-1A9F-462E-AB10-0FAD5CF493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38601" y="554038"/>
            <a:ext cx="8429625" cy="685800"/>
          </a:xfrm>
        </p:spPr>
        <p:txBody>
          <a:bodyPr/>
          <a:lstStyle/>
          <a:p>
            <a:r>
              <a:rPr lang="en-US" altLang="en-US" dirty="0"/>
              <a:t>Time Step Metric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F7F50375-8730-40E7-A589-1F7E1E334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/>
          <a:stretch/>
        </p:blipFill>
        <p:spPr bwMode="auto">
          <a:xfrm>
            <a:off x="2057401" y="1239838"/>
            <a:ext cx="2197395" cy="52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eft Arrow 5">
            <a:extLst>
              <a:ext uri="{FF2B5EF4-FFF2-40B4-BE49-F238E27FC236}">
                <a16:creationId xmlns:a16="http://schemas.microsoft.com/office/drawing/2014/main" id="{62B1B587-037B-4C65-8B4C-02199DCDBE5E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754587" y="1429413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317" name="Left Arrow 6">
            <a:extLst>
              <a:ext uri="{FF2B5EF4-FFF2-40B4-BE49-F238E27FC236}">
                <a16:creationId xmlns:a16="http://schemas.microsoft.com/office/drawing/2014/main" id="{15010EE5-51DA-48FE-9E7E-CE55C30BF223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543577" y="2118866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318" name="Left Arrow 7">
            <a:extLst>
              <a:ext uri="{FF2B5EF4-FFF2-40B4-BE49-F238E27FC236}">
                <a16:creationId xmlns:a16="http://schemas.microsoft.com/office/drawing/2014/main" id="{2703BE77-4397-4A22-A3D1-48E9D09F929F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965598" y="3067049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3319" name="Left Arrow 8">
            <a:extLst>
              <a:ext uri="{FF2B5EF4-FFF2-40B4-BE49-F238E27FC236}">
                <a16:creationId xmlns:a16="http://schemas.microsoft.com/office/drawing/2014/main" id="{8B67BD69-3247-4DE8-A9CB-70894595F944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3906838" y="38385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20B81E-FFAE-524A-9DA7-D67363EFCDF8}"/>
              </a:ext>
            </a:extLst>
          </p:cNvPr>
          <p:cNvSpPr txBox="1">
            <a:spLocks/>
          </p:cNvSpPr>
          <p:nvPr/>
        </p:nvSpPr>
        <p:spPr bwMode="auto">
          <a:xfrm>
            <a:off x="4833938" y="1295401"/>
            <a:ext cx="5029200" cy="99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Note that materials can be created from command line.  Consider creating a set of commonly used materials in a journal file</a:t>
            </a:r>
            <a:endParaRPr lang="en-US" sz="1800" kern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2DF57E-6D8C-DE4A-BE10-98A6C9408028}"/>
              </a:ext>
            </a:extLst>
          </p:cNvPr>
          <p:cNvSpPr txBox="1">
            <a:spLocks/>
          </p:cNvSpPr>
          <p:nvPr/>
        </p:nvSpPr>
        <p:spPr bwMode="auto">
          <a:xfrm>
            <a:off x="4833938" y="2346326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 dirty="0"/>
              <a:t>Display the time step metric on the current </a:t>
            </a:r>
            <a:r>
              <a:rPr lang="en-US" sz="1800" b="0" kern="0" dirty="0" err="1"/>
              <a:t>tet</a:t>
            </a:r>
            <a:r>
              <a:rPr lang="en-US" sz="1800" b="0" kern="0" dirty="0"/>
              <a:t> mesh</a:t>
            </a:r>
          </a:p>
          <a:p>
            <a:pPr marL="171450" indent="0">
              <a:buNone/>
              <a:defRPr/>
            </a:pPr>
            <a:r>
              <a:rPr lang="en-US" sz="1800" b="0" kern="0" dirty="0"/>
              <a:t>Filter the element quality to display only elements with time step less than 1.0e-7</a:t>
            </a:r>
            <a:endParaRPr lang="en-US" sz="1800" kern="0" dirty="0"/>
          </a:p>
        </p:txBody>
      </p:sp>
      <p:pic>
        <p:nvPicPr>
          <p:cNvPr id="13322" name="Picture 11">
            <a:extLst>
              <a:ext uri="{FF2B5EF4-FFF2-40B4-BE49-F238E27FC236}">
                <a16:creationId xmlns:a16="http://schemas.microsoft.com/office/drawing/2014/main" id="{665172D9-3A90-4816-851F-7B5AB321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19513"/>
            <a:ext cx="2790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3449496-FED1-C54C-871E-B96CA54014CC}"/>
              </a:ext>
            </a:extLst>
          </p:cNvPr>
          <p:cNvSpPr txBox="1">
            <a:spLocks/>
          </p:cNvSpPr>
          <p:nvPr/>
        </p:nvSpPr>
        <p:spPr bwMode="auto">
          <a:xfrm>
            <a:off x="7805738" y="4311651"/>
            <a:ext cx="2590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b="0" kern="0"/>
              <a:t>Note where "poor" elements are located.  What is causing elements to be "small"?</a:t>
            </a:r>
            <a:endParaRPr lang="en-US" sz="1800" ker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FE3D4EA-78BC-4FFD-A889-05F52E32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4225"/>
            <a:ext cx="2344738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>
            <a:extLst>
              <a:ext uri="{FF2B5EF4-FFF2-40B4-BE49-F238E27FC236}">
                <a16:creationId xmlns:a16="http://schemas.microsoft.com/office/drawing/2014/main" id="{C91788FA-131C-BD4F-B63F-53BCF69769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62113" y="574675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Healing</a:t>
            </a:r>
          </a:p>
        </p:txBody>
      </p:sp>
      <p:sp>
        <p:nvSpPr>
          <p:cNvPr id="14344" name="Rectangle 33">
            <a:extLst>
              <a:ext uri="{FF2B5EF4-FFF2-40B4-BE49-F238E27FC236}">
                <a16:creationId xmlns:a16="http://schemas.microsoft.com/office/drawing/2014/main" id="{B4800E08-AF85-4F40-89F5-297BC2E297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1" y="1290638"/>
            <a:ext cx="8181975" cy="665162"/>
          </a:xfrm>
        </p:spPr>
        <p:txBody>
          <a:bodyPr/>
          <a:lstStyle/>
          <a:p>
            <a:pPr indent="0">
              <a:buNone/>
            </a:pPr>
            <a:r>
              <a:rPr lang="en-US" altLang="en-US" sz="1800"/>
              <a:t>Healing can fix geometry problems introduced by the CAD tool that was used to build the model</a:t>
            </a:r>
          </a:p>
        </p:txBody>
      </p:sp>
      <p:sp>
        <p:nvSpPr>
          <p:cNvPr id="14340" name="Text Box 27">
            <a:extLst>
              <a:ext uri="{FF2B5EF4-FFF2-40B4-BE49-F238E27FC236}">
                <a16:creationId xmlns:a16="http://schemas.microsoft.com/office/drawing/2014/main" id="{325D2918-D5D2-480C-9E0C-1278C43C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19812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Analyze</a:t>
            </a:r>
          </a:p>
        </p:txBody>
      </p:sp>
      <p:sp>
        <p:nvSpPr>
          <p:cNvPr id="14341" name="Text Box 28">
            <a:extLst>
              <a:ext uri="{FF2B5EF4-FFF2-40B4-BE49-F238E27FC236}">
                <a16:creationId xmlns:a16="http://schemas.microsoft.com/office/drawing/2014/main" id="{0F871E0E-A156-4C49-BFBF-CE217210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3508376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AutoHeal</a:t>
            </a:r>
          </a:p>
        </p:txBody>
      </p:sp>
      <p:sp>
        <p:nvSpPr>
          <p:cNvPr id="14342" name="Text Box 29">
            <a:extLst>
              <a:ext uri="{FF2B5EF4-FFF2-40B4-BE49-F238E27FC236}">
                <a16:creationId xmlns:a16="http://schemas.microsoft.com/office/drawing/2014/main" id="{2C6EA8DD-9BEF-4C79-BA0B-4C0259451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4" y="1981200"/>
            <a:ext cx="3614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Lists problems with the selected volumes</a:t>
            </a:r>
          </a:p>
        </p:txBody>
      </p:sp>
      <p:sp>
        <p:nvSpPr>
          <p:cNvPr id="14343" name="Text Box 30">
            <a:extLst>
              <a:ext uri="{FF2B5EF4-FFF2-40B4-BE49-F238E27FC236}">
                <a16:creationId xmlns:a16="http://schemas.microsoft.com/office/drawing/2014/main" id="{73F53E03-353D-4CFD-8F63-F20C03D2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4" y="3505200"/>
            <a:ext cx="337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Attempts to fix the problems</a:t>
            </a:r>
          </a:p>
        </p:txBody>
      </p:sp>
      <p:pic>
        <p:nvPicPr>
          <p:cNvPr id="14345" name="Picture 4">
            <a:extLst>
              <a:ext uri="{FF2B5EF4-FFF2-40B4-BE49-F238E27FC236}">
                <a16:creationId xmlns:a16="http://schemas.microsoft.com/office/drawing/2014/main" id="{8103CDE5-FCED-4207-A669-A9A5890360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4375150"/>
            <a:ext cx="17621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7F6522F-5C91-6447-867D-09E622DC6D1F}"/>
              </a:ext>
            </a:extLst>
          </p:cNvPr>
          <p:cNvSpPr txBox="1">
            <a:spLocks/>
          </p:cNvSpPr>
          <p:nvPr/>
        </p:nvSpPr>
        <p:spPr bwMode="auto">
          <a:xfrm>
            <a:off x="5595938" y="3889376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 dirty="0"/>
              <a:t>healer </a:t>
            </a:r>
            <a:r>
              <a:rPr lang="en-US" sz="1800" kern="0" dirty="0" err="1"/>
              <a:t>autoheal</a:t>
            </a:r>
            <a:r>
              <a:rPr lang="en-US" sz="1800" kern="0" dirty="0"/>
              <a:t> volume all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6FD0E6A-53C7-584C-9342-5A87D4F91F55}"/>
              </a:ext>
            </a:extLst>
          </p:cNvPr>
          <p:cNvSpPr txBox="1">
            <a:spLocks/>
          </p:cNvSpPr>
          <p:nvPr/>
        </p:nvSpPr>
        <p:spPr bwMode="auto">
          <a:xfrm>
            <a:off x="5611813" y="2590801"/>
            <a:ext cx="5029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rgbClr val="000000"/>
                </a:solidFill>
                <a:latin typeface="Verdana" charset="0"/>
                <a:ea typeface="MS PGothic" panose="020B0600070205080204" pitchFamily="34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MS PGothic" panose="020B0600070205080204" pitchFamily="34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charset="0"/>
                <a:ea typeface="+mn-ea"/>
              </a:defRPr>
            </a:lvl9pPr>
          </a:lstStyle>
          <a:p>
            <a:pPr marL="171450" indent="0">
              <a:buNone/>
              <a:defRPr/>
            </a:pPr>
            <a:r>
              <a:rPr lang="en-US" sz="1800" kern="0" dirty="0"/>
              <a:t>healer analyze volume all</a:t>
            </a:r>
          </a:p>
          <a:p>
            <a:pPr marL="171450" indent="0">
              <a:buNone/>
              <a:defRPr/>
            </a:pPr>
            <a:r>
              <a:rPr lang="en-US" sz="1800" kern="0" dirty="0"/>
              <a:t>validate volume all</a:t>
            </a:r>
          </a:p>
        </p:txBody>
      </p:sp>
      <p:sp>
        <p:nvSpPr>
          <p:cNvPr id="14348" name="Rectangle 2">
            <a:extLst>
              <a:ext uri="{FF2B5EF4-FFF2-40B4-BE49-F238E27FC236}">
                <a16:creationId xmlns:a16="http://schemas.microsoft.com/office/drawing/2014/main" id="{3638D9A8-B436-446E-8CB8-FD47160A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4754563"/>
            <a:ext cx="4572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HEALER ANALYSIS SUMMARY:</a:t>
            </a:r>
          </a:p>
          <a:p>
            <a:r>
              <a:rPr lang="en-US" altLang="en-US"/>
              <a:t>------------------------</a:t>
            </a:r>
          </a:p>
          <a:p>
            <a:r>
              <a:rPr lang="en-US" altLang="en-US"/>
              <a:t>Analyzed 3 Volumes: 1 to 3</a:t>
            </a:r>
          </a:p>
          <a:p>
            <a:r>
              <a:rPr lang="en-US" altLang="en-US"/>
              <a:t>Found 0 bad Vertices.</a:t>
            </a:r>
          </a:p>
          <a:p>
            <a:r>
              <a:rPr lang="en-US" altLang="en-US"/>
              <a:t>Found 0 bad Curves.</a:t>
            </a:r>
          </a:p>
          <a:p>
            <a:r>
              <a:rPr lang="en-US" altLang="en-US"/>
              <a:t>Found 0 bad CoEdges.</a:t>
            </a:r>
          </a:p>
          <a:p>
            <a:r>
              <a:rPr lang="en-US" altLang="en-US"/>
              <a:t>Found 0 Bodies with problems.</a:t>
            </a:r>
          </a:p>
        </p:txBody>
      </p:sp>
      <p:sp>
        <p:nvSpPr>
          <p:cNvPr id="14349" name="Left Arrow 7">
            <a:extLst>
              <a:ext uri="{FF2B5EF4-FFF2-40B4-BE49-F238E27FC236}">
                <a16:creationId xmlns:a16="http://schemas.microsoft.com/office/drawing/2014/main" id="{4FB10888-C95F-4F02-B9BC-D9D15629E52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840038" y="24669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4350" name="Left Arrow 7">
            <a:extLst>
              <a:ext uri="{FF2B5EF4-FFF2-40B4-BE49-F238E27FC236}">
                <a16:creationId xmlns:a16="http://schemas.microsoft.com/office/drawing/2014/main" id="{EF60A9B0-6F95-449B-A565-5F1E3B573F39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2840038" y="300037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4351" name="Left Arrow 7">
            <a:extLst>
              <a:ext uri="{FF2B5EF4-FFF2-40B4-BE49-F238E27FC236}">
                <a16:creationId xmlns:a16="http://schemas.microsoft.com/office/drawing/2014/main" id="{0DF4C2F2-B74A-4D52-8E77-3DD65EC8C171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3144838" y="35528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14352" name="Left Arrow 7">
            <a:extLst>
              <a:ext uri="{FF2B5EF4-FFF2-40B4-BE49-F238E27FC236}">
                <a16:creationId xmlns:a16="http://schemas.microsoft.com/office/drawing/2014/main" id="{6C5AB7FA-B3F6-4459-B004-1C84BF5FB488}"/>
              </a:ext>
            </a:extLst>
          </p:cNvPr>
          <p:cNvSpPr>
            <a:spLocks noChangeArrowheads="1"/>
          </p:cNvSpPr>
          <p:nvPr/>
        </p:nvSpPr>
        <p:spPr bwMode="auto">
          <a:xfrm rot="2951556">
            <a:off x="3144838" y="4314825"/>
            <a:ext cx="381000" cy="228600"/>
          </a:xfrm>
          <a:prstGeom prst="leftArrow">
            <a:avLst>
              <a:gd name="adj1" fmla="val 50000"/>
              <a:gd name="adj2" fmla="val 964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7753</TotalTime>
  <Words>2503</Words>
  <Application>Microsoft Office PowerPoint</Application>
  <PresentationFormat>Widescreen</PresentationFormat>
  <Paragraphs>457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Times New Roman</vt:lpstr>
      <vt:lpstr>Verdana</vt:lpstr>
      <vt:lpstr>coreform-ppt-theme</vt:lpstr>
      <vt:lpstr>PowerPoint Presentation</vt:lpstr>
      <vt:lpstr>Tet Meshing Best Practices</vt:lpstr>
      <vt:lpstr>Selected Best Practices</vt:lpstr>
      <vt:lpstr>Block Assignment</vt:lpstr>
      <vt:lpstr>Block Assignment</vt:lpstr>
      <vt:lpstr>Time Step Metric</vt:lpstr>
      <vt:lpstr>Time Step Metric</vt:lpstr>
      <vt:lpstr>Time Step Metric</vt:lpstr>
      <vt:lpstr>Healing</vt:lpstr>
      <vt:lpstr>Regularize Operation</vt:lpstr>
      <vt:lpstr>Remove Cone Surfaces</vt:lpstr>
      <vt:lpstr>Geometry Power Tool</vt:lpstr>
      <vt:lpstr>Geometry Power Tool</vt:lpstr>
      <vt:lpstr>Geometry Power Tool</vt:lpstr>
      <vt:lpstr>Geometry Power Tool</vt:lpstr>
      <vt:lpstr>Geometry Power Tool</vt:lpstr>
      <vt:lpstr>Geometry Power Tool</vt:lpstr>
      <vt:lpstr>Geometry Power Tool</vt:lpstr>
      <vt:lpstr>Geometry Power Tool</vt:lpstr>
      <vt:lpstr>Geometry Power Tool</vt:lpstr>
      <vt:lpstr>Geometry Power Tool</vt:lpstr>
      <vt:lpstr>Overlap Detection/Correction</vt:lpstr>
      <vt:lpstr>Overlap Detection/Correction</vt:lpstr>
      <vt:lpstr>Imprint and Merge</vt:lpstr>
      <vt:lpstr>Imprint and Merge</vt:lpstr>
      <vt:lpstr>Imprint and Merge</vt:lpstr>
      <vt:lpstr>Identify Contact Surfaces</vt:lpstr>
      <vt:lpstr>Remesh</vt:lpstr>
      <vt:lpstr>Mesh Overlap Detection</vt:lpstr>
      <vt:lpstr>Mesh Overlap Correction </vt:lpstr>
      <vt:lpstr>Mesh Overlap Correction </vt:lpstr>
      <vt:lpstr>Massive Composite</vt:lpstr>
      <vt:lpstr>Massive Composite</vt:lpstr>
      <vt:lpstr>Massive Composite</vt:lpstr>
      <vt:lpstr>Massive Composite</vt:lpstr>
      <vt:lpstr>Geometry Sizing</vt:lpstr>
      <vt:lpstr>Geometry Sizing</vt:lpstr>
      <vt:lpstr>Grouping with Extended Parsing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Tools</dc:title>
  <dc:creator>Darryl Melander</dc:creator>
  <cp:lastModifiedBy>Ben Taylor</cp:lastModifiedBy>
  <cp:revision>275</cp:revision>
  <cp:lastPrinted>2000-02-14T16:29:40Z</cp:lastPrinted>
  <dcterms:created xsi:type="dcterms:W3CDTF">2000-04-12T16:44:41Z</dcterms:created>
  <dcterms:modified xsi:type="dcterms:W3CDTF">2021-01-15T15:38:28Z</dcterms:modified>
</cp:coreProperties>
</file>