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7" r:id="rId3"/>
    <p:sldId id="310" r:id="rId4"/>
    <p:sldId id="280" r:id="rId5"/>
    <p:sldId id="281" r:id="rId6"/>
    <p:sldId id="282" r:id="rId7"/>
    <p:sldId id="283" r:id="rId8"/>
    <p:sldId id="284" r:id="rId9"/>
    <p:sldId id="287" r:id="rId10"/>
    <p:sldId id="286" r:id="rId11"/>
    <p:sldId id="285" r:id="rId12"/>
    <p:sldId id="288" r:id="rId13"/>
    <p:sldId id="289" r:id="rId14"/>
    <p:sldId id="311" r:id="rId15"/>
    <p:sldId id="290" r:id="rId16"/>
    <p:sldId id="291" r:id="rId17"/>
    <p:sldId id="292" r:id="rId18"/>
    <p:sldId id="293" r:id="rId19"/>
    <p:sldId id="294" r:id="rId20"/>
    <p:sldId id="298" r:id="rId21"/>
    <p:sldId id="312" r:id="rId22"/>
    <p:sldId id="296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12192000" cy="6858000"/>
  <p:notesSz cx="6991350" cy="928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FFFF"/>
    <a:srgbClr val="FF0000"/>
    <a:srgbClr val="C2E4BE"/>
    <a:srgbClr val="B557B5"/>
    <a:srgbClr val="DCDCF0"/>
    <a:srgbClr val="00C0C0"/>
    <a:srgbClr val="00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9196" autoAdjust="0"/>
  </p:normalViewPr>
  <p:slideViewPr>
    <p:cSldViewPr>
      <p:cViewPr varScale="1">
        <p:scale>
          <a:sx n="64" d="100"/>
          <a:sy n="64" d="100"/>
        </p:scale>
        <p:origin x="24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C857C74-50D3-4C0F-B87B-DD673FE385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431F2F4-0ABC-4092-A8DA-DFA47B1640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E35E231C-E150-44BC-BA89-A3EAD4DB7D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D8B8AF08-746E-4F63-8788-FB2D4EF5AB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7B55C-0A0A-403E-ABBE-9F14D36C0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12BE913-4071-433D-8BC1-8F884B51E5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7D4A5CB-0EB4-40CA-BD12-093B2A410C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0F2ED92-3FA3-4E07-A310-C98EE980D4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063B827-18C0-497F-92AF-F11E0CCF03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0CD3F76-C0F9-40FB-80B0-99D682C4DF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0CCC075-4EC2-4846-9CD2-D08E6EEA2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8B725DD-FE28-4962-9039-B5E582A768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76E851-95FF-41D6-A0B3-45A07DD19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E3460B-DE5E-4178-BCA4-735B5C1BC8D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1026">
            <a:extLst>
              <a:ext uri="{FF2B5EF4-FFF2-40B4-BE49-F238E27FC236}">
                <a16:creationId xmlns:a16="http://schemas.microsoft.com/office/drawing/2014/main" id="{D730450C-99D7-4319-A501-89DCA3146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83971" name="Rectangle 1027">
            <a:extLst>
              <a:ext uri="{FF2B5EF4-FFF2-40B4-BE49-F238E27FC236}">
                <a16:creationId xmlns:a16="http://schemas.microsoft.com/office/drawing/2014/main" id="{6857F18F-53E3-4B0C-B6D2-0C1400F9F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Type: FORMAL - Training</a:t>
            </a:r>
          </a:p>
          <a:p>
            <a:pPr>
              <a:defRPr/>
            </a:pPr>
            <a:r>
              <a:rPr lang="en-US" dirty="0"/>
              <a:t>Title: Cubit 200 Training</a:t>
            </a:r>
          </a:p>
          <a:p>
            <a:pPr>
              <a:defRPr/>
            </a:pPr>
            <a:r>
              <a:rPr lang="en-US" dirty="0"/>
              <a:t>SAND Number: SAND2020-0682 TR</a:t>
            </a:r>
          </a:p>
          <a:p>
            <a:pPr>
              <a:defRPr/>
            </a:pPr>
            <a:r>
              <a:rPr lang="en-US" dirty="0"/>
              <a:t>Contact: </a:t>
            </a:r>
            <a:r>
              <a:rPr lang="en-US" dirty="0" err="1"/>
              <a:t>Hensley,Trevor</a:t>
            </a:r>
            <a:r>
              <a:rPr lang="en-US"/>
              <a:t> Michael</a:t>
            </a:r>
          </a:p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1AFF2E7-BB33-4096-B336-84CD01641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87951AF-7ACB-4FAD-923F-B7B63342E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Feel free to experiment with the new filter. For example, what if you change the script to only allow merged surfaces to be added?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8AC3651-4669-4384-BE0E-EB22CBBEAF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6BBB768-C07E-4FFF-81C2-7EF479E01E4D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12A196B-CCCC-4A8B-BFA2-C2B3F99EA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F6F7B19-6785-47F0-A0B0-05F3C928C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Clicking on a button in a custom toolbar will cause the associated tool to run. It serves as convenient access for frequently used functions, scripts, command panels, etc.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58C80D3-2CE4-4DA1-8ED6-C5094DB29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18FE697-7184-4364-8C61-D772FCF8F62E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67521C3-5DB0-497C-8812-9DD97AC00A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C472DC8-C2D0-4E40-A8F3-DAE0DE216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Note: It is also possible to drag a command panel directly onto the toolbar to create a shortcut. To do so, left-click on a blank space in the command panel and drag the mouse over the custom toolbar, then release the mouse button.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FB26C80-6729-47BC-9D2F-3C52DE40E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8489007-CC36-4C44-9163-6B8FF2EE1CDD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B4B35EE-0AEE-480B-8D3B-93B57F990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9DAA939-8950-4167-ACA4-406360E40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This example demonstrates how a tool button can be used to quickly mesh many volumes and visually identify which ones were not meshed.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82B7A63-7268-443A-8D8E-E05E822A4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F43281F-8BB0-446B-BA30-6BF1FCBBE27B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E366F80-8150-4A0E-87E6-E5024737B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8454837-FCF5-467A-8261-E46DF02CF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Exporting a toolbar allows you to share your tools with colleagues.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2AF9FD4-DCAB-4F66-B1A8-F5781BAA5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749EA36-34AA-4211-91D0-661B8F80E1A5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62927B2-A4DE-4DAA-A6AA-500563B79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915A183-0C96-4069-803F-FC4960B9B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This page of the wizard gives you an opportunity to add other files to the export and customize the file/folder layout when the toolbar is unpackaged. This can be useful if you want to include geometry or mesh files as part of the export.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44DB92A-5D55-445E-9D99-5922E0FC8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DEBE81E-ED88-47AE-86FE-25207E929F30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53FA861-FDF7-48D8-93C6-92DB60FC2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60DB10A-B97A-4DD7-9902-ABD07579E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4734BE3-0643-4D97-B337-CE1872C85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861BD74-6A3B-48E7-97AA-C5858D44501D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20D7E52-8A3E-4452-BF2D-20CBF3D7B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31323CB-1B7F-4A0B-AC78-21D0CCA1C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Let’s get all the curves in the volume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73961E6-4B81-44EE-AE33-8C6D91ACF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C80F11F-5743-4D1E-A120-00F055553067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B44623B-C8DB-4B1D-879B-62715BF06B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FBA25173-F699-4C8D-BE5E-8F90BD600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SurfaceFilter.py should be located in &lt;install_dir&gt;/scripts/SelectionFilters.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If you don’t have write permissions for the scripts directory, copy the filters and paste them into a directory where you do have write permissions. You can specify this other directory in the Load Filters dialog.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B0F4D77-99AE-4886-BCA7-38ABD6E6D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C5C1ECE-50DF-47B6-88CA-FBC20A3B3999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2902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9112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7808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09C316FB-BC0C-48C8-A956-CE6AF527CB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1" y="6510339"/>
            <a:ext cx="81343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SAND2020-0682 TR</a:t>
            </a:r>
          </a:p>
          <a:p>
            <a:pPr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9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61047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0983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0208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66193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21519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73519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2736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00587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356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86535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CDA80E0-36AA-4CA1-9A69-732CF6980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r>
              <a:rPr lang="en-US"/>
              <a:t>CUBIT Basic Tutorial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61407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4375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30788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8066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48653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3335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8542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c.qt.io/qt-5/qtdesigner-manual.html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>
            <a:extLst>
              <a:ext uri="{FF2B5EF4-FFF2-40B4-BE49-F238E27FC236}">
                <a16:creationId xmlns:a16="http://schemas.microsoft.com/office/drawing/2014/main" id="{729BBA26-D673-43ED-AFB0-DE75BFF94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886200"/>
            <a:ext cx="4686300" cy="1524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24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CUBIT™ Fast-Start Tutorial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25. Usability Tools (Advanced)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3BD85-6DCC-4D04-9F65-F8E91A757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3CEA6-A1FA-47F0-9223-5A9F153E3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7BE469-E0ED-42CE-8708-726EA609E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533401"/>
            <a:ext cx="306705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8A5845C-23EA-45A0-94D9-CCFC2616F8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92138"/>
            <a:ext cx="8429625" cy="685800"/>
          </a:xfrm>
        </p:spPr>
        <p:txBody>
          <a:bodyPr/>
          <a:lstStyle/>
          <a:p>
            <a:r>
              <a:rPr lang="en-US" altLang="en-US" dirty="0"/>
              <a:t>Python Script Tool</a:t>
            </a:r>
          </a:p>
        </p:txBody>
      </p:sp>
      <p:pic>
        <p:nvPicPr>
          <p:cNvPr id="16387" name="Picture 6">
            <a:extLst>
              <a:ext uri="{FF2B5EF4-FFF2-40B4-BE49-F238E27FC236}">
                <a16:creationId xmlns:a16="http://schemas.microsoft.com/office/drawing/2014/main" id="{C0EBF9D4-4ED5-46EB-B1D7-8538C11B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37575" y="1189543"/>
            <a:ext cx="4796575" cy="52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37C029-A0F5-44EB-921C-A41AA0C3461A}"/>
              </a:ext>
            </a:extLst>
          </p:cNvPr>
          <p:cNvSpPr txBox="1"/>
          <p:nvPr/>
        </p:nvSpPr>
        <p:spPr>
          <a:xfrm>
            <a:off x="1673225" y="3124200"/>
            <a:ext cx="2743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Tool icon file. If unspecified, uses the default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CDCDB-0271-41B6-9A10-1E0BC6C0F0E0}"/>
              </a:ext>
            </a:extLst>
          </p:cNvPr>
          <p:cNvSpPr txBox="1"/>
          <p:nvPr/>
        </p:nvSpPr>
        <p:spPr>
          <a:xfrm>
            <a:off x="9729788" y="3886201"/>
            <a:ext cx="1014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Browse Files</a:t>
            </a:r>
          </a:p>
        </p:txBody>
      </p:sp>
      <p:cxnSp>
        <p:nvCxnSpPr>
          <p:cNvPr id="16390" name="Straight Arrow Connector 11">
            <a:extLst>
              <a:ext uri="{FF2B5EF4-FFF2-40B4-BE49-F238E27FC236}">
                <a16:creationId xmlns:a16="http://schemas.microsoft.com/office/drawing/2014/main" id="{2BB1ABAE-54E8-423A-BEC7-AA578404266E}"/>
              </a:ext>
            </a:extLst>
          </p:cNvPr>
          <p:cNvCxnSpPr>
            <a:cxnSpLocks/>
          </p:cNvCxnSpPr>
          <p:nvPr/>
        </p:nvCxnSpPr>
        <p:spPr bwMode="auto">
          <a:xfrm flipH="1">
            <a:off x="9353551" y="4037013"/>
            <a:ext cx="390525" cy="492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D6860D-2A18-4611-8A4C-04326FC5ABD7}"/>
              </a:ext>
            </a:extLst>
          </p:cNvPr>
          <p:cNvSpPr txBox="1"/>
          <p:nvPr/>
        </p:nvSpPr>
        <p:spPr>
          <a:xfrm>
            <a:off x="1673226" y="4724400"/>
            <a:ext cx="34321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Working Dir – changes the working directory before executing the Python script. Useful if the script uses relative paths or imports other Python scripts. Restores the original working directory upon completion.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851A8-497E-4B1F-B902-C35DE9D4C248}"/>
              </a:ext>
            </a:extLst>
          </p:cNvPr>
          <p:cNvSpPr txBox="1"/>
          <p:nvPr/>
        </p:nvSpPr>
        <p:spPr>
          <a:xfrm>
            <a:off x="1673225" y="4070350"/>
            <a:ext cx="2743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Python script to run.</a:t>
            </a:r>
          </a:p>
        </p:txBody>
      </p:sp>
      <p:pic>
        <p:nvPicPr>
          <p:cNvPr id="16393" name="Picture 15">
            <a:extLst>
              <a:ext uri="{FF2B5EF4-FFF2-40B4-BE49-F238E27FC236}">
                <a16:creationId xmlns:a16="http://schemas.microsoft.com/office/drawing/2014/main" id="{72189B59-5E20-45F7-B476-23688860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6" y="3725864"/>
            <a:ext cx="2063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4" name="Straight Arrow Connector 16">
            <a:extLst>
              <a:ext uri="{FF2B5EF4-FFF2-40B4-BE49-F238E27FC236}">
                <a16:creationId xmlns:a16="http://schemas.microsoft.com/office/drawing/2014/main" id="{820D4DCE-34A4-454F-808B-E60A3DE12CE7}"/>
              </a:ext>
            </a:extLst>
          </p:cNvPr>
          <p:cNvCxnSpPr>
            <a:cxnSpLocks/>
          </p:cNvCxnSpPr>
          <p:nvPr/>
        </p:nvCxnSpPr>
        <p:spPr bwMode="auto">
          <a:xfrm>
            <a:off x="3886201" y="3551239"/>
            <a:ext cx="1497013" cy="3143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Straight Arrow Connector 17">
            <a:extLst>
              <a:ext uri="{FF2B5EF4-FFF2-40B4-BE49-F238E27FC236}">
                <a16:creationId xmlns:a16="http://schemas.microsoft.com/office/drawing/2014/main" id="{D4511C51-BBB2-4BCA-A418-BA3C5C28D1EB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4888" y="4116389"/>
            <a:ext cx="1846262" cy="1158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Arrow Connector 18">
            <a:extLst>
              <a:ext uri="{FF2B5EF4-FFF2-40B4-BE49-F238E27FC236}">
                <a16:creationId xmlns:a16="http://schemas.microsoft.com/office/drawing/2014/main" id="{3E6EC6FD-67C4-4380-BDE0-F0EB399A901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2664" y="4356101"/>
            <a:ext cx="598487" cy="5556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25D1D58-768E-4E46-8DBE-2306E5472B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17538"/>
            <a:ext cx="8429625" cy="685800"/>
          </a:xfrm>
        </p:spPr>
        <p:txBody>
          <a:bodyPr/>
          <a:lstStyle/>
          <a:p>
            <a:r>
              <a:rPr lang="en-US" altLang="en-US" dirty="0"/>
              <a:t>Command Panel Shortcut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5A31A3DF-9AD3-4F3B-8809-4CE4647C2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47801"/>
            <a:ext cx="2697163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>
            <a:extLst>
              <a:ext uri="{FF2B5EF4-FFF2-40B4-BE49-F238E27FC236}">
                <a16:creationId xmlns:a16="http://schemas.microsoft.com/office/drawing/2014/main" id="{FCF31635-4F19-480F-9270-869A8CB58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911850" y="1444053"/>
            <a:ext cx="4192587" cy="463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2CDB6D-FC26-49D6-88CC-B3F02C4D8E42}"/>
              </a:ext>
            </a:extLst>
          </p:cNvPr>
          <p:cNvSpPr txBox="1"/>
          <p:nvPr/>
        </p:nvSpPr>
        <p:spPr>
          <a:xfrm>
            <a:off x="2087563" y="4910138"/>
            <a:ext cx="27432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Can create by right clicking on a blank area of the desired command panel. The panel’s icon is used as the tool’s default icon.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02701-1503-47DC-B5F4-BB98B5278D55}"/>
              </a:ext>
            </a:extLst>
          </p:cNvPr>
          <p:cNvSpPr txBox="1"/>
          <p:nvPr/>
        </p:nvSpPr>
        <p:spPr>
          <a:xfrm>
            <a:off x="6172201" y="4748214"/>
            <a:ext cx="19415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Command panel 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9729C-DE90-434E-8897-00C45970E60F}"/>
              </a:ext>
            </a:extLst>
          </p:cNvPr>
          <p:cNvSpPr txBox="1"/>
          <p:nvPr/>
        </p:nvSpPr>
        <p:spPr>
          <a:xfrm>
            <a:off x="8515351" y="4745038"/>
            <a:ext cx="17764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Browse command panels</a:t>
            </a:r>
          </a:p>
        </p:txBody>
      </p:sp>
      <p:cxnSp>
        <p:nvCxnSpPr>
          <p:cNvPr id="17416" name="Straight Arrow Connector 10">
            <a:extLst>
              <a:ext uri="{FF2B5EF4-FFF2-40B4-BE49-F238E27FC236}">
                <a16:creationId xmlns:a16="http://schemas.microsoft.com/office/drawing/2014/main" id="{0788DA38-1E4E-482F-A4C0-2A51CC098053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0400" y="4267200"/>
            <a:ext cx="133350" cy="4778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Arrow Connector 14">
            <a:extLst>
              <a:ext uri="{FF2B5EF4-FFF2-40B4-BE49-F238E27FC236}">
                <a16:creationId xmlns:a16="http://schemas.microsoft.com/office/drawing/2014/main" id="{DF6E8D25-7B90-492E-84D2-D5A916ED07DB}"/>
              </a:ext>
            </a:extLst>
          </p:cNvPr>
          <p:cNvCxnSpPr>
            <a:cxnSpLocks/>
          </p:cNvCxnSpPr>
          <p:nvPr/>
        </p:nvCxnSpPr>
        <p:spPr bwMode="auto">
          <a:xfrm flipV="1">
            <a:off x="9258301" y="4229101"/>
            <a:ext cx="466725" cy="5826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1424A9A-AAFA-4A12-85D4-17676CA510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69721" y="638969"/>
            <a:ext cx="8429625" cy="685800"/>
          </a:xfrm>
        </p:spPr>
        <p:txBody>
          <a:bodyPr/>
          <a:lstStyle/>
          <a:p>
            <a:r>
              <a:rPr lang="en-US" altLang="en-US" dirty="0"/>
              <a:t>Toolbar Button Appearance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CDF969F9-7F93-4859-87DE-4282909D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6" y="1417639"/>
            <a:ext cx="275431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>
            <a:extLst>
              <a:ext uri="{FF2B5EF4-FFF2-40B4-BE49-F238E27FC236}">
                <a16:creationId xmlns:a16="http://schemas.microsoft.com/office/drawing/2014/main" id="{7752AE97-1525-4AC9-886A-2C07C4AF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1673226"/>
            <a:ext cx="27320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>
            <a:extLst>
              <a:ext uri="{FF2B5EF4-FFF2-40B4-BE49-F238E27FC236}">
                <a16:creationId xmlns:a16="http://schemas.microsoft.com/office/drawing/2014/main" id="{BA300069-743F-4B0B-B9F2-98A2F341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4" y="5905500"/>
            <a:ext cx="1590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>
            <a:extLst>
              <a:ext uri="{FF2B5EF4-FFF2-40B4-BE49-F238E27FC236}">
                <a16:creationId xmlns:a16="http://schemas.microsoft.com/office/drawing/2014/main" id="{54443E67-7D66-46B2-AB1A-5C1F7CAD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4" y="5207000"/>
            <a:ext cx="1590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>
            <a:extLst>
              <a:ext uri="{FF2B5EF4-FFF2-40B4-BE49-F238E27FC236}">
                <a16:creationId xmlns:a16="http://schemas.microsoft.com/office/drawing/2014/main" id="{6B495CE6-C131-4F69-A9C0-93370734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5878513"/>
            <a:ext cx="15922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>
            <a:extLst>
              <a:ext uri="{FF2B5EF4-FFF2-40B4-BE49-F238E27FC236}">
                <a16:creationId xmlns:a16="http://schemas.microsoft.com/office/drawing/2014/main" id="{16FB10F0-DA3C-41B7-B97B-0B673617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5180013"/>
            <a:ext cx="15922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660DDD-394E-41C1-AD56-03A312F59BF8}"/>
              </a:ext>
            </a:extLst>
          </p:cNvPr>
          <p:cNvSpPr txBox="1"/>
          <p:nvPr/>
        </p:nvSpPr>
        <p:spPr>
          <a:xfrm>
            <a:off x="4129088" y="5207001"/>
            <a:ext cx="914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(Before)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6515A-4919-4BCB-AFF0-F79F6D905010}"/>
              </a:ext>
            </a:extLst>
          </p:cNvPr>
          <p:cNvSpPr txBox="1"/>
          <p:nvPr/>
        </p:nvSpPr>
        <p:spPr>
          <a:xfrm>
            <a:off x="4129088" y="5905500"/>
            <a:ext cx="914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(After)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41E17D-B3DC-4FB4-9033-5FDE261FDDFB}"/>
              </a:ext>
            </a:extLst>
          </p:cNvPr>
          <p:cNvSpPr txBox="1"/>
          <p:nvPr/>
        </p:nvSpPr>
        <p:spPr>
          <a:xfrm>
            <a:off x="8829675" y="5191125"/>
            <a:ext cx="1169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(Before)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C2FB1D-E3B0-49F6-B98E-F9D64FB0E6DB}"/>
              </a:ext>
            </a:extLst>
          </p:cNvPr>
          <p:cNvSpPr txBox="1"/>
          <p:nvPr/>
        </p:nvSpPr>
        <p:spPr>
          <a:xfrm>
            <a:off x="8829675" y="5889625"/>
            <a:ext cx="914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(After)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68977-2DA0-487F-B7D9-CE2E89E332FD}"/>
              </a:ext>
            </a:extLst>
          </p:cNvPr>
          <p:cNvSpPr txBox="1"/>
          <p:nvPr/>
        </p:nvSpPr>
        <p:spPr>
          <a:xfrm>
            <a:off x="2403476" y="3884613"/>
            <a:ext cx="27717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Drag buttons in the editor to re-order appearance on the toolbar.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2E4281-D499-4E2C-AE0F-A6400D4C0BC0}"/>
              </a:ext>
            </a:extLst>
          </p:cNvPr>
          <p:cNvSpPr txBox="1"/>
          <p:nvPr/>
        </p:nvSpPr>
        <p:spPr>
          <a:xfrm>
            <a:off x="6951664" y="3708400"/>
            <a:ext cx="257333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Check/uncheck individual buttons to show/hide them on the toolbar (also works for entire toolbars).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4C449AC-654E-46DC-AC7F-BA0A221F04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685800"/>
            <a:ext cx="8429625" cy="685800"/>
          </a:xfrm>
        </p:spPr>
        <p:txBody>
          <a:bodyPr/>
          <a:lstStyle/>
          <a:p>
            <a:r>
              <a:rPr lang="en-US" altLang="en-US" dirty="0"/>
              <a:t>Custom Toolbars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F6B5C410-C044-429F-99BB-7DB40747D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4" y="2025650"/>
            <a:ext cx="29733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>
            <a:extLst>
              <a:ext uri="{FF2B5EF4-FFF2-40B4-BE49-F238E27FC236}">
                <a16:creationId xmlns:a16="http://schemas.microsoft.com/office/drawing/2014/main" id="{593B96DC-9684-48EC-9DCF-E8225D09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267200"/>
            <a:ext cx="3444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A5541A-0597-4936-A383-43544E88C57E}"/>
              </a:ext>
            </a:extLst>
          </p:cNvPr>
          <p:cNvSpPr txBox="1"/>
          <p:nvPr/>
        </p:nvSpPr>
        <p:spPr>
          <a:xfrm>
            <a:off x="2495550" y="3711575"/>
            <a:ext cx="22479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Features descriptive tooltips to help identify tools.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3A30A-D8C2-4646-A1F7-976EBD6A053D}"/>
              </a:ext>
            </a:extLst>
          </p:cNvPr>
          <p:cNvSpPr txBox="1"/>
          <p:nvPr/>
        </p:nvSpPr>
        <p:spPr>
          <a:xfrm>
            <a:off x="6777831" y="3348831"/>
            <a:ext cx="25384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Right click for quick access to edit tools (opens editor)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0E1C960-6039-43EA-98F0-C355CD7CE6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27062"/>
            <a:ext cx="8429625" cy="685800"/>
          </a:xfrm>
        </p:spPr>
        <p:txBody>
          <a:bodyPr/>
          <a:lstStyle/>
          <a:p>
            <a:r>
              <a:rPr lang="en-US" altLang="en-US" dirty="0"/>
              <a:t>Custom Toolbars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2E49-DB6F-474D-B1AA-5A619F0535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1" y="1430338"/>
            <a:ext cx="8429625" cy="4800600"/>
          </a:xfrm>
        </p:spPr>
        <p:txBody>
          <a:bodyPr/>
          <a:lstStyle/>
          <a:p>
            <a:pPr marL="628650" indent="-457200">
              <a:buFontTx/>
              <a:buAutoNum type="arabicPeriod"/>
              <a:defRPr/>
            </a:pPr>
            <a:r>
              <a:rPr lang="en-US" dirty="0"/>
              <a:t>Create a new Tool button</a:t>
            </a:r>
          </a:p>
          <a:p>
            <a:pPr marL="628650" indent="-457200">
              <a:buFontTx/>
              <a:buAutoNum type="arabicPeriod"/>
              <a:defRPr/>
            </a:pPr>
            <a:r>
              <a:rPr lang="en-US" dirty="0"/>
              <a:t>Enter the commands:</a:t>
            </a:r>
          </a:p>
          <a:p>
            <a:pPr indent="0">
              <a:buNone/>
              <a:defRPr/>
            </a:pPr>
            <a:endParaRPr lang="en-US" dirty="0"/>
          </a:p>
          <a:p>
            <a:pPr indent="0">
              <a:buNone/>
              <a:defRPr/>
            </a:pPr>
            <a:r>
              <a:rPr lang="en-US" dirty="0"/>
              <a:t>	</a:t>
            </a:r>
            <a:r>
              <a:rPr lang="en-US" b="0" i="1" dirty="0"/>
              <a:t>mesh volume all</a:t>
            </a:r>
          </a:p>
          <a:p>
            <a:pPr indent="0">
              <a:buNone/>
              <a:defRPr/>
            </a:pPr>
            <a:r>
              <a:rPr lang="en-US" b="0" i="1" dirty="0"/>
              <a:t>	draw volume with not </a:t>
            </a:r>
            <a:r>
              <a:rPr lang="en-US" b="0" i="1" dirty="0" err="1"/>
              <a:t>is_meshed</a:t>
            </a:r>
            <a:endParaRPr lang="en-US" dirty="0"/>
          </a:p>
          <a:p>
            <a:pPr indent="0">
              <a:buNone/>
              <a:defRPr/>
            </a:pPr>
            <a:endParaRPr lang="en-US" dirty="0"/>
          </a:p>
          <a:p>
            <a:pPr indent="0">
              <a:buNone/>
              <a:defRPr/>
            </a:pPr>
            <a:r>
              <a:rPr lang="en-US" dirty="0"/>
              <a:t>3. Save the toolbar button.</a:t>
            </a:r>
          </a:p>
          <a:p>
            <a:pPr indent="0">
              <a:buNone/>
              <a:defRPr/>
            </a:pPr>
            <a:r>
              <a:rPr lang="en-US" dirty="0"/>
              <a:t>4. Import the model “</a:t>
            </a:r>
            <a:r>
              <a:rPr lang="en-US" dirty="0" err="1"/>
              <a:t>schemes.sat</a:t>
            </a:r>
            <a:r>
              <a:rPr lang="en-US" dirty="0"/>
              <a:t>”</a:t>
            </a:r>
          </a:p>
          <a:p>
            <a:pPr indent="0">
              <a:buNone/>
              <a:defRPr/>
            </a:pPr>
            <a:r>
              <a:rPr lang="en-US" dirty="0"/>
              <a:t>5. Click the new tool button to run the commands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8BC0FFD-3847-457E-973E-4CCAC5CC01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70217"/>
            <a:ext cx="8429625" cy="685800"/>
          </a:xfrm>
        </p:spPr>
        <p:txBody>
          <a:bodyPr/>
          <a:lstStyle/>
          <a:p>
            <a:r>
              <a:rPr lang="en-US" altLang="en-US" dirty="0"/>
              <a:t>Export Toolbar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2AFA7AAF-93EA-40DC-ADD3-EA551037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248400" y="1799081"/>
            <a:ext cx="5121276" cy="368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>
            <a:extLst>
              <a:ext uri="{FF2B5EF4-FFF2-40B4-BE49-F238E27FC236}">
                <a16:creationId xmlns:a16="http://schemas.microsoft.com/office/drawing/2014/main" id="{8CB1D27A-5CC7-4141-8661-1B90044E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>
            <a:fillRect/>
          </a:stretch>
        </p:blipFill>
        <p:spPr bwMode="auto">
          <a:xfrm>
            <a:off x="1828800" y="1600200"/>
            <a:ext cx="2819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7">
            <a:extLst>
              <a:ext uri="{FF2B5EF4-FFF2-40B4-BE49-F238E27FC236}">
                <a16:creationId xmlns:a16="http://schemas.microsoft.com/office/drawing/2014/main" id="{B4C6D080-314C-43CD-8AB9-AA46517916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271838"/>
            <a:ext cx="431800" cy="658812"/>
            <a:chOff x="2174002" y="1923064"/>
            <a:chExt cx="431779" cy="658420"/>
          </a:xfrm>
        </p:grpSpPr>
        <p:sp>
          <p:nvSpPr>
            <p:cNvPr id="23570" name="Arrow: Right 8">
              <a:extLst>
                <a:ext uri="{FF2B5EF4-FFF2-40B4-BE49-F238E27FC236}">
                  <a16:creationId xmlns:a16="http://schemas.microsoft.com/office/drawing/2014/main" id="{B9B8508C-96CE-4C8C-9C92-C39EA129AB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0B5404-C75E-4746-9092-76EF9DCCB438}"/>
                </a:ext>
              </a:extLst>
            </p:cNvPr>
            <p:cNvSpPr/>
            <p:nvPr/>
          </p:nvSpPr>
          <p:spPr bwMode="auto">
            <a:xfrm>
              <a:off x="2174002" y="2276865"/>
              <a:ext cx="322247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23558" name="Group 10">
            <a:extLst>
              <a:ext uri="{FF2B5EF4-FFF2-40B4-BE49-F238E27FC236}">
                <a16:creationId xmlns:a16="http://schemas.microsoft.com/office/drawing/2014/main" id="{FCC4DFD8-B810-4264-84D7-F60238F02021}"/>
              </a:ext>
            </a:extLst>
          </p:cNvPr>
          <p:cNvGrpSpPr>
            <a:grpSpLocks/>
          </p:cNvGrpSpPr>
          <p:nvPr/>
        </p:nvGrpSpPr>
        <p:grpSpPr bwMode="auto">
          <a:xfrm>
            <a:off x="8937052" y="3695992"/>
            <a:ext cx="431800" cy="658813"/>
            <a:chOff x="2174002" y="1923064"/>
            <a:chExt cx="431779" cy="658420"/>
          </a:xfrm>
        </p:grpSpPr>
        <p:sp>
          <p:nvSpPr>
            <p:cNvPr id="23568" name="Arrow: Right 11">
              <a:extLst>
                <a:ext uri="{FF2B5EF4-FFF2-40B4-BE49-F238E27FC236}">
                  <a16:creationId xmlns:a16="http://schemas.microsoft.com/office/drawing/2014/main" id="{47AA7CFE-2AC5-4695-B8A0-F00DDEA774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9A24CB-7A80-4C28-BA7C-40D9DCC03039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3559" name="Group 13">
            <a:extLst>
              <a:ext uri="{FF2B5EF4-FFF2-40B4-BE49-F238E27FC236}">
                <a16:creationId xmlns:a16="http://schemas.microsoft.com/office/drawing/2014/main" id="{C9DA9B04-9495-433A-940A-74E59E7AD34A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5226051"/>
            <a:ext cx="431800" cy="657225"/>
            <a:chOff x="2174002" y="1923064"/>
            <a:chExt cx="431779" cy="658420"/>
          </a:xfrm>
        </p:grpSpPr>
        <p:sp>
          <p:nvSpPr>
            <p:cNvPr id="23566" name="Arrow: Right 14">
              <a:extLst>
                <a:ext uri="{FF2B5EF4-FFF2-40B4-BE49-F238E27FC236}">
                  <a16:creationId xmlns:a16="http://schemas.microsoft.com/office/drawing/2014/main" id="{C66EEED3-FCA1-4C87-866B-D82B5BA878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838D27-0D73-421D-AFF1-546ECC8CBBC2}"/>
                </a:ext>
              </a:extLst>
            </p:cNvPr>
            <p:cNvSpPr/>
            <p:nvPr/>
          </p:nvSpPr>
          <p:spPr bwMode="auto">
            <a:xfrm>
              <a:off x="2174002" y="2276130"/>
              <a:ext cx="322246" cy="30535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3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9500917-D873-452E-8749-4FE4C7CD811B}"/>
              </a:ext>
            </a:extLst>
          </p:cNvPr>
          <p:cNvSpPr/>
          <p:nvPr/>
        </p:nvSpPr>
        <p:spPr bwMode="auto">
          <a:xfrm>
            <a:off x="1849438" y="4419600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9B6E60-12F8-465E-A29D-09D01AB1883D}"/>
              </a:ext>
            </a:extLst>
          </p:cNvPr>
          <p:cNvSpPr/>
          <p:nvPr/>
        </p:nvSpPr>
        <p:spPr bwMode="auto">
          <a:xfrm>
            <a:off x="1885951" y="518160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86A691-4F22-4D99-AED3-3EB3A8D9F4A8}"/>
              </a:ext>
            </a:extLst>
          </p:cNvPr>
          <p:cNvSpPr/>
          <p:nvPr/>
        </p:nvSpPr>
        <p:spPr bwMode="auto">
          <a:xfrm>
            <a:off x="1847851" y="5792788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54D224-99FC-4C97-994B-1024A7891ABF}"/>
              </a:ext>
            </a:extLst>
          </p:cNvPr>
          <p:cNvSpPr txBox="1"/>
          <p:nvPr/>
        </p:nvSpPr>
        <p:spPr>
          <a:xfrm>
            <a:off x="2286001" y="4191000"/>
            <a:ext cx="240506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Right-click in the toolbars column of the editor. Select </a:t>
            </a:r>
            <a:r>
              <a:rPr lang="en-US" sz="1400" i="1" dirty="0"/>
              <a:t>Export</a:t>
            </a:r>
            <a:r>
              <a:rPr lang="en-US" sz="14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222FE-EDE9-41F5-A57A-823E88804C28}"/>
              </a:ext>
            </a:extLst>
          </p:cNvPr>
          <p:cNvSpPr txBox="1"/>
          <p:nvPr/>
        </p:nvSpPr>
        <p:spPr>
          <a:xfrm>
            <a:off x="2286001" y="5072063"/>
            <a:ext cx="24050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Choose where to save the exported toolbar.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7C103A-5F35-4481-8393-7698988D5B4F}"/>
              </a:ext>
            </a:extLst>
          </p:cNvPr>
          <p:cNvSpPr txBox="1"/>
          <p:nvPr/>
        </p:nvSpPr>
        <p:spPr>
          <a:xfrm>
            <a:off x="2286001" y="5773739"/>
            <a:ext cx="24050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Click </a:t>
            </a:r>
            <a:r>
              <a:rPr lang="en-US" sz="1400" i="1" dirty="0"/>
              <a:t>Next.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3651753-49AF-4BD1-B012-8976EA92AA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28967"/>
            <a:ext cx="8429625" cy="685800"/>
          </a:xfrm>
        </p:spPr>
        <p:txBody>
          <a:bodyPr/>
          <a:lstStyle/>
          <a:p>
            <a:r>
              <a:rPr lang="en-US" altLang="en-US" dirty="0"/>
              <a:t>Export Toolbar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679F113C-A960-4B0A-BF99-B62A8C08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962400" y="1460043"/>
            <a:ext cx="6592888" cy="47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5">
            <a:extLst>
              <a:ext uri="{FF2B5EF4-FFF2-40B4-BE49-F238E27FC236}">
                <a16:creationId xmlns:a16="http://schemas.microsoft.com/office/drawing/2014/main" id="{0475A9F1-A452-4055-8111-AEF5300A6FE6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4572000"/>
            <a:ext cx="431800" cy="658812"/>
            <a:chOff x="2174002" y="1923064"/>
            <a:chExt cx="431779" cy="658420"/>
          </a:xfrm>
        </p:grpSpPr>
        <p:sp>
          <p:nvSpPr>
            <p:cNvPr id="25612" name="Arrow: Right 6">
              <a:extLst>
                <a:ext uri="{FF2B5EF4-FFF2-40B4-BE49-F238E27FC236}">
                  <a16:creationId xmlns:a16="http://schemas.microsoft.com/office/drawing/2014/main" id="{2FE6CA88-6C62-45F1-85FE-6D0C670D78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A33CE3-F2F6-46E8-8DCA-90607A5381FA}"/>
                </a:ext>
              </a:extLst>
            </p:cNvPr>
            <p:cNvSpPr/>
            <p:nvPr/>
          </p:nvSpPr>
          <p:spPr bwMode="auto">
            <a:xfrm>
              <a:off x="2174002" y="2276865"/>
              <a:ext cx="322247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25605" name="Group 8">
            <a:extLst>
              <a:ext uri="{FF2B5EF4-FFF2-40B4-BE49-F238E27FC236}">
                <a16:creationId xmlns:a16="http://schemas.microsoft.com/office/drawing/2014/main" id="{E678FD05-43DC-43F5-8433-BDCA72EAAFD9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5899626"/>
            <a:ext cx="431800" cy="658813"/>
            <a:chOff x="2174002" y="1923064"/>
            <a:chExt cx="431779" cy="658420"/>
          </a:xfrm>
        </p:grpSpPr>
        <p:sp>
          <p:nvSpPr>
            <p:cNvPr id="25610" name="Arrow: Right 9">
              <a:extLst>
                <a:ext uri="{FF2B5EF4-FFF2-40B4-BE49-F238E27FC236}">
                  <a16:creationId xmlns:a16="http://schemas.microsoft.com/office/drawing/2014/main" id="{07F56FAD-4505-46C7-BFC4-516511A6FA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B34482-5CB6-41D0-8E3F-007DFBD7878C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5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CE2599-E20E-42ED-9051-02B1D362730E}"/>
              </a:ext>
            </a:extLst>
          </p:cNvPr>
          <p:cNvSpPr/>
          <p:nvPr/>
        </p:nvSpPr>
        <p:spPr bwMode="auto">
          <a:xfrm>
            <a:off x="1839913" y="3105150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95ED33-0947-40BD-B822-89A76429BC03}"/>
              </a:ext>
            </a:extLst>
          </p:cNvPr>
          <p:cNvSpPr/>
          <p:nvPr/>
        </p:nvSpPr>
        <p:spPr bwMode="auto">
          <a:xfrm>
            <a:off x="1839913" y="3886200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50BC-125C-45B4-9A9E-CD432E0B696C}"/>
              </a:ext>
            </a:extLst>
          </p:cNvPr>
          <p:cNvSpPr txBox="1"/>
          <p:nvPr/>
        </p:nvSpPr>
        <p:spPr>
          <a:xfrm>
            <a:off x="2162175" y="3000376"/>
            <a:ext cx="20335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Select the toolbars to export.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24AE5-94C7-4284-9333-B4717F70A53C}"/>
              </a:ext>
            </a:extLst>
          </p:cNvPr>
          <p:cNvSpPr txBox="1"/>
          <p:nvPr/>
        </p:nvSpPr>
        <p:spPr>
          <a:xfrm>
            <a:off x="2162176" y="3876675"/>
            <a:ext cx="12811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Click </a:t>
            </a:r>
            <a:r>
              <a:rPr lang="en-US" i="1" dirty="0"/>
              <a:t>Next.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D0F9470-75A4-4DA6-B380-85C873216D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6224" y="560387"/>
            <a:ext cx="8429625" cy="685800"/>
          </a:xfrm>
        </p:spPr>
        <p:txBody>
          <a:bodyPr/>
          <a:lstStyle/>
          <a:p>
            <a:r>
              <a:rPr lang="en-US" altLang="en-US" dirty="0"/>
              <a:t>Export Toolbar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D79F0192-4ADC-4C13-B37B-C8FB7BDA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486400" y="1639840"/>
            <a:ext cx="5801606" cy="42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5">
            <a:extLst>
              <a:ext uri="{FF2B5EF4-FFF2-40B4-BE49-F238E27FC236}">
                <a16:creationId xmlns:a16="http://schemas.microsoft.com/office/drawing/2014/main" id="{769EF9C3-9B8A-415C-A2C2-6456C9D301A8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5638801"/>
            <a:ext cx="431800" cy="658813"/>
            <a:chOff x="2174002" y="1923064"/>
            <a:chExt cx="431779" cy="658420"/>
          </a:xfrm>
        </p:grpSpPr>
        <p:sp>
          <p:nvSpPr>
            <p:cNvPr id="26633" name="Arrow: Right 6">
              <a:extLst>
                <a:ext uri="{FF2B5EF4-FFF2-40B4-BE49-F238E27FC236}">
                  <a16:creationId xmlns:a16="http://schemas.microsoft.com/office/drawing/2014/main" id="{4E66F174-B135-4D7A-B85D-F68F4C849D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28476A-B2BC-4A80-BACB-C53CF2C0C467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6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6DA2094-0188-434F-8756-FC6E485786A9}"/>
              </a:ext>
            </a:extLst>
          </p:cNvPr>
          <p:cNvSpPr/>
          <p:nvPr/>
        </p:nvSpPr>
        <p:spPr bwMode="auto">
          <a:xfrm>
            <a:off x="1752601" y="502920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26A61-590A-4949-A06B-A2D86272BF08}"/>
              </a:ext>
            </a:extLst>
          </p:cNvPr>
          <p:cNvSpPr txBox="1"/>
          <p:nvPr/>
        </p:nvSpPr>
        <p:spPr>
          <a:xfrm>
            <a:off x="2119313" y="4905375"/>
            <a:ext cx="24050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Review additional files to export and click </a:t>
            </a:r>
            <a:r>
              <a:rPr lang="en-US" i="1" dirty="0"/>
              <a:t>Finish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06EC5-1910-4E95-930A-AF3C512D9DE2}"/>
              </a:ext>
            </a:extLst>
          </p:cNvPr>
          <p:cNvSpPr txBox="1"/>
          <p:nvPr/>
        </p:nvSpPr>
        <p:spPr>
          <a:xfrm>
            <a:off x="1895475" y="2478089"/>
            <a:ext cx="21796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Scripts used by the exported toolbar are automatically gathered.</a:t>
            </a:r>
          </a:p>
        </p:txBody>
      </p:sp>
      <p:cxnSp>
        <p:nvCxnSpPr>
          <p:cNvPr id="26632" name="Straight Arrow Connector 11">
            <a:extLst>
              <a:ext uri="{FF2B5EF4-FFF2-40B4-BE49-F238E27FC236}">
                <a16:creationId xmlns:a16="http://schemas.microsoft.com/office/drawing/2014/main" id="{5017F3CB-34D1-42CF-8725-59BBA90927BF}"/>
              </a:ext>
            </a:extLst>
          </p:cNvPr>
          <p:cNvCxnSpPr>
            <a:cxnSpLocks/>
          </p:cNvCxnSpPr>
          <p:nvPr/>
        </p:nvCxnSpPr>
        <p:spPr bwMode="auto">
          <a:xfrm>
            <a:off x="3886200" y="2801938"/>
            <a:ext cx="2209800" cy="12366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A074043-C590-4D89-A7C1-CDC5009B3D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611188"/>
            <a:ext cx="8429625" cy="685800"/>
          </a:xfrm>
        </p:spPr>
        <p:txBody>
          <a:bodyPr/>
          <a:lstStyle/>
          <a:p>
            <a:r>
              <a:rPr lang="en-US" altLang="en-US" dirty="0"/>
              <a:t>Import Toolbar</a:t>
            </a:r>
          </a:p>
        </p:txBody>
      </p:sp>
      <p:sp>
        <p:nvSpPr>
          <p:cNvPr id="28675" name="Date Placeholder 3">
            <a:extLst>
              <a:ext uri="{FF2B5EF4-FFF2-40B4-BE49-F238E27FC236}">
                <a16:creationId xmlns:a16="http://schemas.microsoft.com/office/drawing/2014/main" id="{F12FD331-1755-4DEF-8165-28C05681529B}"/>
              </a:ext>
            </a:extLst>
          </p:cNvPr>
          <p:cNvSpPr>
            <a:spLocks noGrp="1" noChangeArrowheads="1"/>
          </p:cNvSpPr>
          <p:nvPr>
            <p:ph type="dt" sz="half" idx="4294967295"/>
          </p:nvPr>
        </p:nvSpPr>
        <p:spPr>
          <a:xfrm>
            <a:off x="152400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000"/>
              <a:t>CUBIT Basic Tutorial</a:t>
            </a:r>
          </a:p>
          <a:p>
            <a:endParaRPr lang="en-US" altLang="en-US" sz="1000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C5D775D6-65F5-4068-8D65-0B519D60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66875"/>
            <a:ext cx="30527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>
            <a:extLst>
              <a:ext uri="{FF2B5EF4-FFF2-40B4-BE49-F238E27FC236}">
                <a16:creationId xmlns:a16="http://schemas.microsoft.com/office/drawing/2014/main" id="{EA0D2DE8-0C3E-4AEC-847E-994D582A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503365" y="1190043"/>
            <a:ext cx="4447212" cy="499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7">
            <a:extLst>
              <a:ext uri="{FF2B5EF4-FFF2-40B4-BE49-F238E27FC236}">
                <a16:creationId xmlns:a16="http://schemas.microsoft.com/office/drawing/2014/main" id="{0A9F8D81-50F8-4C3A-8C86-C9E8F6AD44A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971801"/>
            <a:ext cx="431800" cy="658813"/>
            <a:chOff x="2174002" y="1923064"/>
            <a:chExt cx="431779" cy="658420"/>
          </a:xfrm>
        </p:grpSpPr>
        <p:sp>
          <p:nvSpPr>
            <p:cNvPr id="28693" name="Arrow: Right 8">
              <a:extLst>
                <a:ext uri="{FF2B5EF4-FFF2-40B4-BE49-F238E27FC236}">
                  <a16:creationId xmlns:a16="http://schemas.microsoft.com/office/drawing/2014/main" id="{5FF69815-41F6-4DB0-BFC1-59D80A176C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253D1B-A497-477F-9AE4-C05797B0C8EE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28679" name="Group 10">
            <a:extLst>
              <a:ext uri="{FF2B5EF4-FFF2-40B4-BE49-F238E27FC236}">
                <a16:creationId xmlns:a16="http://schemas.microsoft.com/office/drawing/2014/main" id="{800C76FF-A8A7-4926-862B-D1E29448E9C2}"/>
              </a:ext>
            </a:extLst>
          </p:cNvPr>
          <p:cNvGrpSpPr>
            <a:grpSpLocks/>
          </p:cNvGrpSpPr>
          <p:nvPr/>
        </p:nvGrpSpPr>
        <p:grpSpPr bwMode="auto">
          <a:xfrm>
            <a:off x="8694281" y="3105827"/>
            <a:ext cx="431800" cy="658813"/>
            <a:chOff x="2174002" y="1923064"/>
            <a:chExt cx="431779" cy="658420"/>
          </a:xfrm>
        </p:grpSpPr>
        <p:sp>
          <p:nvSpPr>
            <p:cNvPr id="28691" name="Arrow: Right 11">
              <a:extLst>
                <a:ext uri="{FF2B5EF4-FFF2-40B4-BE49-F238E27FC236}">
                  <a16:creationId xmlns:a16="http://schemas.microsoft.com/office/drawing/2014/main" id="{3E34932B-AE91-4FB9-A868-5B91F5A8AC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41FA6F-9F96-4869-BF93-60E87F316BA5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8680" name="Group 13">
            <a:extLst>
              <a:ext uri="{FF2B5EF4-FFF2-40B4-BE49-F238E27FC236}">
                <a16:creationId xmlns:a16="http://schemas.microsoft.com/office/drawing/2014/main" id="{B57B4631-62D4-47FD-B9AD-E01715EC6DFF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5948363"/>
            <a:ext cx="431800" cy="658812"/>
            <a:chOff x="2174002" y="1923064"/>
            <a:chExt cx="431779" cy="658420"/>
          </a:xfrm>
        </p:grpSpPr>
        <p:sp>
          <p:nvSpPr>
            <p:cNvPr id="28689" name="Arrow: Right 14">
              <a:extLst>
                <a:ext uri="{FF2B5EF4-FFF2-40B4-BE49-F238E27FC236}">
                  <a16:creationId xmlns:a16="http://schemas.microsoft.com/office/drawing/2014/main" id="{DB625B63-C202-4995-8ED6-9C922271F7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C072DBC-54C2-456A-B586-E20449626989}"/>
                </a:ext>
              </a:extLst>
            </p:cNvPr>
            <p:cNvSpPr/>
            <p:nvPr/>
          </p:nvSpPr>
          <p:spPr bwMode="auto">
            <a:xfrm>
              <a:off x="2174002" y="2276865"/>
              <a:ext cx="322247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E47455-EB01-4749-8DBB-3D7481D852B5}"/>
              </a:ext>
            </a:extLst>
          </p:cNvPr>
          <p:cNvSpPr txBox="1"/>
          <p:nvPr/>
        </p:nvSpPr>
        <p:spPr>
          <a:xfrm>
            <a:off x="2286000" y="4117975"/>
            <a:ext cx="25717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Right-click in the toolbars column of the editor. Select </a:t>
            </a:r>
            <a:r>
              <a:rPr lang="en-US" sz="1400" i="1" dirty="0"/>
              <a:t>Import</a:t>
            </a:r>
            <a:r>
              <a:rPr lang="en-US" sz="14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E7A6A-D8C8-4B07-9A17-87D3B5E99FB9}"/>
              </a:ext>
            </a:extLst>
          </p:cNvPr>
          <p:cNvSpPr txBox="1"/>
          <p:nvPr/>
        </p:nvSpPr>
        <p:spPr>
          <a:xfrm>
            <a:off x="2286000" y="4999038"/>
            <a:ext cx="25717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Choose a toolbar package and a directory to unpack it.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E0079D-FB28-4E8F-8B9B-2A00924A5539}"/>
              </a:ext>
            </a:extLst>
          </p:cNvPr>
          <p:cNvSpPr txBox="1"/>
          <p:nvPr/>
        </p:nvSpPr>
        <p:spPr>
          <a:xfrm>
            <a:off x="2286000" y="5649914"/>
            <a:ext cx="25717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Click </a:t>
            </a:r>
            <a:r>
              <a:rPr lang="en-US" sz="1400" i="1" dirty="0"/>
              <a:t>Import</a:t>
            </a:r>
            <a:r>
              <a:rPr lang="en-US" sz="1400" dirty="0"/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155770-27B0-4FA2-93B2-2579CFC55CD1}"/>
              </a:ext>
            </a:extLst>
          </p:cNvPr>
          <p:cNvSpPr/>
          <p:nvPr/>
        </p:nvSpPr>
        <p:spPr bwMode="auto">
          <a:xfrm>
            <a:off x="1876425" y="4357688"/>
            <a:ext cx="32385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BBA583-24A2-42D9-B65E-DD9A93E8187F}"/>
              </a:ext>
            </a:extLst>
          </p:cNvPr>
          <p:cNvSpPr/>
          <p:nvPr/>
        </p:nvSpPr>
        <p:spPr bwMode="auto">
          <a:xfrm>
            <a:off x="1876425" y="5124450"/>
            <a:ext cx="32385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47FA99-04A8-4113-8A63-5A9C5ADB22D1}"/>
              </a:ext>
            </a:extLst>
          </p:cNvPr>
          <p:cNvSpPr/>
          <p:nvPr/>
        </p:nvSpPr>
        <p:spPr bwMode="auto">
          <a:xfrm>
            <a:off x="1876425" y="5659438"/>
            <a:ext cx="32385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7597BA-2AED-41BB-A6BD-3F4B1BB9DBB7}"/>
              </a:ext>
            </a:extLst>
          </p:cNvPr>
          <p:cNvSpPr txBox="1"/>
          <p:nvPr/>
        </p:nvSpPr>
        <p:spPr>
          <a:xfrm>
            <a:off x="8694205" y="4561039"/>
            <a:ext cx="2773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Alternatively, select a toolbar file to import.</a:t>
            </a:r>
          </a:p>
        </p:txBody>
      </p:sp>
      <p:cxnSp>
        <p:nvCxnSpPr>
          <p:cNvPr id="28688" name="Straight Arrow Connector 24">
            <a:extLst>
              <a:ext uri="{FF2B5EF4-FFF2-40B4-BE49-F238E27FC236}">
                <a16:creationId xmlns:a16="http://schemas.microsoft.com/office/drawing/2014/main" id="{28902BBE-0260-45A0-9C2F-5E712FBE04A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82690" y="3961256"/>
            <a:ext cx="990600" cy="6207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67F3CA7-EC79-419E-AC47-31A80E204C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976" y="619125"/>
            <a:ext cx="8429625" cy="685800"/>
          </a:xfrm>
        </p:spPr>
        <p:txBody>
          <a:bodyPr/>
          <a:lstStyle/>
          <a:p>
            <a:r>
              <a:rPr lang="en-US" altLang="en-US"/>
              <a:t>Import Toolbar</a:t>
            </a: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88F0822C-A963-459C-8CFD-B04F033E7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/>
          <a:stretch/>
        </p:blipFill>
        <p:spPr bwMode="auto">
          <a:xfrm>
            <a:off x="4752975" y="1722110"/>
            <a:ext cx="4984750" cy="485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6">
            <a:extLst>
              <a:ext uri="{FF2B5EF4-FFF2-40B4-BE49-F238E27FC236}">
                <a16:creationId xmlns:a16="http://schemas.microsoft.com/office/drawing/2014/main" id="{62B6444C-CDAB-497D-A4E2-C905115607DE}"/>
              </a:ext>
            </a:extLst>
          </p:cNvPr>
          <p:cNvGrpSpPr>
            <a:grpSpLocks/>
          </p:cNvGrpSpPr>
          <p:nvPr/>
        </p:nvGrpSpPr>
        <p:grpSpPr bwMode="auto">
          <a:xfrm>
            <a:off x="9047163" y="5972176"/>
            <a:ext cx="431800" cy="657225"/>
            <a:chOff x="2174002" y="1923064"/>
            <a:chExt cx="431779" cy="658420"/>
          </a:xfrm>
        </p:grpSpPr>
        <p:sp>
          <p:nvSpPr>
            <p:cNvPr id="29703" name="Arrow: Right 7">
              <a:extLst>
                <a:ext uri="{FF2B5EF4-FFF2-40B4-BE49-F238E27FC236}">
                  <a16:creationId xmlns:a16="http://schemas.microsoft.com/office/drawing/2014/main" id="{E935CBF3-D3DB-458F-AD51-34A6F2C8EA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294BDF-5384-4752-AE03-4DDFA12F6F0A}"/>
                </a:ext>
              </a:extLst>
            </p:cNvPr>
            <p:cNvSpPr/>
            <p:nvPr/>
          </p:nvSpPr>
          <p:spPr bwMode="auto">
            <a:xfrm>
              <a:off x="2174002" y="2276130"/>
              <a:ext cx="322246" cy="30535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7070388-D0E3-4B9E-8F7E-AFBDF5AA299A}"/>
              </a:ext>
            </a:extLst>
          </p:cNvPr>
          <p:cNvSpPr/>
          <p:nvPr/>
        </p:nvSpPr>
        <p:spPr bwMode="auto">
          <a:xfrm>
            <a:off x="2009776" y="1984375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F10B3-6C5D-44E0-82FE-C324197B2202}"/>
              </a:ext>
            </a:extLst>
          </p:cNvPr>
          <p:cNvSpPr txBox="1"/>
          <p:nvPr/>
        </p:nvSpPr>
        <p:spPr>
          <a:xfrm>
            <a:off x="2409825" y="1860550"/>
            <a:ext cx="25717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Review the Import Summary and click </a:t>
            </a:r>
            <a:r>
              <a:rPr lang="en-US" i="1" dirty="0"/>
              <a:t>Finish.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26323031-29B7-4C9B-A23C-4BD7AA98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48000"/>
            <a:ext cx="4686300" cy="685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Custom Toolbars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26323031-29B7-4C9B-A23C-4BD7AA98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48000"/>
            <a:ext cx="4686300" cy="685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Extended Selection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A31FF25-E36D-4720-8EC8-038E20E3E3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976" y="633412"/>
            <a:ext cx="8429625" cy="685800"/>
          </a:xfrm>
        </p:spPr>
        <p:txBody>
          <a:bodyPr/>
          <a:lstStyle/>
          <a:p>
            <a:r>
              <a:rPr lang="en-US" altLang="en-US"/>
              <a:t>Extended Selection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F3D2199-96D0-424B-8794-B2951F12A09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04976" y="1676400"/>
            <a:ext cx="8429625" cy="48006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Gives users the ability to use more complex selection tools.</a:t>
            </a:r>
          </a:p>
          <a:p>
            <a:endParaRPr lang="en-US" altLang="en-US" dirty="0"/>
          </a:p>
          <a:p>
            <a:r>
              <a:rPr lang="en-US" altLang="en-US" dirty="0"/>
              <a:t>Can create new selection filters using Python</a:t>
            </a:r>
          </a:p>
          <a:p>
            <a:pPr lvl="1"/>
            <a:r>
              <a:rPr lang="en-US" altLang="en-US" dirty="0">
                <a:latin typeface="Verdana" panose="020B0604030504040204" pitchFamily="34" charset="0"/>
              </a:rPr>
              <a:t>Start with a larger selection and narrow it down based on some user-defined criteria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1B71764-D6B9-4DBA-9B6C-AC656023C2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28776" y="574675"/>
            <a:ext cx="8429625" cy="685800"/>
          </a:xfrm>
        </p:spPr>
        <p:txBody>
          <a:bodyPr/>
          <a:lstStyle/>
          <a:p>
            <a:r>
              <a:rPr lang="en-US" altLang="en-US"/>
              <a:t>Pick Extended</a:t>
            </a:r>
          </a:p>
        </p:txBody>
      </p:sp>
      <p:pic>
        <p:nvPicPr>
          <p:cNvPr id="32771" name="Picture 5">
            <a:extLst>
              <a:ext uri="{FF2B5EF4-FFF2-40B4-BE49-F238E27FC236}">
                <a16:creationId xmlns:a16="http://schemas.microsoft.com/office/drawing/2014/main" id="{48D6E43F-5640-449E-BA39-A888D75C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711325"/>
            <a:ext cx="29718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>
            <a:extLst>
              <a:ext uri="{FF2B5EF4-FFF2-40B4-BE49-F238E27FC236}">
                <a16:creationId xmlns:a16="http://schemas.microsoft.com/office/drawing/2014/main" id="{BC942C58-E72A-4314-8A27-6F663BED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671639"/>
            <a:ext cx="37465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up 7">
            <a:extLst>
              <a:ext uri="{FF2B5EF4-FFF2-40B4-BE49-F238E27FC236}">
                <a16:creationId xmlns:a16="http://schemas.microsoft.com/office/drawing/2014/main" id="{9D4C6D8F-453B-47D7-9653-3E255BE984EB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2754313"/>
            <a:ext cx="431800" cy="658812"/>
            <a:chOff x="2174002" y="1923064"/>
            <a:chExt cx="431779" cy="658420"/>
          </a:xfrm>
        </p:grpSpPr>
        <p:sp>
          <p:nvSpPr>
            <p:cNvPr id="32781" name="Arrow: Right 8">
              <a:extLst>
                <a:ext uri="{FF2B5EF4-FFF2-40B4-BE49-F238E27FC236}">
                  <a16:creationId xmlns:a16="http://schemas.microsoft.com/office/drawing/2014/main" id="{207D784E-5EE9-4376-9994-5855C9C109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23DF0B-250C-495D-AC0A-F573C770904B}"/>
                </a:ext>
              </a:extLst>
            </p:cNvPr>
            <p:cNvSpPr/>
            <p:nvPr/>
          </p:nvSpPr>
          <p:spPr bwMode="auto">
            <a:xfrm>
              <a:off x="2174002" y="2276865"/>
              <a:ext cx="322247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2774" name="Group 7">
            <a:extLst>
              <a:ext uri="{FF2B5EF4-FFF2-40B4-BE49-F238E27FC236}">
                <a16:creationId xmlns:a16="http://schemas.microsoft.com/office/drawing/2014/main" id="{B9826BCC-BD06-404C-93FB-A973CB59DC7C}"/>
              </a:ext>
            </a:extLst>
          </p:cNvPr>
          <p:cNvGrpSpPr>
            <a:grpSpLocks/>
          </p:cNvGrpSpPr>
          <p:nvPr/>
        </p:nvGrpSpPr>
        <p:grpSpPr bwMode="auto">
          <a:xfrm>
            <a:off x="8931275" y="3084513"/>
            <a:ext cx="431800" cy="658812"/>
            <a:chOff x="2174002" y="1923064"/>
            <a:chExt cx="431779" cy="658420"/>
          </a:xfrm>
        </p:grpSpPr>
        <p:sp>
          <p:nvSpPr>
            <p:cNvPr id="32779" name="Arrow: Right 8">
              <a:extLst>
                <a:ext uri="{FF2B5EF4-FFF2-40B4-BE49-F238E27FC236}">
                  <a16:creationId xmlns:a16="http://schemas.microsoft.com/office/drawing/2014/main" id="{65834C25-44BD-4625-993E-4F902AF8C2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324A91-2D85-4919-B6BF-7DAB9FFABFCE}"/>
                </a:ext>
              </a:extLst>
            </p:cNvPr>
            <p:cNvSpPr/>
            <p:nvPr/>
          </p:nvSpPr>
          <p:spPr bwMode="auto">
            <a:xfrm>
              <a:off x="2174002" y="2276865"/>
              <a:ext cx="322247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2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3ED4D12-63DB-4FE3-BA57-E0CA7E2D9CB8}"/>
              </a:ext>
            </a:extLst>
          </p:cNvPr>
          <p:cNvSpPr/>
          <p:nvPr/>
        </p:nvSpPr>
        <p:spPr bwMode="auto">
          <a:xfrm>
            <a:off x="2012951" y="4378325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5F8793-BC5C-4999-B4C7-9DB98E5BD36C}"/>
              </a:ext>
            </a:extLst>
          </p:cNvPr>
          <p:cNvSpPr/>
          <p:nvPr/>
        </p:nvSpPr>
        <p:spPr bwMode="auto">
          <a:xfrm>
            <a:off x="2009776" y="5278438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84269-7C58-491E-9470-D5CBB55D8E49}"/>
              </a:ext>
            </a:extLst>
          </p:cNvPr>
          <p:cNvSpPr txBox="1"/>
          <p:nvPr/>
        </p:nvSpPr>
        <p:spPr>
          <a:xfrm>
            <a:off x="2409825" y="4368800"/>
            <a:ext cx="25717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Import ‘</a:t>
            </a:r>
            <a:r>
              <a:rPr lang="en-US" dirty="0" err="1"/>
              <a:t>knuckle.sat</a:t>
            </a:r>
            <a:r>
              <a:rPr lang="en-US" dirty="0"/>
              <a:t>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7BEB5-C5BC-44FB-B31C-F5B530B2BA07}"/>
              </a:ext>
            </a:extLst>
          </p:cNvPr>
          <p:cNvSpPr txBox="1"/>
          <p:nvPr/>
        </p:nvSpPr>
        <p:spPr>
          <a:xfrm>
            <a:off x="2409825" y="5154613"/>
            <a:ext cx="27241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Select the volume, right-click and choose </a:t>
            </a:r>
            <a:r>
              <a:rPr lang="en-US" i="1" dirty="0"/>
              <a:t>Pick Extended…</a:t>
            </a:r>
            <a:r>
              <a:rPr lang="en-US" dirty="0"/>
              <a:t> from the context menu. The Extended Selection Dialog will appear.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961750A-624F-4A85-AAA2-C4F7C6488B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36589"/>
            <a:ext cx="8429625" cy="685800"/>
          </a:xfrm>
        </p:spPr>
        <p:txBody>
          <a:bodyPr/>
          <a:lstStyle/>
          <a:p>
            <a:r>
              <a:rPr lang="en-US" altLang="en-US" dirty="0"/>
              <a:t>Extended Selection Dialog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96A104A5-BA0E-4B01-A9DB-452F61EB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55357" y="1619697"/>
            <a:ext cx="3148012" cy="424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3305E-14FA-4196-87FF-E433564E0794}"/>
              </a:ext>
            </a:extLst>
          </p:cNvPr>
          <p:cNvSpPr txBox="1"/>
          <p:nvPr/>
        </p:nvSpPr>
        <p:spPr>
          <a:xfrm>
            <a:off x="1821032" y="1510389"/>
            <a:ext cx="2571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Selection filters – create a new selection based on some scripted criteria. If no filters have been loaded, this will appear empty.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F057A-1BB0-45A0-BCED-93869E124DFE}"/>
              </a:ext>
            </a:extLst>
          </p:cNvPr>
          <p:cNvSpPr txBox="1"/>
          <p:nvPr/>
        </p:nvSpPr>
        <p:spPr>
          <a:xfrm>
            <a:off x="1766888" y="3514725"/>
            <a:ext cx="25717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Source selection – selected entities from which the target selection is derived. Selecting one or more items in this column will update the Target Entities list.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81C1F-BCE9-4616-A6C1-8271B3DE0B52}"/>
              </a:ext>
            </a:extLst>
          </p:cNvPr>
          <p:cNvSpPr txBox="1"/>
          <p:nvPr/>
        </p:nvSpPr>
        <p:spPr>
          <a:xfrm>
            <a:off x="1778000" y="5734050"/>
            <a:ext cx="2209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Refresh – updates the Target Entities list.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C52A3-00C7-4EC2-BAEB-124E00468ECA}"/>
              </a:ext>
            </a:extLst>
          </p:cNvPr>
          <p:cNvSpPr txBox="1"/>
          <p:nvPr/>
        </p:nvSpPr>
        <p:spPr>
          <a:xfrm>
            <a:off x="8283576" y="5324476"/>
            <a:ext cx="1647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Close the dialog.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F0698-2908-4ABB-A4CB-083641F317B3}"/>
              </a:ext>
            </a:extLst>
          </p:cNvPr>
          <p:cNvSpPr txBox="1"/>
          <p:nvPr/>
        </p:nvSpPr>
        <p:spPr>
          <a:xfrm>
            <a:off x="8283576" y="2852014"/>
            <a:ext cx="22574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Target Entities – new selection based on the filter script’s criteria. Selecting entities here will result in a selection in the graphics view as well.</a:t>
            </a:r>
          </a:p>
        </p:txBody>
      </p:sp>
      <p:grpSp>
        <p:nvGrpSpPr>
          <p:cNvPr id="33801" name="Group 7">
            <a:extLst>
              <a:ext uri="{FF2B5EF4-FFF2-40B4-BE49-F238E27FC236}">
                <a16:creationId xmlns:a16="http://schemas.microsoft.com/office/drawing/2014/main" id="{03B5AAE6-99D5-4855-8A1A-4E09B9CA47C0}"/>
              </a:ext>
            </a:extLst>
          </p:cNvPr>
          <p:cNvGrpSpPr>
            <a:grpSpLocks/>
          </p:cNvGrpSpPr>
          <p:nvPr/>
        </p:nvGrpSpPr>
        <p:grpSpPr bwMode="auto">
          <a:xfrm>
            <a:off x="7512050" y="2466976"/>
            <a:ext cx="431800" cy="658813"/>
            <a:chOff x="2174002" y="1923064"/>
            <a:chExt cx="431779" cy="658420"/>
          </a:xfrm>
        </p:grpSpPr>
        <p:sp>
          <p:nvSpPr>
            <p:cNvPr id="33809" name="Arrow: Right 8">
              <a:extLst>
                <a:ext uri="{FF2B5EF4-FFF2-40B4-BE49-F238E27FC236}">
                  <a16:creationId xmlns:a16="http://schemas.microsoft.com/office/drawing/2014/main" id="{BB7D3E31-E283-462C-A1D8-18B1C0AC0B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297735-2D66-4BEA-9447-462D20AC498A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3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9CEF76B-22BC-42C6-89E7-A0EA62159EE1}"/>
              </a:ext>
            </a:extLst>
          </p:cNvPr>
          <p:cNvSpPr/>
          <p:nvPr/>
        </p:nvSpPr>
        <p:spPr bwMode="auto">
          <a:xfrm>
            <a:off x="4597401" y="6199188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9F977-4AEC-44AE-846B-1F387A19367D}"/>
              </a:ext>
            </a:extLst>
          </p:cNvPr>
          <p:cNvSpPr txBox="1"/>
          <p:nvPr/>
        </p:nvSpPr>
        <p:spPr>
          <a:xfrm>
            <a:off x="4900614" y="6073775"/>
            <a:ext cx="28209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Click the </a:t>
            </a:r>
            <a:r>
              <a:rPr lang="en-US" i="1" dirty="0"/>
              <a:t>Load Filters</a:t>
            </a:r>
            <a:r>
              <a:rPr lang="en-US" dirty="0"/>
              <a:t> button to open the Load Filters dialog.</a:t>
            </a:r>
          </a:p>
        </p:txBody>
      </p:sp>
      <p:cxnSp>
        <p:nvCxnSpPr>
          <p:cNvPr id="33804" name="Straight Arrow Connector 24">
            <a:extLst>
              <a:ext uri="{FF2B5EF4-FFF2-40B4-BE49-F238E27FC236}">
                <a16:creationId xmlns:a16="http://schemas.microsoft.com/office/drawing/2014/main" id="{A2EEC3E6-CCD3-4FAE-A597-381D359528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40563" y="3557588"/>
            <a:ext cx="1217612" cy="1841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Arrow Connector 24">
            <a:extLst>
              <a:ext uri="{FF2B5EF4-FFF2-40B4-BE49-F238E27FC236}">
                <a16:creationId xmlns:a16="http://schemas.microsoft.com/office/drawing/2014/main" id="{43B05F99-2A35-4C85-93F6-83661E80735E}"/>
              </a:ext>
            </a:extLst>
          </p:cNvPr>
          <p:cNvCxnSpPr>
            <a:cxnSpLocks/>
          </p:cNvCxnSpPr>
          <p:nvPr/>
        </p:nvCxnSpPr>
        <p:spPr bwMode="auto">
          <a:xfrm flipH="1">
            <a:off x="7512050" y="5470525"/>
            <a:ext cx="80010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Arrow Connector 24">
            <a:extLst>
              <a:ext uri="{FF2B5EF4-FFF2-40B4-BE49-F238E27FC236}">
                <a16:creationId xmlns:a16="http://schemas.microsoft.com/office/drawing/2014/main" id="{37DBFC22-F949-4D1D-B00C-B503DD3B8264}"/>
              </a:ext>
            </a:extLst>
          </p:cNvPr>
          <p:cNvCxnSpPr>
            <a:cxnSpLocks/>
          </p:cNvCxnSpPr>
          <p:nvPr/>
        </p:nvCxnSpPr>
        <p:spPr bwMode="auto">
          <a:xfrm flipV="1">
            <a:off x="4216400" y="2508250"/>
            <a:ext cx="541338" cy="76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Straight Arrow Connector 24">
            <a:extLst>
              <a:ext uri="{FF2B5EF4-FFF2-40B4-BE49-F238E27FC236}">
                <a16:creationId xmlns:a16="http://schemas.microsoft.com/office/drawing/2014/main" id="{FF7DAF76-C22B-4CBF-9E71-EB1B16FD0593}"/>
              </a:ext>
            </a:extLst>
          </p:cNvPr>
          <p:cNvCxnSpPr>
            <a:cxnSpLocks/>
          </p:cNvCxnSpPr>
          <p:nvPr/>
        </p:nvCxnSpPr>
        <p:spPr bwMode="auto">
          <a:xfrm flipV="1">
            <a:off x="4111625" y="3649664"/>
            <a:ext cx="1073150" cy="4968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Straight Arrow Connector 24">
            <a:extLst>
              <a:ext uri="{FF2B5EF4-FFF2-40B4-BE49-F238E27FC236}">
                <a16:creationId xmlns:a16="http://schemas.microsoft.com/office/drawing/2014/main" id="{FE13B830-5A8A-400B-8814-6343591E3AC4}"/>
              </a:ext>
            </a:extLst>
          </p:cNvPr>
          <p:cNvCxnSpPr>
            <a:cxnSpLocks/>
          </p:cNvCxnSpPr>
          <p:nvPr/>
        </p:nvCxnSpPr>
        <p:spPr bwMode="auto">
          <a:xfrm flipV="1">
            <a:off x="3808413" y="5486401"/>
            <a:ext cx="1092200" cy="5254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3B8387D-0F7A-428C-9F2A-D0A76084EB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6551" y="571500"/>
            <a:ext cx="8429625" cy="685800"/>
          </a:xfrm>
        </p:spPr>
        <p:txBody>
          <a:bodyPr/>
          <a:lstStyle/>
          <a:p>
            <a:r>
              <a:rPr lang="en-US" altLang="en-US" dirty="0"/>
              <a:t>Load Filter Dialog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5E681824-8082-45CD-9969-96DDDB086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95850" y="914400"/>
            <a:ext cx="5296925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39B98-A17B-4666-83E8-430391DED1FA}"/>
              </a:ext>
            </a:extLst>
          </p:cNvPr>
          <p:cNvSpPr txBox="1"/>
          <p:nvPr/>
        </p:nvSpPr>
        <p:spPr>
          <a:xfrm>
            <a:off x="1695450" y="1624013"/>
            <a:ext cx="32004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Directory containing filter scripts. Note: default scripts are provided in </a:t>
            </a:r>
            <a:r>
              <a:rPr lang="en-US" sz="1400" i="1" dirty="0"/>
              <a:t>&lt;</a:t>
            </a:r>
            <a:r>
              <a:rPr lang="en-US" sz="1400" i="1" dirty="0" err="1"/>
              <a:t>install_dir</a:t>
            </a:r>
            <a:r>
              <a:rPr lang="en-US" sz="1400" i="1" dirty="0"/>
              <a:t>&gt;/scripts/</a:t>
            </a:r>
            <a:r>
              <a:rPr lang="en-US" sz="1400" i="1" dirty="0" err="1"/>
              <a:t>SelectionFilters</a:t>
            </a:r>
            <a:endParaRPr lang="en-US" sz="1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AF727-3E08-4F44-A9D4-50E8D049D831}"/>
              </a:ext>
            </a:extLst>
          </p:cNvPr>
          <p:cNvSpPr txBox="1"/>
          <p:nvPr/>
        </p:nvSpPr>
        <p:spPr>
          <a:xfrm>
            <a:off x="2392363" y="2589214"/>
            <a:ext cx="2057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List of enabled filters.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99AB1-3AC9-4834-8B91-53B770643F44}"/>
              </a:ext>
            </a:extLst>
          </p:cNvPr>
          <p:cNvSpPr txBox="1"/>
          <p:nvPr/>
        </p:nvSpPr>
        <p:spPr>
          <a:xfrm>
            <a:off x="2392363" y="3346451"/>
            <a:ext cx="2209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Script viewer – provides a read-only view of the script’s contents.</a:t>
            </a:r>
          </a:p>
        </p:txBody>
      </p:sp>
      <p:grpSp>
        <p:nvGrpSpPr>
          <p:cNvPr id="34823" name="Group 7">
            <a:extLst>
              <a:ext uri="{FF2B5EF4-FFF2-40B4-BE49-F238E27FC236}">
                <a16:creationId xmlns:a16="http://schemas.microsoft.com/office/drawing/2014/main" id="{E32B1311-CE96-4244-A4D3-D855CBD3F8B6}"/>
              </a:ext>
            </a:extLst>
          </p:cNvPr>
          <p:cNvGrpSpPr>
            <a:grpSpLocks/>
          </p:cNvGrpSpPr>
          <p:nvPr/>
        </p:nvGrpSpPr>
        <p:grpSpPr bwMode="auto">
          <a:xfrm>
            <a:off x="6715142" y="2187836"/>
            <a:ext cx="431800" cy="658813"/>
            <a:chOff x="2174002" y="1923064"/>
            <a:chExt cx="431779" cy="658420"/>
          </a:xfrm>
        </p:grpSpPr>
        <p:sp>
          <p:nvSpPr>
            <p:cNvPr id="34834" name="Arrow: Right 8">
              <a:extLst>
                <a:ext uri="{FF2B5EF4-FFF2-40B4-BE49-F238E27FC236}">
                  <a16:creationId xmlns:a16="http://schemas.microsoft.com/office/drawing/2014/main" id="{0991E89E-079B-487D-8C31-C88EB8421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2570E3D-B097-4FB2-BC33-6CAB05038664}"/>
                </a:ext>
              </a:extLst>
            </p:cNvPr>
            <p:cNvSpPr/>
            <p:nvPr/>
          </p:nvSpPr>
          <p:spPr bwMode="auto">
            <a:xfrm>
              <a:off x="2174002" y="2276866"/>
              <a:ext cx="322246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34824" name="Group 7">
            <a:extLst>
              <a:ext uri="{FF2B5EF4-FFF2-40B4-BE49-F238E27FC236}">
                <a16:creationId xmlns:a16="http://schemas.microsoft.com/office/drawing/2014/main" id="{93B76B10-8898-4005-9667-4D6177C2F14C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6286500"/>
            <a:ext cx="431800" cy="658812"/>
            <a:chOff x="2174002" y="1923064"/>
            <a:chExt cx="431779" cy="658420"/>
          </a:xfrm>
        </p:grpSpPr>
        <p:sp>
          <p:nvSpPr>
            <p:cNvPr id="34832" name="Arrow: Right 8">
              <a:extLst>
                <a:ext uri="{FF2B5EF4-FFF2-40B4-BE49-F238E27FC236}">
                  <a16:creationId xmlns:a16="http://schemas.microsoft.com/office/drawing/2014/main" id="{C3F62EE6-6E64-4B02-B3F3-145EC8D2CE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029DFE-405C-4937-AF04-34C9C9054DDC}"/>
                </a:ext>
              </a:extLst>
            </p:cNvPr>
            <p:cNvSpPr/>
            <p:nvPr/>
          </p:nvSpPr>
          <p:spPr bwMode="auto">
            <a:xfrm>
              <a:off x="2174002" y="2276865"/>
              <a:ext cx="322246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5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3F53CCA-D0BE-43F1-AF01-BA66338FD465}"/>
              </a:ext>
            </a:extLst>
          </p:cNvPr>
          <p:cNvSpPr/>
          <p:nvPr/>
        </p:nvSpPr>
        <p:spPr bwMode="auto">
          <a:xfrm>
            <a:off x="1905001" y="495300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04094D-2018-4F69-BDD1-E99D674B1013}"/>
              </a:ext>
            </a:extLst>
          </p:cNvPr>
          <p:cNvSpPr/>
          <p:nvPr/>
        </p:nvSpPr>
        <p:spPr bwMode="auto">
          <a:xfrm>
            <a:off x="1905001" y="5513388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7C2451-29E1-4D62-AD17-675CB4A09170}"/>
              </a:ext>
            </a:extLst>
          </p:cNvPr>
          <p:cNvSpPr txBox="1"/>
          <p:nvPr/>
        </p:nvSpPr>
        <p:spPr>
          <a:xfrm>
            <a:off x="2286001" y="4953001"/>
            <a:ext cx="1647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Select all filters.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42BF65-C682-4677-A38C-5D5E9EC2F823}"/>
              </a:ext>
            </a:extLst>
          </p:cNvPr>
          <p:cNvSpPr txBox="1"/>
          <p:nvPr/>
        </p:nvSpPr>
        <p:spPr>
          <a:xfrm>
            <a:off x="2286001" y="5513388"/>
            <a:ext cx="20796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Click </a:t>
            </a:r>
            <a:r>
              <a:rPr lang="en-US" i="1" dirty="0"/>
              <a:t>OK </a:t>
            </a:r>
            <a:r>
              <a:rPr lang="en-US" dirty="0"/>
              <a:t>to save and close the dialog.</a:t>
            </a:r>
          </a:p>
        </p:txBody>
      </p:sp>
      <p:cxnSp>
        <p:nvCxnSpPr>
          <p:cNvPr id="34829" name="Straight Arrow Connector 24">
            <a:extLst>
              <a:ext uri="{FF2B5EF4-FFF2-40B4-BE49-F238E27FC236}">
                <a16:creationId xmlns:a16="http://schemas.microsoft.com/office/drawing/2014/main" id="{F9924DE3-D502-4D4A-B3FC-BAA322DD18AD}"/>
              </a:ext>
            </a:extLst>
          </p:cNvPr>
          <p:cNvCxnSpPr>
            <a:cxnSpLocks/>
          </p:cNvCxnSpPr>
          <p:nvPr/>
        </p:nvCxnSpPr>
        <p:spPr bwMode="auto">
          <a:xfrm>
            <a:off x="4038600" y="3989389"/>
            <a:ext cx="1100138" cy="3381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Straight Arrow Connector 24">
            <a:extLst>
              <a:ext uri="{FF2B5EF4-FFF2-40B4-BE49-F238E27FC236}">
                <a16:creationId xmlns:a16="http://schemas.microsoft.com/office/drawing/2014/main" id="{91B9ABFE-70B7-4145-8774-45E60F34288E}"/>
              </a:ext>
            </a:extLst>
          </p:cNvPr>
          <p:cNvCxnSpPr>
            <a:cxnSpLocks/>
          </p:cNvCxnSpPr>
          <p:nvPr/>
        </p:nvCxnSpPr>
        <p:spPr bwMode="auto">
          <a:xfrm>
            <a:off x="4332288" y="2770188"/>
            <a:ext cx="849312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Straight Arrow Connector 24">
            <a:extLst>
              <a:ext uri="{FF2B5EF4-FFF2-40B4-BE49-F238E27FC236}">
                <a16:creationId xmlns:a16="http://schemas.microsoft.com/office/drawing/2014/main" id="{B3465AF7-836B-433A-A3C4-54EC21F628AC}"/>
              </a:ext>
            </a:extLst>
          </p:cNvPr>
          <p:cNvCxnSpPr>
            <a:cxnSpLocks/>
          </p:cNvCxnSpPr>
          <p:nvPr/>
        </p:nvCxnSpPr>
        <p:spPr bwMode="auto">
          <a:xfrm>
            <a:off x="4724400" y="1876425"/>
            <a:ext cx="45720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82728D0-AD5F-4164-B9B5-55BA9E3CB9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0673" y="602358"/>
            <a:ext cx="8429625" cy="685800"/>
          </a:xfrm>
        </p:spPr>
        <p:txBody>
          <a:bodyPr/>
          <a:lstStyle/>
          <a:p>
            <a:r>
              <a:rPr lang="en-US" altLang="en-US" dirty="0"/>
              <a:t>Run Filter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C4E08888-A5FE-4CBF-A862-609DB10A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639"/>
          <a:stretch>
            <a:fillRect/>
          </a:stretch>
        </p:blipFill>
        <p:spPr bwMode="auto">
          <a:xfrm>
            <a:off x="2828925" y="1371600"/>
            <a:ext cx="3251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>
            <a:extLst>
              <a:ext uri="{FF2B5EF4-FFF2-40B4-BE49-F238E27FC236}">
                <a16:creationId xmlns:a16="http://schemas.microsoft.com/office/drawing/2014/main" id="{5CFB4022-A371-4D1C-83AF-FF00FB83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629400" y="924429"/>
            <a:ext cx="3782067" cy="428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7">
            <a:extLst>
              <a:ext uri="{FF2B5EF4-FFF2-40B4-BE49-F238E27FC236}">
                <a16:creationId xmlns:a16="http://schemas.microsoft.com/office/drawing/2014/main" id="{8C7B7EE7-4155-451B-83D1-94C5467AAF6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905001"/>
            <a:ext cx="431800" cy="658813"/>
            <a:chOff x="2174002" y="1923064"/>
            <a:chExt cx="431779" cy="658420"/>
          </a:xfrm>
        </p:grpSpPr>
        <p:sp>
          <p:nvSpPr>
            <p:cNvPr id="36882" name="Arrow: Right 8">
              <a:extLst>
                <a:ext uri="{FF2B5EF4-FFF2-40B4-BE49-F238E27FC236}">
                  <a16:creationId xmlns:a16="http://schemas.microsoft.com/office/drawing/2014/main" id="{F29CD61F-4752-496A-8188-EA49A199BF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921BB5-C681-4736-A3E4-1684982DB767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6</a:t>
              </a:r>
            </a:p>
          </p:txBody>
        </p:sp>
      </p:grpSp>
      <p:grpSp>
        <p:nvGrpSpPr>
          <p:cNvPr id="36870" name="Group 7">
            <a:extLst>
              <a:ext uri="{FF2B5EF4-FFF2-40B4-BE49-F238E27FC236}">
                <a16:creationId xmlns:a16="http://schemas.microsoft.com/office/drawing/2014/main" id="{FB0EDD53-A7E0-4FE1-B7D8-0D6D6FF0F9DE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2406651"/>
            <a:ext cx="431800" cy="658813"/>
            <a:chOff x="2174002" y="1923064"/>
            <a:chExt cx="431779" cy="658420"/>
          </a:xfrm>
        </p:grpSpPr>
        <p:sp>
          <p:nvSpPr>
            <p:cNvPr id="36880" name="Arrow: Right 8">
              <a:extLst>
                <a:ext uri="{FF2B5EF4-FFF2-40B4-BE49-F238E27FC236}">
                  <a16:creationId xmlns:a16="http://schemas.microsoft.com/office/drawing/2014/main" id="{6EBDAD56-D9E4-43A5-91B1-2306B218FF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F7F282-FEDF-475E-A64B-4DDE47C8333C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36871" name="Group 7">
            <a:extLst>
              <a:ext uri="{FF2B5EF4-FFF2-40B4-BE49-F238E27FC236}">
                <a16:creationId xmlns:a16="http://schemas.microsoft.com/office/drawing/2014/main" id="{7685B1E7-0DAB-4CA9-BF8A-67B42AA25087}"/>
              </a:ext>
            </a:extLst>
          </p:cNvPr>
          <p:cNvGrpSpPr>
            <a:grpSpLocks/>
          </p:cNvGrpSpPr>
          <p:nvPr/>
        </p:nvGrpSpPr>
        <p:grpSpPr bwMode="auto">
          <a:xfrm>
            <a:off x="9271000" y="3065463"/>
            <a:ext cx="431800" cy="658812"/>
            <a:chOff x="2174002" y="1923064"/>
            <a:chExt cx="431779" cy="658420"/>
          </a:xfrm>
        </p:grpSpPr>
        <p:sp>
          <p:nvSpPr>
            <p:cNvPr id="36878" name="Arrow: Right 8">
              <a:extLst>
                <a:ext uri="{FF2B5EF4-FFF2-40B4-BE49-F238E27FC236}">
                  <a16:creationId xmlns:a16="http://schemas.microsoft.com/office/drawing/2014/main" id="{25D723B2-A11D-4ADE-AEA1-FCBD6D331A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5975DC-3243-46C6-A695-C142CE24D827}"/>
                </a:ext>
              </a:extLst>
            </p:cNvPr>
            <p:cNvSpPr/>
            <p:nvPr/>
          </p:nvSpPr>
          <p:spPr bwMode="auto">
            <a:xfrm>
              <a:off x="2174002" y="2276865"/>
              <a:ext cx="322247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A6ED2EFA-7198-4303-AFAD-5AF725B03011}"/>
              </a:ext>
            </a:extLst>
          </p:cNvPr>
          <p:cNvSpPr/>
          <p:nvPr/>
        </p:nvSpPr>
        <p:spPr bwMode="auto">
          <a:xfrm>
            <a:off x="2843213" y="5334000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05F521-C4BC-4A00-AA06-42C22BAA750D}"/>
              </a:ext>
            </a:extLst>
          </p:cNvPr>
          <p:cNvSpPr/>
          <p:nvPr/>
        </p:nvSpPr>
        <p:spPr bwMode="auto">
          <a:xfrm>
            <a:off x="2854326" y="579120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8C99BA-5EF0-47EE-B37E-C17531EBE64F}"/>
              </a:ext>
            </a:extLst>
          </p:cNvPr>
          <p:cNvSpPr/>
          <p:nvPr/>
        </p:nvSpPr>
        <p:spPr bwMode="auto">
          <a:xfrm>
            <a:off x="2854326" y="624840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40887D-1DB1-4D5F-BE90-A9A1B4F86CEF}"/>
              </a:ext>
            </a:extLst>
          </p:cNvPr>
          <p:cNvSpPr txBox="1"/>
          <p:nvPr/>
        </p:nvSpPr>
        <p:spPr>
          <a:xfrm>
            <a:off x="3232150" y="5334001"/>
            <a:ext cx="29400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Change the filter to </a:t>
            </a:r>
            <a:r>
              <a:rPr lang="en-US" i="1" dirty="0"/>
              <a:t>Pick Curves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F17FF2-AE75-478D-B5B6-C3B4208A2701}"/>
              </a:ext>
            </a:extLst>
          </p:cNvPr>
          <p:cNvSpPr txBox="1"/>
          <p:nvPr/>
        </p:nvSpPr>
        <p:spPr>
          <a:xfrm>
            <a:off x="3232150" y="5781676"/>
            <a:ext cx="45402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Select the volume in the Source Selection column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432628-603B-470F-BFE6-E0C8880E300B}"/>
              </a:ext>
            </a:extLst>
          </p:cNvPr>
          <p:cNvSpPr txBox="1"/>
          <p:nvPr/>
        </p:nvSpPr>
        <p:spPr>
          <a:xfrm>
            <a:off x="3232150" y="6238876"/>
            <a:ext cx="44640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Select several curves in the Target Entities column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46053FF-4AA5-44E2-8011-1AA22CB4B7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4963" y="558162"/>
            <a:ext cx="8429625" cy="685800"/>
          </a:xfrm>
        </p:spPr>
        <p:txBody>
          <a:bodyPr/>
          <a:lstStyle/>
          <a:p>
            <a:r>
              <a:rPr lang="en-US" altLang="en-US" dirty="0"/>
              <a:t>Drag Target Selections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42FF2B58-3EBE-4AE3-88C0-CA7175CD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33601" y="1498008"/>
            <a:ext cx="3262313" cy="36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>
            <a:extLst>
              <a:ext uri="{FF2B5EF4-FFF2-40B4-BE49-F238E27FC236}">
                <a16:creationId xmlns:a16="http://schemas.microsoft.com/office/drawing/2014/main" id="{ED8EC200-1961-4838-9196-7716BF6F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293567" y="1281437"/>
            <a:ext cx="3262313" cy="369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7">
            <a:extLst>
              <a:ext uri="{FF2B5EF4-FFF2-40B4-BE49-F238E27FC236}">
                <a16:creationId xmlns:a16="http://schemas.microsoft.com/office/drawing/2014/main" id="{99D653CE-D51F-4AB2-ACD2-88892B91F331}"/>
              </a:ext>
            </a:extLst>
          </p:cNvPr>
          <p:cNvGrpSpPr>
            <a:grpSpLocks/>
          </p:cNvGrpSpPr>
          <p:nvPr/>
        </p:nvGrpSpPr>
        <p:grpSpPr bwMode="auto">
          <a:xfrm>
            <a:off x="4860132" y="3733800"/>
            <a:ext cx="431800" cy="658813"/>
            <a:chOff x="2174002" y="1923064"/>
            <a:chExt cx="431779" cy="658420"/>
          </a:xfrm>
        </p:grpSpPr>
        <p:sp>
          <p:nvSpPr>
            <p:cNvPr id="38925" name="Arrow: Right 8">
              <a:extLst>
                <a:ext uri="{FF2B5EF4-FFF2-40B4-BE49-F238E27FC236}">
                  <a16:creationId xmlns:a16="http://schemas.microsoft.com/office/drawing/2014/main" id="{11F80EBE-D286-46CF-93ED-39480D0DFA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4F8BE7-AB33-470D-88D2-8A9760D13FF1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9</a:t>
              </a:r>
            </a:p>
          </p:txBody>
        </p:sp>
      </p:grpSp>
      <p:grpSp>
        <p:nvGrpSpPr>
          <p:cNvPr id="38918" name="Group 7">
            <a:extLst>
              <a:ext uri="{FF2B5EF4-FFF2-40B4-BE49-F238E27FC236}">
                <a16:creationId xmlns:a16="http://schemas.microsoft.com/office/drawing/2014/main" id="{61B52168-9A5F-4789-B4EF-23B899817748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1889126"/>
            <a:ext cx="431800" cy="658813"/>
            <a:chOff x="2174002" y="1923064"/>
            <a:chExt cx="431779" cy="658420"/>
          </a:xfrm>
        </p:grpSpPr>
        <p:sp>
          <p:nvSpPr>
            <p:cNvPr id="38923" name="Arrow: Right 8">
              <a:extLst>
                <a:ext uri="{FF2B5EF4-FFF2-40B4-BE49-F238E27FC236}">
                  <a16:creationId xmlns:a16="http://schemas.microsoft.com/office/drawing/2014/main" id="{B150B656-0DEA-4AB3-8148-D3426D452F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0D3A8BB-5DB0-44F9-9F1F-78686770FA24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ea typeface="ＭＳ Ｐゴシック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543AAA-A7C3-491B-9C97-07EABF039CFB}"/>
              </a:ext>
            </a:extLst>
          </p:cNvPr>
          <p:cNvSpPr txBox="1"/>
          <p:nvPr/>
        </p:nvSpPr>
        <p:spPr>
          <a:xfrm>
            <a:off x="3276600" y="5570539"/>
            <a:ext cx="4495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Drag the curves into the Source Selection column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152DD6-1923-4FF9-9154-9900943571A5}"/>
              </a:ext>
            </a:extLst>
          </p:cNvPr>
          <p:cNvSpPr txBox="1"/>
          <p:nvPr/>
        </p:nvSpPr>
        <p:spPr>
          <a:xfrm>
            <a:off x="3276601" y="6076951"/>
            <a:ext cx="31670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Change the filter to </a:t>
            </a:r>
            <a:r>
              <a:rPr lang="en-US" i="1" dirty="0"/>
              <a:t>Pick Surfaces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CBE471-61B1-4251-8E90-49209EAE8FBA}"/>
              </a:ext>
            </a:extLst>
          </p:cNvPr>
          <p:cNvSpPr/>
          <p:nvPr/>
        </p:nvSpPr>
        <p:spPr bwMode="auto">
          <a:xfrm>
            <a:off x="2954338" y="5580063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093EA2-40F3-4125-9EFE-9C02E5EBD096}"/>
              </a:ext>
            </a:extLst>
          </p:cNvPr>
          <p:cNvSpPr/>
          <p:nvPr/>
        </p:nvSpPr>
        <p:spPr bwMode="auto">
          <a:xfrm>
            <a:off x="2954338" y="6086475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10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20A8A2A-ECE4-47F9-B6CC-C11B27F222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4711" y="519576"/>
            <a:ext cx="8429625" cy="685800"/>
          </a:xfrm>
        </p:spPr>
        <p:txBody>
          <a:bodyPr/>
          <a:lstStyle/>
          <a:p>
            <a:r>
              <a:rPr lang="en-US" altLang="en-US" dirty="0"/>
              <a:t>Select Targets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41624B78-1814-431A-AAB6-6B464F7F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99414" y="1246188"/>
            <a:ext cx="3136024" cy="35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>
            <a:extLst>
              <a:ext uri="{FF2B5EF4-FFF2-40B4-BE49-F238E27FC236}">
                <a16:creationId xmlns:a16="http://schemas.microsoft.com/office/drawing/2014/main" id="{CA864B28-C712-42C8-A820-6B88D9BAE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095475" y="1215608"/>
            <a:ext cx="5711825" cy="382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7">
            <a:extLst>
              <a:ext uri="{FF2B5EF4-FFF2-40B4-BE49-F238E27FC236}">
                <a16:creationId xmlns:a16="http://schemas.microsoft.com/office/drawing/2014/main" id="{718CE1FF-01A2-449A-A9AB-809828852AFD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590801"/>
            <a:ext cx="431800" cy="658813"/>
            <a:chOff x="2174002" y="1923064"/>
            <a:chExt cx="431779" cy="658420"/>
          </a:xfrm>
        </p:grpSpPr>
        <p:sp>
          <p:nvSpPr>
            <p:cNvPr id="39949" name="Arrow: Right 8">
              <a:extLst>
                <a:ext uri="{FF2B5EF4-FFF2-40B4-BE49-F238E27FC236}">
                  <a16:creationId xmlns:a16="http://schemas.microsoft.com/office/drawing/2014/main" id="{CC4A7302-3C7A-4840-90F7-0FA3D91698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B67BC7-829B-4A32-AA61-4D0980681B48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ea typeface="ＭＳ Ｐゴシック" charset="0"/>
                </a:rPr>
                <a:t>11</a:t>
              </a:r>
            </a:p>
          </p:txBody>
        </p:sp>
      </p:grpSp>
      <p:grpSp>
        <p:nvGrpSpPr>
          <p:cNvPr id="39942" name="Group 7">
            <a:extLst>
              <a:ext uri="{FF2B5EF4-FFF2-40B4-BE49-F238E27FC236}">
                <a16:creationId xmlns:a16="http://schemas.microsoft.com/office/drawing/2014/main" id="{87081408-F8DD-43D9-96FC-C539878C58CF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2260601"/>
            <a:ext cx="431800" cy="658813"/>
            <a:chOff x="2174002" y="1923064"/>
            <a:chExt cx="431779" cy="658420"/>
          </a:xfrm>
        </p:grpSpPr>
        <p:sp>
          <p:nvSpPr>
            <p:cNvPr id="39947" name="Arrow: Right 8">
              <a:extLst>
                <a:ext uri="{FF2B5EF4-FFF2-40B4-BE49-F238E27FC236}">
                  <a16:creationId xmlns:a16="http://schemas.microsoft.com/office/drawing/2014/main" id="{C001379D-D4F0-4B36-AEA3-EC36206174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791681-5D9D-4FE1-BE24-C596FE1A065D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ea typeface="ＭＳ Ｐゴシック" charset="0"/>
                </a:rPr>
                <a:t>12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F50ABB-DF4C-483A-8924-C90D91AC824D}"/>
              </a:ext>
            </a:extLst>
          </p:cNvPr>
          <p:cNvSpPr txBox="1"/>
          <p:nvPr/>
        </p:nvSpPr>
        <p:spPr>
          <a:xfrm>
            <a:off x="2209800" y="5181601"/>
            <a:ext cx="3505200" cy="87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/>
              <a:t>Select a curve (or two) to update the Target Entities column with surfaces.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03520D-5E5E-4030-9028-F241986B805E}"/>
              </a:ext>
            </a:extLst>
          </p:cNvPr>
          <p:cNvSpPr txBox="1"/>
          <p:nvPr/>
        </p:nvSpPr>
        <p:spPr>
          <a:xfrm>
            <a:off x="2209801" y="5954714"/>
            <a:ext cx="3167063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/>
              <a:t>Select a surface in Target Entities column and note the updated selection in the graphics view.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D23B20-D45B-47E8-9A90-58D68AB1540E}"/>
              </a:ext>
            </a:extLst>
          </p:cNvPr>
          <p:cNvSpPr/>
          <p:nvPr/>
        </p:nvSpPr>
        <p:spPr bwMode="auto">
          <a:xfrm>
            <a:off x="1887538" y="5307012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11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3D75F2-1CCA-45F4-B708-13E57889A7BA}"/>
              </a:ext>
            </a:extLst>
          </p:cNvPr>
          <p:cNvSpPr/>
          <p:nvPr/>
        </p:nvSpPr>
        <p:spPr bwMode="auto">
          <a:xfrm>
            <a:off x="1887538" y="6165850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12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FDDB518-D8D7-441D-967F-C7303A7ADE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5431" y="685800"/>
            <a:ext cx="8429625" cy="685800"/>
          </a:xfrm>
        </p:spPr>
        <p:txBody>
          <a:bodyPr/>
          <a:lstStyle/>
          <a:p>
            <a:r>
              <a:rPr lang="en-US" altLang="en-US" dirty="0"/>
              <a:t>Context Menu Options</a:t>
            </a:r>
          </a:p>
        </p:txBody>
      </p:sp>
      <p:pic>
        <p:nvPicPr>
          <p:cNvPr id="40963" name="Picture 5">
            <a:extLst>
              <a:ext uri="{FF2B5EF4-FFF2-40B4-BE49-F238E27FC236}">
                <a16:creationId xmlns:a16="http://schemas.microsoft.com/office/drawing/2014/main" id="{0604F366-8B91-4F7B-B927-6287DFE49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/>
          <a:stretch/>
        </p:blipFill>
        <p:spPr bwMode="auto">
          <a:xfrm>
            <a:off x="1905001" y="2532966"/>
            <a:ext cx="2646363" cy="27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>
            <a:extLst>
              <a:ext uri="{FF2B5EF4-FFF2-40B4-BE49-F238E27FC236}">
                <a16:creationId xmlns:a16="http://schemas.microsoft.com/office/drawing/2014/main" id="{344A2224-89E0-468F-8C4E-01BD6666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/>
          <a:stretch/>
        </p:blipFill>
        <p:spPr bwMode="auto">
          <a:xfrm>
            <a:off x="7620001" y="2438400"/>
            <a:ext cx="2646363" cy="283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851AF8-DAB6-4B37-8D49-5DA2543EBEB4}"/>
              </a:ext>
            </a:extLst>
          </p:cNvPr>
          <p:cNvSpPr txBox="1"/>
          <p:nvPr/>
        </p:nvSpPr>
        <p:spPr>
          <a:xfrm>
            <a:off x="4803775" y="2209801"/>
            <a:ext cx="2382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Remove selected entities from the list.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563D-9EB3-4519-926F-1EF961E431D6}"/>
              </a:ext>
            </a:extLst>
          </p:cNvPr>
          <p:cNvSpPr txBox="1"/>
          <p:nvPr/>
        </p:nvSpPr>
        <p:spPr>
          <a:xfrm>
            <a:off x="4803775" y="2897189"/>
            <a:ext cx="2382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Select all entities in the list.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01809-DEF2-48EB-A74B-C846402E4D53}"/>
              </a:ext>
            </a:extLst>
          </p:cNvPr>
          <p:cNvSpPr txBox="1"/>
          <p:nvPr/>
        </p:nvSpPr>
        <p:spPr>
          <a:xfrm>
            <a:off x="4803775" y="4957764"/>
            <a:ext cx="2382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Clear all entities from the list.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3CFE7-D5C4-4F48-867A-7A043A92D922}"/>
              </a:ext>
            </a:extLst>
          </p:cNvPr>
          <p:cNvSpPr txBox="1"/>
          <p:nvPr/>
        </p:nvSpPr>
        <p:spPr>
          <a:xfrm>
            <a:off x="4803775" y="3584576"/>
            <a:ext cx="2382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Copy names to use in paste operations.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59C00F-62C9-420B-AC89-E3B8F571CBA1}"/>
              </a:ext>
            </a:extLst>
          </p:cNvPr>
          <p:cNvSpPr txBox="1"/>
          <p:nvPr/>
        </p:nvSpPr>
        <p:spPr>
          <a:xfrm>
            <a:off x="4803775" y="4271964"/>
            <a:ext cx="2382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Copy IDs to use in paste operations.</a:t>
            </a:r>
          </a:p>
        </p:txBody>
      </p:sp>
      <p:cxnSp>
        <p:nvCxnSpPr>
          <p:cNvPr id="40970" name="Straight Arrow Connector 24">
            <a:extLst>
              <a:ext uri="{FF2B5EF4-FFF2-40B4-BE49-F238E27FC236}">
                <a16:creationId xmlns:a16="http://schemas.microsoft.com/office/drawing/2014/main" id="{72209310-2AA6-479F-B472-D6B9471C70D5}"/>
              </a:ext>
            </a:extLst>
          </p:cNvPr>
          <p:cNvCxnSpPr>
            <a:cxnSpLocks/>
          </p:cNvCxnSpPr>
          <p:nvPr/>
        </p:nvCxnSpPr>
        <p:spPr bwMode="auto">
          <a:xfrm>
            <a:off x="7086600" y="2438400"/>
            <a:ext cx="990600" cy="838200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Straight Arrow Connector 24">
            <a:extLst>
              <a:ext uri="{FF2B5EF4-FFF2-40B4-BE49-F238E27FC236}">
                <a16:creationId xmlns:a16="http://schemas.microsoft.com/office/drawing/2014/main" id="{CDFADEE9-2227-488E-AA3D-FD8FD040C9E0}"/>
              </a:ext>
            </a:extLst>
          </p:cNvPr>
          <p:cNvCxnSpPr>
            <a:cxnSpLocks/>
          </p:cNvCxnSpPr>
          <p:nvPr/>
        </p:nvCxnSpPr>
        <p:spPr bwMode="auto">
          <a:xfrm>
            <a:off x="6923089" y="3200400"/>
            <a:ext cx="1309687" cy="323850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Straight Arrow Connector 24">
            <a:extLst>
              <a:ext uri="{FF2B5EF4-FFF2-40B4-BE49-F238E27FC236}">
                <a16:creationId xmlns:a16="http://schemas.microsoft.com/office/drawing/2014/main" id="{3DB2ED6A-93DD-47B8-B60A-828898F47587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3713" y="3733800"/>
            <a:ext cx="1389062" cy="152400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Straight Arrow Connector 24">
            <a:extLst>
              <a:ext uri="{FF2B5EF4-FFF2-40B4-BE49-F238E27FC236}">
                <a16:creationId xmlns:a16="http://schemas.microsoft.com/office/drawing/2014/main" id="{AEAD687E-DF0D-48B7-8236-1D4F2E696F7D}"/>
              </a:ext>
            </a:extLst>
          </p:cNvPr>
          <p:cNvCxnSpPr>
            <a:cxnSpLocks/>
          </p:cNvCxnSpPr>
          <p:nvPr/>
        </p:nvCxnSpPr>
        <p:spPr bwMode="auto">
          <a:xfrm flipV="1">
            <a:off x="7053264" y="3917951"/>
            <a:ext cx="1190625" cy="542925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Straight Arrow Connector 24">
            <a:extLst>
              <a:ext uri="{FF2B5EF4-FFF2-40B4-BE49-F238E27FC236}">
                <a16:creationId xmlns:a16="http://schemas.microsoft.com/office/drawing/2014/main" id="{938C65BD-90B8-4EAB-9A65-F6538697A05A}"/>
              </a:ext>
            </a:extLst>
          </p:cNvPr>
          <p:cNvCxnSpPr>
            <a:cxnSpLocks/>
          </p:cNvCxnSpPr>
          <p:nvPr/>
        </p:nvCxnSpPr>
        <p:spPr bwMode="auto">
          <a:xfrm flipV="1">
            <a:off x="7086600" y="4138614"/>
            <a:ext cx="1157288" cy="966787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Straight Arrow Connector 24">
            <a:extLst>
              <a:ext uri="{FF2B5EF4-FFF2-40B4-BE49-F238E27FC236}">
                <a16:creationId xmlns:a16="http://schemas.microsoft.com/office/drawing/2014/main" id="{6299434E-A66C-4E1B-B429-F15589F67295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3352801" y="2532966"/>
            <a:ext cx="1450974" cy="591234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Straight Arrow Connector 24">
            <a:extLst>
              <a:ext uri="{FF2B5EF4-FFF2-40B4-BE49-F238E27FC236}">
                <a16:creationId xmlns:a16="http://schemas.microsoft.com/office/drawing/2014/main" id="{B7BE76D2-0045-4176-AEE1-9EFA67317B35}"/>
              </a:ext>
            </a:extLst>
          </p:cNvPr>
          <p:cNvCxnSpPr>
            <a:cxnSpLocks/>
          </p:cNvCxnSpPr>
          <p:nvPr/>
        </p:nvCxnSpPr>
        <p:spPr bwMode="auto">
          <a:xfrm flipH="1">
            <a:off x="2874963" y="3048001"/>
            <a:ext cx="1928812" cy="263525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Straight Arrow Connector 24">
            <a:extLst>
              <a:ext uri="{FF2B5EF4-FFF2-40B4-BE49-F238E27FC236}">
                <a16:creationId xmlns:a16="http://schemas.microsoft.com/office/drawing/2014/main" id="{547C22D2-CEA7-4518-84C9-A262C774010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74963" y="3524250"/>
            <a:ext cx="1928812" cy="1581150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05E901E-0461-450C-BCD5-A9C3D712ED6D}"/>
              </a:ext>
            </a:extLst>
          </p:cNvPr>
          <p:cNvSpPr txBox="1"/>
          <p:nvPr/>
        </p:nvSpPr>
        <p:spPr>
          <a:xfrm>
            <a:off x="1989139" y="5254626"/>
            <a:ext cx="25622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Source entity context menu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387271-9126-4C13-A9DA-E40BE5F6EE7D}"/>
              </a:ext>
            </a:extLst>
          </p:cNvPr>
          <p:cNvSpPr txBox="1"/>
          <p:nvPr/>
        </p:nvSpPr>
        <p:spPr>
          <a:xfrm>
            <a:off x="7772401" y="5289551"/>
            <a:ext cx="24939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Target entity context menu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2F02C955-DE83-4809-9E68-E69B44F521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81819"/>
            <a:ext cx="8429625" cy="685800"/>
          </a:xfrm>
        </p:spPr>
        <p:txBody>
          <a:bodyPr/>
          <a:lstStyle/>
          <a:p>
            <a:r>
              <a:rPr lang="en-US" altLang="en-US" dirty="0"/>
              <a:t>Filter Script</a:t>
            </a:r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EAA7D729-DB85-44E2-8BE8-D8401A0DD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1"/>
            <a:ext cx="5588000" cy="253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0DBA2-ABC5-478E-B2AF-8461546238C0}"/>
              </a:ext>
            </a:extLst>
          </p:cNvPr>
          <p:cNvSpPr txBox="1"/>
          <p:nvPr/>
        </p:nvSpPr>
        <p:spPr>
          <a:xfrm>
            <a:off x="1981200" y="1524001"/>
            <a:ext cx="1752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SurfaceFilter.py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F2726-2220-4725-9F75-27B223A8C4FE}"/>
              </a:ext>
            </a:extLst>
          </p:cNvPr>
          <p:cNvSpPr txBox="1"/>
          <p:nvPr/>
        </p:nvSpPr>
        <p:spPr>
          <a:xfrm>
            <a:off x="4267201" y="1350963"/>
            <a:ext cx="22653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Class name matches script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D7F4D-4413-461B-B01C-A984B648E6C2}"/>
              </a:ext>
            </a:extLst>
          </p:cNvPr>
          <p:cNvSpPr txBox="1"/>
          <p:nvPr/>
        </p:nvSpPr>
        <p:spPr>
          <a:xfrm>
            <a:off x="6505576" y="1397001"/>
            <a:ext cx="25622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Inherits from </a:t>
            </a:r>
            <a:r>
              <a:rPr lang="en-US" dirty="0" err="1"/>
              <a:t>SelectionFilter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25A6D-A10B-47A2-BB1D-0E75FE148FAA}"/>
              </a:ext>
            </a:extLst>
          </p:cNvPr>
          <p:cNvSpPr txBox="1"/>
          <p:nvPr/>
        </p:nvSpPr>
        <p:spPr>
          <a:xfrm>
            <a:off x="7740650" y="1989138"/>
            <a:ext cx="25527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display_name</a:t>
            </a:r>
            <a:r>
              <a:rPr lang="en-US" dirty="0"/>
              <a:t> - defines the text shown in the list of available filters.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30A6C-2AD4-40C3-B5DF-63D6CEB9B52C}"/>
              </a:ext>
            </a:extLst>
          </p:cNvPr>
          <p:cNvSpPr txBox="1"/>
          <p:nvPr/>
        </p:nvSpPr>
        <p:spPr>
          <a:xfrm>
            <a:off x="7740651" y="2933700"/>
            <a:ext cx="288131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run_filter</a:t>
            </a:r>
            <a:r>
              <a:rPr lang="en-US" dirty="0"/>
              <a:t> - creates a new selection from the source selection. Called when a source selection changes or </a:t>
            </a:r>
            <a:r>
              <a:rPr lang="en-US" i="1" dirty="0"/>
              <a:t>Refresh</a:t>
            </a:r>
            <a:r>
              <a:rPr lang="en-US" dirty="0"/>
              <a:t> is clicked.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21829-4032-4643-B2FB-C8E36D5CDAFA}"/>
              </a:ext>
            </a:extLst>
          </p:cNvPr>
          <p:cNvSpPr txBox="1"/>
          <p:nvPr/>
        </p:nvSpPr>
        <p:spPr>
          <a:xfrm>
            <a:off x="8134350" y="4426964"/>
            <a:ext cx="2159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Uses functions from the CUBIT™ module.</a:t>
            </a:r>
          </a:p>
        </p:txBody>
      </p:sp>
      <p:cxnSp>
        <p:nvCxnSpPr>
          <p:cNvPr id="41994" name="Straight Arrow Connector 24">
            <a:extLst>
              <a:ext uri="{FF2B5EF4-FFF2-40B4-BE49-F238E27FC236}">
                <a16:creationId xmlns:a16="http://schemas.microsoft.com/office/drawing/2014/main" id="{7816D517-1D02-4475-81F7-96BD50926036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>
            <a:off x="3352800" y="1812628"/>
            <a:ext cx="914400" cy="701972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5" name="Straight Arrow Connector 24">
            <a:extLst>
              <a:ext uri="{FF2B5EF4-FFF2-40B4-BE49-F238E27FC236}">
                <a16:creationId xmlns:a16="http://schemas.microsoft.com/office/drawing/2014/main" id="{C11B57FC-5037-42B2-89BA-216AD89F1A55}"/>
              </a:ext>
            </a:extLst>
          </p:cNvPr>
          <p:cNvCxnSpPr>
            <a:cxnSpLocks/>
          </p:cNvCxnSpPr>
          <p:nvPr/>
        </p:nvCxnSpPr>
        <p:spPr bwMode="auto">
          <a:xfrm flipH="1">
            <a:off x="5400676" y="1558925"/>
            <a:ext cx="1109663" cy="908050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6" name="Straight Arrow Connector 24">
            <a:extLst>
              <a:ext uri="{FF2B5EF4-FFF2-40B4-BE49-F238E27FC236}">
                <a16:creationId xmlns:a16="http://schemas.microsoft.com/office/drawing/2014/main" id="{EE497849-5D83-4F46-9B0D-5BDE033B36AE}"/>
              </a:ext>
            </a:extLst>
          </p:cNvPr>
          <p:cNvCxnSpPr>
            <a:cxnSpLocks/>
          </p:cNvCxnSpPr>
          <p:nvPr/>
        </p:nvCxnSpPr>
        <p:spPr bwMode="auto">
          <a:xfrm flipH="1">
            <a:off x="4913314" y="2481263"/>
            <a:ext cx="2859087" cy="347662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Straight Arrow Connector 24">
            <a:extLst>
              <a:ext uri="{FF2B5EF4-FFF2-40B4-BE49-F238E27FC236}">
                <a16:creationId xmlns:a16="http://schemas.microsoft.com/office/drawing/2014/main" id="{82ED7612-455F-4CFC-B2BE-5A28045429F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19600" y="3087688"/>
            <a:ext cx="3321050" cy="95250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Straight Arrow Connector 27">
            <a:extLst>
              <a:ext uri="{FF2B5EF4-FFF2-40B4-BE49-F238E27FC236}">
                <a16:creationId xmlns:a16="http://schemas.microsoft.com/office/drawing/2014/main" id="{44C0DB18-87FC-437F-9753-E2F7B74C950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38800" y="3981451"/>
            <a:ext cx="2438400" cy="276225"/>
          </a:xfrm>
          <a:prstGeom prst="straightConnector1">
            <a:avLst/>
          </a:prstGeom>
          <a:noFill/>
          <a:ln w="31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F5171D0-B89E-4088-94B5-38EB4799D223}"/>
              </a:ext>
            </a:extLst>
          </p:cNvPr>
          <p:cNvSpPr txBox="1"/>
          <p:nvPr/>
        </p:nvSpPr>
        <p:spPr>
          <a:xfrm>
            <a:off x="2273301" y="5197476"/>
            <a:ext cx="31273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Source selection type and IDs retrieved using </a:t>
            </a:r>
            <a:r>
              <a:rPr lang="en-US" i="1" dirty="0" err="1"/>
              <a:t>get_source_types</a:t>
            </a:r>
            <a:r>
              <a:rPr lang="en-US" i="1" dirty="0"/>
              <a:t>() and </a:t>
            </a:r>
            <a:r>
              <a:rPr lang="en-US" i="1" dirty="0" err="1"/>
              <a:t>get_source_ids</a:t>
            </a:r>
            <a:r>
              <a:rPr lang="en-US" i="1" dirty="0"/>
              <a:t>().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B87284-9971-4816-9C62-178E236546DE}"/>
              </a:ext>
            </a:extLst>
          </p:cNvPr>
          <p:cNvSpPr txBox="1"/>
          <p:nvPr/>
        </p:nvSpPr>
        <p:spPr>
          <a:xfrm>
            <a:off x="5889626" y="5272089"/>
            <a:ext cx="31273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Target selections added using </a:t>
            </a:r>
            <a:r>
              <a:rPr lang="en-US" i="1" dirty="0" err="1"/>
              <a:t>add_target_selection</a:t>
            </a:r>
            <a:r>
              <a:rPr lang="en-US" i="1" dirty="0"/>
              <a:t>(type, id)</a:t>
            </a:r>
            <a:endParaRPr lang="en-US" dirty="0"/>
          </a:p>
        </p:txBody>
      </p:sp>
      <p:pic>
        <p:nvPicPr>
          <p:cNvPr id="42001" name="Picture 1">
            <a:extLst>
              <a:ext uri="{FF2B5EF4-FFF2-40B4-BE49-F238E27FC236}">
                <a16:creationId xmlns:a16="http://schemas.microsoft.com/office/drawing/2014/main" id="{CC408685-413D-4276-AE67-C13E1431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4" y="3292475"/>
            <a:ext cx="14890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35CA8E2-CD42-4354-BF87-31910743AA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85812"/>
            <a:ext cx="8429625" cy="685800"/>
          </a:xfrm>
        </p:spPr>
        <p:txBody>
          <a:bodyPr/>
          <a:lstStyle/>
          <a:p>
            <a:r>
              <a:rPr lang="en-US" altLang="en-US"/>
              <a:t>Custom Toolbars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BAA5E5A-6E06-42E2-921E-A72D845B03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1" y="1828800"/>
            <a:ext cx="8429625" cy="4800600"/>
          </a:xfrm>
        </p:spPr>
        <p:txBody>
          <a:bodyPr/>
          <a:lstStyle/>
          <a:p>
            <a:r>
              <a:rPr lang="en-US" altLang="en-US"/>
              <a:t>Convenient access to frequent tasks as toolbar buttons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Run favorite CUBIT™ commands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Play specific scripts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Shortcuts to specific command panels</a:t>
            </a:r>
          </a:p>
          <a:p>
            <a:endParaRPr lang="en-US" altLang="en-US"/>
          </a:p>
          <a:p>
            <a:r>
              <a:rPr lang="en-US" altLang="en-US"/>
              <a:t>Share with colleagues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Import and export toolbars and supporting files.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4">
            <a:extLst>
              <a:ext uri="{FF2B5EF4-FFF2-40B4-BE49-F238E27FC236}">
                <a16:creationId xmlns:a16="http://schemas.microsoft.com/office/drawing/2014/main" id="{16AAAF4F-51AD-4AB0-903D-6A4FAC7A0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577976"/>
            <a:ext cx="5835650" cy="259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itle 1">
            <a:extLst>
              <a:ext uri="{FF2B5EF4-FFF2-40B4-BE49-F238E27FC236}">
                <a16:creationId xmlns:a16="http://schemas.microsoft.com/office/drawing/2014/main" id="{6799BE5D-ADFE-47C9-9B89-EF083DD482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63688" y="531813"/>
            <a:ext cx="8429625" cy="685800"/>
          </a:xfrm>
        </p:spPr>
        <p:txBody>
          <a:bodyPr/>
          <a:lstStyle/>
          <a:p>
            <a:r>
              <a:rPr lang="en-US" altLang="en-US" dirty="0"/>
              <a:t>Filter Script Exercise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70CCC-4893-4E34-A4ED-CCF3EC72E8D6}"/>
              </a:ext>
            </a:extLst>
          </p:cNvPr>
          <p:cNvSpPr txBox="1"/>
          <p:nvPr/>
        </p:nvSpPr>
        <p:spPr>
          <a:xfrm>
            <a:off x="4168775" y="4351339"/>
            <a:ext cx="4191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Copy the file </a:t>
            </a:r>
            <a:r>
              <a:rPr lang="en-US" sz="1600" b="1" dirty="0"/>
              <a:t>SurfaceFilter.py</a:t>
            </a:r>
            <a:r>
              <a:rPr lang="en-US" sz="1600" b="1" i="1" dirty="0"/>
              <a:t> </a:t>
            </a:r>
            <a:r>
              <a:rPr lang="en-US" sz="1600" dirty="0"/>
              <a:t>and rename it to </a:t>
            </a:r>
            <a:r>
              <a:rPr lang="en-US" sz="1600" b="1" dirty="0"/>
              <a:t>UnmergedSurfaceFilter.py</a:t>
            </a:r>
            <a:r>
              <a:rPr lang="en-US" sz="1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34F06-CEBB-4776-8A4D-75C54582022E}"/>
              </a:ext>
            </a:extLst>
          </p:cNvPr>
          <p:cNvSpPr txBox="1"/>
          <p:nvPr/>
        </p:nvSpPr>
        <p:spPr>
          <a:xfrm>
            <a:off x="4203700" y="4882863"/>
            <a:ext cx="441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Update the class name to </a:t>
            </a:r>
            <a:r>
              <a:rPr lang="en-US" sz="1600" dirty="0" err="1"/>
              <a:t>UnmergedSurfaceFilter</a:t>
            </a:r>
            <a:r>
              <a:rPr lang="en-US" sz="1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A547F-B978-47E8-95E9-28D5AE49BBEE}"/>
              </a:ext>
            </a:extLst>
          </p:cNvPr>
          <p:cNvSpPr txBox="1"/>
          <p:nvPr/>
        </p:nvSpPr>
        <p:spPr>
          <a:xfrm>
            <a:off x="4168775" y="5443539"/>
            <a:ext cx="48720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Update the </a:t>
            </a:r>
            <a:r>
              <a:rPr lang="en-US" sz="1600" dirty="0" err="1"/>
              <a:t>display_name</a:t>
            </a:r>
            <a:r>
              <a:rPr lang="en-US" sz="1600" dirty="0"/>
              <a:t> text to “Unmerged Surfaces”.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FD579-5732-48F8-AF96-4C98C3F6C452}"/>
              </a:ext>
            </a:extLst>
          </p:cNvPr>
          <p:cNvSpPr txBox="1"/>
          <p:nvPr/>
        </p:nvSpPr>
        <p:spPr>
          <a:xfrm>
            <a:off x="4168775" y="5962335"/>
            <a:ext cx="441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Add a check for the merge status of a surface and save the filter. </a:t>
            </a:r>
            <a:r>
              <a:rPr lang="en-US" sz="1600" i="1" dirty="0"/>
              <a:t>Remember indentation is important in Python.</a:t>
            </a:r>
            <a:endParaRPr lang="en-US" sz="1600" dirty="0"/>
          </a:p>
        </p:txBody>
      </p:sp>
      <p:grpSp>
        <p:nvGrpSpPr>
          <p:cNvPr id="43016" name="Group 7">
            <a:extLst>
              <a:ext uri="{FF2B5EF4-FFF2-40B4-BE49-F238E27FC236}">
                <a16:creationId xmlns:a16="http://schemas.microsoft.com/office/drawing/2014/main" id="{B6FEFA17-43A9-48E1-BBF7-8CB971985E90}"/>
              </a:ext>
            </a:extLst>
          </p:cNvPr>
          <p:cNvGrpSpPr>
            <a:grpSpLocks/>
          </p:cNvGrpSpPr>
          <p:nvPr/>
        </p:nvGrpSpPr>
        <p:grpSpPr bwMode="auto">
          <a:xfrm>
            <a:off x="5083175" y="1701800"/>
            <a:ext cx="712788" cy="503238"/>
            <a:chOff x="2238453" y="1786867"/>
            <a:chExt cx="712578" cy="503324"/>
          </a:xfrm>
        </p:grpSpPr>
        <p:sp>
          <p:nvSpPr>
            <p:cNvPr id="43032" name="Arrow: Right 8">
              <a:extLst>
                <a:ext uri="{FF2B5EF4-FFF2-40B4-BE49-F238E27FC236}">
                  <a16:creationId xmlns:a16="http://schemas.microsoft.com/office/drawing/2014/main" id="{1098C695-FEDD-479E-9088-305A45C978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87519">
              <a:off x="2238453" y="1946055"/>
              <a:ext cx="390332" cy="344136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chemeClr val="bg1"/>
            </a:solidFill>
            <a:ln w="2857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EF266B-5875-4A83-8F8F-60BD869AF594}"/>
                </a:ext>
              </a:extLst>
            </p:cNvPr>
            <p:cNvSpPr/>
            <p:nvPr/>
          </p:nvSpPr>
          <p:spPr bwMode="auto">
            <a:xfrm>
              <a:off x="2628863" y="1786867"/>
              <a:ext cx="322168" cy="30485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7F37810-FC13-45B7-A4DA-830317B27521}"/>
              </a:ext>
            </a:extLst>
          </p:cNvPr>
          <p:cNvSpPr txBox="1"/>
          <p:nvPr/>
        </p:nvSpPr>
        <p:spPr>
          <a:xfrm>
            <a:off x="3262314" y="1163639"/>
            <a:ext cx="26066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UnmergedSurfaceFilter.py</a:t>
            </a:r>
          </a:p>
        </p:txBody>
      </p:sp>
      <p:grpSp>
        <p:nvGrpSpPr>
          <p:cNvPr id="43018" name="Group 7">
            <a:extLst>
              <a:ext uri="{FF2B5EF4-FFF2-40B4-BE49-F238E27FC236}">
                <a16:creationId xmlns:a16="http://schemas.microsoft.com/office/drawing/2014/main" id="{8ED5F33E-ACD2-4BAA-AEBC-5170F4B127FD}"/>
              </a:ext>
            </a:extLst>
          </p:cNvPr>
          <p:cNvGrpSpPr>
            <a:grpSpLocks/>
          </p:cNvGrpSpPr>
          <p:nvPr/>
        </p:nvGrpSpPr>
        <p:grpSpPr bwMode="auto">
          <a:xfrm>
            <a:off x="5778501" y="1143000"/>
            <a:ext cx="777875" cy="344488"/>
            <a:chOff x="2238453" y="1946055"/>
            <a:chExt cx="777025" cy="344136"/>
          </a:xfrm>
        </p:grpSpPr>
        <p:sp>
          <p:nvSpPr>
            <p:cNvPr id="43030" name="Arrow: Right 8">
              <a:extLst>
                <a:ext uri="{FF2B5EF4-FFF2-40B4-BE49-F238E27FC236}">
                  <a16:creationId xmlns:a16="http://schemas.microsoft.com/office/drawing/2014/main" id="{0C986FF2-426C-4795-A7DF-EB3D3EF85E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38453" y="1946055"/>
              <a:ext cx="390332" cy="344136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BF1A7B-9D98-43C1-9570-5C87253F56AC}"/>
                </a:ext>
              </a:extLst>
            </p:cNvPr>
            <p:cNvSpPr/>
            <p:nvPr/>
          </p:nvSpPr>
          <p:spPr bwMode="auto">
            <a:xfrm>
              <a:off x="2693568" y="1966672"/>
              <a:ext cx="321910" cy="30448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43019" name="Group 7">
            <a:extLst>
              <a:ext uri="{FF2B5EF4-FFF2-40B4-BE49-F238E27FC236}">
                <a16:creationId xmlns:a16="http://schemas.microsoft.com/office/drawing/2014/main" id="{F61384A2-E645-4EE5-92D5-83F9FF041F17}"/>
              </a:ext>
            </a:extLst>
          </p:cNvPr>
          <p:cNvGrpSpPr>
            <a:grpSpLocks/>
          </p:cNvGrpSpPr>
          <p:nvPr/>
        </p:nvGrpSpPr>
        <p:grpSpPr bwMode="auto">
          <a:xfrm>
            <a:off x="6413501" y="2363789"/>
            <a:ext cx="777875" cy="344487"/>
            <a:chOff x="2238453" y="1946055"/>
            <a:chExt cx="777025" cy="344136"/>
          </a:xfrm>
        </p:grpSpPr>
        <p:sp>
          <p:nvSpPr>
            <p:cNvPr id="43028" name="Arrow: Right 8">
              <a:extLst>
                <a:ext uri="{FF2B5EF4-FFF2-40B4-BE49-F238E27FC236}">
                  <a16:creationId xmlns:a16="http://schemas.microsoft.com/office/drawing/2014/main" id="{D7C9D6B0-122D-4F6A-90C1-0F87C5305A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38453" y="1946055"/>
              <a:ext cx="390332" cy="344136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chemeClr val="bg1"/>
            </a:solidFill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C76BBD-3F18-4B8F-A988-DFBBE296FC27}"/>
                </a:ext>
              </a:extLst>
            </p:cNvPr>
            <p:cNvSpPr/>
            <p:nvPr/>
          </p:nvSpPr>
          <p:spPr bwMode="auto">
            <a:xfrm>
              <a:off x="2693568" y="1966671"/>
              <a:ext cx="321910" cy="30448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43020" name="Group 7">
            <a:extLst>
              <a:ext uri="{FF2B5EF4-FFF2-40B4-BE49-F238E27FC236}">
                <a16:creationId xmlns:a16="http://schemas.microsoft.com/office/drawing/2014/main" id="{D8ED3B49-7C6C-401E-8A61-B0270315C622}"/>
              </a:ext>
            </a:extLst>
          </p:cNvPr>
          <p:cNvGrpSpPr>
            <a:grpSpLocks/>
          </p:cNvGrpSpPr>
          <p:nvPr/>
        </p:nvGrpSpPr>
        <p:grpSpPr bwMode="auto">
          <a:xfrm>
            <a:off x="8548689" y="3708400"/>
            <a:ext cx="777875" cy="344488"/>
            <a:chOff x="2238453" y="1946055"/>
            <a:chExt cx="777025" cy="344136"/>
          </a:xfrm>
        </p:grpSpPr>
        <p:sp>
          <p:nvSpPr>
            <p:cNvPr id="43026" name="Arrow: Right 8">
              <a:extLst>
                <a:ext uri="{FF2B5EF4-FFF2-40B4-BE49-F238E27FC236}">
                  <a16:creationId xmlns:a16="http://schemas.microsoft.com/office/drawing/2014/main" id="{94F4CBEB-57D5-4B0C-B573-F3526BF005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38453" y="1946055"/>
              <a:ext cx="390332" cy="344136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EFE5D5E-A337-4BF3-96F7-F4A442F58F60}"/>
                </a:ext>
              </a:extLst>
            </p:cNvPr>
            <p:cNvSpPr/>
            <p:nvPr/>
          </p:nvSpPr>
          <p:spPr bwMode="auto">
            <a:xfrm>
              <a:off x="2693567" y="1966672"/>
              <a:ext cx="321911" cy="30448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8DF548C-B607-493A-B54E-D056DD87049C}"/>
              </a:ext>
            </a:extLst>
          </p:cNvPr>
          <p:cNvSpPr/>
          <p:nvPr/>
        </p:nvSpPr>
        <p:spPr bwMode="auto">
          <a:xfrm>
            <a:off x="3810001" y="447040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89353B-D533-4CEB-8FED-5DDE0E94E9A0}"/>
              </a:ext>
            </a:extLst>
          </p:cNvPr>
          <p:cNvSpPr/>
          <p:nvPr/>
        </p:nvSpPr>
        <p:spPr bwMode="auto">
          <a:xfrm>
            <a:off x="3810001" y="502285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FE2F28-7CDF-4C06-86EA-261298C75C4C}"/>
              </a:ext>
            </a:extLst>
          </p:cNvPr>
          <p:cNvSpPr/>
          <p:nvPr/>
        </p:nvSpPr>
        <p:spPr bwMode="auto">
          <a:xfrm>
            <a:off x="3810001" y="5453063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CD33C2-30D2-4B44-873F-C0BEC43A31C9}"/>
              </a:ext>
            </a:extLst>
          </p:cNvPr>
          <p:cNvSpPr/>
          <p:nvPr/>
        </p:nvSpPr>
        <p:spPr bwMode="auto">
          <a:xfrm>
            <a:off x="3810001" y="5999163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43025" name="Rectangle 32">
            <a:extLst>
              <a:ext uri="{FF2B5EF4-FFF2-40B4-BE49-F238E27FC236}">
                <a16:creationId xmlns:a16="http://schemas.microsoft.com/office/drawing/2014/main" id="{62CE287F-BC01-4689-A60B-1FBA409A8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3795714"/>
            <a:ext cx="3594100" cy="33972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F66A44C8-8BFC-4DB4-A7DF-89473D8377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9800" y="634362"/>
            <a:ext cx="8429625" cy="685800"/>
          </a:xfrm>
        </p:spPr>
        <p:txBody>
          <a:bodyPr/>
          <a:lstStyle/>
          <a:p>
            <a:r>
              <a:rPr lang="en-US" altLang="en-US" dirty="0"/>
              <a:t>Filter Script Exercise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13330-4667-43A4-B617-1AED2F3AC333}"/>
              </a:ext>
            </a:extLst>
          </p:cNvPr>
          <p:cNvSpPr txBox="1"/>
          <p:nvPr/>
        </p:nvSpPr>
        <p:spPr>
          <a:xfrm>
            <a:off x="1981201" y="2362201"/>
            <a:ext cx="2589213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 CUBIT™, run the commands:</a:t>
            </a:r>
          </a:p>
          <a:p>
            <a:pPr>
              <a:defRPr/>
            </a:pPr>
            <a:r>
              <a:rPr lang="en-US" i="1" dirty="0"/>
              <a:t>reset</a:t>
            </a:r>
          </a:p>
          <a:p>
            <a:pPr>
              <a:defRPr/>
            </a:pPr>
            <a:r>
              <a:rPr lang="en-US" i="1" dirty="0"/>
              <a:t>brick x 10</a:t>
            </a:r>
          </a:p>
          <a:p>
            <a:pPr>
              <a:defRPr/>
            </a:pPr>
            <a:r>
              <a:rPr lang="en-US" i="1" dirty="0"/>
              <a:t>volume 1 copy move x 10</a:t>
            </a:r>
          </a:p>
          <a:p>
            <a:pPr>
              <a:defRPr/>
            </a:pPr>
            <a:r>
              <a:rPr lang="en-US" i="1" dirty="0"/>
              <a:t>merge all</a:t>
            </a:r>
          </a:p>
        </p:txBody>
      </p:sp>
      <p:pic>
        <p:nvPicPr>
          <p:cNvPr id="45060" name="Picture 12">
            <a:extLst>
              <a:ext uri="{FF2B5EF4-FFF2-40B4-BE49-F238E27FC236}">
                <a16:creationId xmlns:a16="http://schemas.microsoft.com/office/drawing/2014/main" id="{B53C84B0-8B2F-4C00-A2DB-39AF5431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524000"/>
            <a:ext cx="5794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1" name="Group 7">
            <a:extLst>
              <a:ext uri="{FF2B5EF4-FFF2-40B4-BE49-F238E27FC236}">
                <a16:creationId xmlns:a16="http://schemas.microsoft.com/office/drawing/2014/main" id="{4004CE09-89BB-4373-87DE-416A023714F3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276601"/>
            <a:ext cx="431800" cy="658813"/>
            <a:chOff x="2174002" y="1923064"/>
            <a:chExt cx="431779" cy="658420"/>
          </a:xfrm>
        </p:grpSpPr>
        <p:sp>
          <p:nvSpPr>
            <p:cNvPr id="45068" name="Arrow: Right 8">
              <a:extLst>
                <a:ext uri="{FF2B5EF4-FFF2-40B4-BE49-F238E27FC236}">
                  <a16:creationId xmlns:a16="http://schemas.microsoft.com/office/drawing/2014/main" id="{AD38D254-AB28-477B-9E11-80B93B21C7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EFAADE-9B74-4097-A132-E8A010EAC1E7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5</a:t>
              </a:r>
            </a:p>
          </p:txBody>
        </p:sp>
      </p:grpSp>
      <p:grpSp>
        <p:nvGrpSpPr>
          <p:cNvPr id="45062" name="Group 7">
            <a:extLst>
              <a:ext uri="{FF2B5EF4-FFF2-40B4-BE49-F238E27FC236}">
                <a16:creationId xmlns:a16="http://schemas.microsoft.com/office/drawing/2014/main" id="{E6754A4F-763E-45CC-B218-8A866794D7EB}"/>
              </a:ext>
            </a:extLst>
          </p:cNvPr>
          <p:cNvGrpSpPr>
            <a:grpSpLocks/>
          </p:cNvGrpSpPr>
          <p:nvPr/>
        </p:nvGrpSpPr>
        <p:grpSpPr bwMode="auto">
          <a:xfrm>
            <a:off x="9969500" y="3073401"/>
            <a:ext cx="431800" cy="658813"/>
            <a:chOff x="2174002" y="1923064"/>
            <a:chExt cx="431779" cy="658420"/>
          </a:xfrm>
        </p:grpSpPr>
        <p:sp>
          <p:nvSpPr>
            <p:cNvPr id="45066" name="Arrow: Right 8">
              <a:extLst>
                <a:ext uri="{FF2B5EF4-FFF2-40B4-BE49-F238E27FC236}">
                  <a16:creationId xmlns:a16="http://schemas.microsoft.com/office/drawing/2014/main" id="{B622F57A-C6F5-43D8-AC37-1E242C1ACE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7DCF7A-8BD2-4459-B519-27BE706BD5CF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6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172468C7-FC88-40AD-BA89-91A62F967B77}"/>
              </a:ext>
            </a:extLst>
          </p:cNvPr>
          <p:cNvSpPr/>
          <p:nvPr/>
        </p:nvSpPr>
        <p:spPr bwMode="auto">
          <a:xfrm>
            <a:off x="1658938" y="2833688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354E48-FC1E-4A11-AF84-563B16265029}"/>
              </a:ext>
            </a:extLst>
          </p:cNvPr>
          <p:cNvSpPr/>
          <p:nvPr/>
        </p:nvSpPr>
        <p:spPr bwMode="auto">
          <a:xfrm>
            <a:off x="1658938" y="4130675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CBA1CC-AD83-4AB5-A0C0-1BA1A6B255C1}"/>
              </a:ext>
            </a:extLst>
          </p:cNvPr>
          <p:cNvSpPr txBox="1"/>
          <p:nvPr/>
        </p:nvSpPr>
        <p:spPr>
          <a:xfrm>
            <a:off x="1981200" y="4461829"/>
            <a:ext cx="25892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Select a volume, right-click and open the Pick Extended dialog. Click </a:t>
            </a:r>
            <a:r>
              <a:rPr lang="en-US" i="1" dirty="0"/>
              <a:t>Load Filters.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7B0EF-F124-40C5-9CE1-79BFC43B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668" y="2737137"/>
            <a:ext cx="2338167" cy="262945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1345AD95-38DD-406B-91F3-4E724CEEBE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12763"/>
            <a:ext cx="8429625" cy="685800"/>
          </a:xfrm>
        </p:spPr>
        <p:txBody>
          <a:bodyPr/>
          <a:lstStyle/>
          <a:p>
            <a:r>
              <a:rPr lang="en-US" altLang="en-US" dirty="0"/>
              <a:t>Filter Script Exercise</a:t>
            </a: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1221873E-15E9-447B-B6E5-5D142B68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95350"/>
            <a:ext cx="398303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8">
            <a:extLst>
              <a:ext uri="{FF2B5EF4-FFF2-40B4-BE49-F238E27FC236}">
                <a16:creationId xmlns:a16="http://schemas.microsoft.com/office/drawing/2014/main" id="{EE1B4679-388C-4C90-94BD-B866B2FFC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9064" b="1305"/>
          <a:stretch/>
        </p:blipFill>
        <p:spPr bwMode="auto">
          <a:xfrm>
            <a:off x="6858000" y="1752600"/>
            <a:ext cx="3157538" cy="333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Group 7">
            <a:extLst>
              <a:ext uri="{FF2B5EF4-FFF2-40B4-BE49-F238E27FC236}">
                <a16:creationId xmlns:a16="http://schemas.microsoft.com/office/drawing/2014/main" id="{98422A6F-9A3C-49CB-8570-703BA32466CA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2809876"/>
            <a:ext cx="431800" cy="658813"/>
            <a:chOff x="2174002" y="1923064"/>
            <a:chExt cx="431779" cy="658420"/>
          </a:xfrm>
        </p:grpSpPr>
        <p:sp>
          <p:nvSpPr>
            <p:cNvPr id="46093" name="Arrow: Right 8">
              <a:extLst>
                <a:ext uri="{FF2B5EF4-FFF2-40B4-BE49-F238E27FC236}">
                  <a16:creationId xmlns:a16="http://schemas.microsoft.com/office/drawing/2014/main" id="{DB63E46B-D008-4F1B-9994-656860642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81B9C4-872C-4813-8911-F649BC65C4BA}"/>
                </a:ext>
              </a:extLst>
            </p:cNvPr>
            <p:cNvSpPr/>
            <p:nvPr/>
          </p:nvSpPr>
          <p:spPr bwMode="auto">
            <a:xfrm>
              <a:off x="2174002" y="2276866"/>
              <a:ext cx="322246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B2A6E57-B5D0-4CCA-85B5-7397C8B47CC9}"/>
              </a:ext>
            </a:extLst>
          </p:cNvPr>
          <p:cNvSpPr txBox="1"/>
          <p:nvPr/>
        </p:nvSpPr>
        <p:spPr>
          <a:xfrm>
            <a:off x="4495800" y="5375276"/>
            <a:ext cx="3505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Select the new </a:t>
            </a:r>
            <a:r>
              <a:rPr lang="en-US" sz="1600" dirty="0" err="1"/>
              <a:t>UnmergedSurfaceFilter</a:t>
            </a:r>
            <a:r>
              <a:rPr lang="en-US" sz="1600" dirty="0"/>
              <a:t>. Click </a:t>
            </a:r>
            <a:r>
              <a:rPr lang="en-US" sz="1600" i="1" dirty="0"/>
              <a:t>OK</a:t>
            </a:r>
            <a:r>
              <a:rPr lang="en-US" sz="1600" dirty="0"/>
              <a:t>.</a:t>
            </a:r>
          </a:p>
        </p:txBody>
      </p:sp>
      <p:grpSp>
        <p:nvGrpSpPr>
          <p:cNvPr id="46087" name="Group 7">
            <a:extLst>
              <a:ext uri="{FF2B5EF4-FFF2-40B4-BE49-F238E27FC236}">
                <a16:creationId xmlns:a16="http://schemas.microsoft.com/office/drawing/2014/main" id="{91FF0DA6-C53D-4A68-816C-657F38189F03}"/>
              </a:ext>
            </a:extLst>
          </p:cNvPr>
          <p:cNvGrpSpPr>
            <a:grpSpLocks/>
          </p:cNvGrpSpPr>
          <p:nvPr/>
        </p:nvGrpSpPr>
        <p:grpSpPr bwMode="auto">
          <a:xfrm>
            <a:off x="8299450" y="3316288"/>
            <a:ext cx="431800" cy="658812"/>
            <a:chOff x="2174002" y="1923064"/>
            <a:chExt cx="431779" cy="658420"/>
          </a:xfrm>
        </p:grpSpPr>
        <p:sp>
          <p:nvSpPr>
            <p:cNvPr id="46091" name="Arrow: Right 8">
              <a:extLst>
                <a:ext uri="{FF2B5EF4-FFF2-40B4-BE49-F238E27FC236}">
                  <a16:creationId xmlns:a16="http://schemas.microsoft.com/office/drawing/2014/main" id="{E49DE0D7-3F98-4A56-89EE-629F5A3208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02C3FB-4631-4BAD-9107-831DAA40FE4E}"/>
                </a:ext>
              </a:extLst>
            </p:cNvPr>
            <p:cNvSpPr/>
            <p:nvPr/>
          </p:nvSpPr>
          <p:spPr bwMode="auto">
            <a:xfrm>
              <a:off x="2174002" y="2276865"/>
              <a:ext cx="322247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42BC7B4-33D9-41DE-B662-D70DE7AF0E1A}"/>
              </a:ext>
            </a:extLst>
          </p:cNvPr>
          <p:cNvSpPr txBox="1"/>
          <p:nvPr/>
        </p:nvSpPr>
        <p:spPr>
          <a:xfrm>
            <a:off x="4495800" y="5980114"/>
            <a:ext cx="3505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Select the new filter and run it on Volume 1. The resulting target list should have 5 surfaces.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21181-B97D-4929-AB09-C6BC2358F8DB}"/>
              </a:ext>
            </a:extLst>
          </p:cNvPr>
          <p:cNvSpPr/>
          <p:nvPr/>
        </p:nvSpPr>
        <p:spPr bwMode="auto">
          <a:xfrm>
            <a:off x="4192588" y="5497513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4D52CD-5F27-4711-8A8E-01F765FFA246}"/>
              </a:ext>
            </a:extLst>
          </p:cNvPr>
          <p:cNvSpPr/>
          <p:nvPr/>
        </p:nvSpPr>
        <p:spPr bwMode="auto">
          <a:xfrm>
            <a:off x="4192588" y="6219825"/>
            <a:ext cx="322262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8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45757D-2411-4CF6-B5D9-0B8B38846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157" y="1277938"/>
            <a:ext cx="3179444" cy="72477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26B8517-210E-443B-A24F-8B69B8E3C3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57351" y="590868"/>
            <a:ext cx="8429625" cy="685800"/>
          </a:xfrm>
        </p:spPr>
        <p:txBody>
          <a:bodyPr/>
          <a:lstStyle/>
          <a:p>
            <a:r>
              <a:rPr lang="en-US" altLang="en-US" dirty="0"/>
              <a:t>Filter UI</a:t>
            </a:r>
          </a:p>
        </p:txBody>
      </p:sp>
      <p:pic>
        <p:nvPicPr>
          <p:cNvPr id="48131" name="Picture 5">
            <a:extLst>
              <a:ext uri="{FF2B5EF4-FFF2-40B4-BE49-F238E27FC236}">
                <a16:creationId xmlns:a16="http://schemas.microsoft.com/office/drawing/2014/main" id="{22A817C5-C099-4656-928A-2B5BF8F3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237934" y="1643661"/>
            <a:ext cx="3526131" cy="38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A770-0258-49B2-B535-94EE1DBEE6A5}"/>
              </a:ext>
            </a:extLst>
          </p:cNvPr>
          <p:cNvSpPr txBox="1"/>
          <p:nvPr/>
        </p:nvSpPr>
        <p:spPr>
          <a:xfrm>
            <a:off x="1752600" y="1622425"/>
            <a:ext cx="44196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Filters can add very basic UI.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Uses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.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file. These can be generated using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Designer. See </a:t>
            </a:r>
            <a:r>
              <a:rPr lang="en-US" dirty="0">
                <a:solidFill>
                  <a:srgbClr val="000000"/>
                </a:solidFill>
                <a:latin typeface="Arial"/>
                <a:hlinkClick r:id="rId3"/>
              </a:rPr>
              <a:t>http://doc.qt.io/qt-5/qtdesigner-manual.html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In the Python filter script, the desired .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file is specified by implementing the function </a:t>
            </a:r>
            <a:r>
              <a:rPr lang="en-US" i="1" dirty="0" err="1">
                <a:solidFill>
                  <a:srgbClr val="000000"/>
                </a:solidFill>
                <a:latin typeface="Arial"/>
              </a:rPr>
              <a:t>get_ui_file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()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UI elements are referenced by their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objectName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as specified in the .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file.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For an example of how this is done, please refer to the included filter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RadiusFilter.py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  <a:endParaRPr lang="en-US" dirty="0"/>
          </a:p>
        </p:txBody>
      </p:sp>
      <p:sp>
        <p:nvSpPr>
          <p:cNvPr id="48133" name="Rectangle 12">
            <a:extLst>
              <a:ext uri="{FF2B5EF4-FFF2-40B4-BE49-F238E27FC236}">
                <a16:creationId xmlns:a16="http://schemas.microsoft.com/office/drawing/2014/main" id="{901C9F56-7649-424C-BD70-DCBA6321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3048000" cy="8382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4D3FA6C-00AF-43D3-9732-2AB8A0CEAD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85787"/>
            <a:ext cx="8429625" cy="685800"/>
          </a:xfrm>
        </p:spPr>
        <p:txBody>
          <a:bodyPr/>
          <a:lstStyle/>
          <a:p>
            <a:r>
              <a:rPr lang="en-US" altLang="en-US"/>
              <a:t>Custom Toolbars</a:t>
            </a: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FBE59EA5-D5C0-4BEA-9881-3C876259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6" y="2692401"/>
            <a:ext cx="25622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>
            <a:extLst>
              <a:ext uri="{FF2B5EF4-FFF2-40B4-BE49-F238E27FC236}">
                <a16:creationId xmlns:a16="http://schemas.microsoft.com/office/drawing/2014/main" id="{06E3FCA8-731D-4359-8D55-1210BBA4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3225800"/>
            <a:ext cx="18065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>
            <a:extLst>
              <a:ext uri="{FF2B5EF4-FFF2-40B4-BE49-F238E27FC236}">
                <a16:creationId xmlns:a16="http://schemas.microsoft.com/office/drawing/2014/main" id="{8B30DBB8-29F5-45BB-B3A5-0357FF4E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172199" y="1608339"/>
            <a:ext cx="4348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>
            <a:extLst>
              <a:ext uri="{FF2B5EF4-FFF2-40B4-BE49-F238E27FC236}">
                <a16:creationId xmlns:a16="http://schemas.microsoft.com/office/drawing/2014/main" id="{21892D3C-68B6-4910-9759-8D0AB8DC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646237"/>
            <a:ext cx="15922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C6995E-5346-42C5-A072-698C98BC2DF9}"/>
              </a:ext>
            </a:extLst>
          </p:cNvPr>
          <p:cNvSpPr txBox="1"/>
          <p:nvPr/>
        </p:nvSpPr>
        <p:spPr>
          <a:xfrm>
            <a:off x="2681288" y="1989138"/>
            <a:ext cx="2347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Example custom toolbar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FD2E9-B8BE-4A37-A176-0D1BA09FB52B}"/>
              </a:ext>
            </a:extLst>
          </p:cNvPr>
          <p:cNvSpPr txBox="1"/>
          <p:nvPr/>
        </p:nvSpPr>
        <p:spPr>
          <a:xfrm>
            <a:off x="7585075" y="5953126"/>
            <a:ext cx="1409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Toolbar Editor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5CCE2A-24A3-4835-81E5-D5DDAEAA5A3D}"/>
              </a:ext>
            </a:extLst>
          </p:cNvPr>
          <p:cNvSpPr txBox="1"/>
          <p:nvPr/>
        </p:nvSpPr>
        <p:spPr>
          <a:xfrm>
            <a:off x="2216151" y="4673601"/>
            <a:ext cx="23479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Open the Toolbar Editor through the </a:t>
            </a:r>
            <a:r>
              <a:rPr lang="en-US" i="1" dirty="0"/>
              <a:t>Tools</a:t>
            </a:r>
            <a:r>
              <a:rPr lang="en-US" dirty="0"/>
              <a:t> menu or using the toolbar shortcut.</a:t>
            </a:r>
          </a:p>
        </p:txBody>
      </p:sp>
      <p:grpSp>
        <p:nvGrpSpPr>
          <p:cNvPr id="9226" name="Group 22">
            <a:extLst>
              <a:ext uri="{FF2B5EF4-FFF2-40B4-BE49-F238E27FC236}">
                <a16:creationId xmlns:a16="http://schemas.microsoft.com/office/drawing/2014/main" id="{325B2F6D-7660-417B-A20A-7182F00E294A}"/>
              </a:ext>
            </a:extLst>
          </p:cNvPr>
          <p:cNvGrpSpPr>
            <a:grpSpLocks/>
          </p:cNvGrpSpPr>
          <p:nvPr/>
        </p:nvGrpSpPr>
        <p:grpSpPr bwMode="auto">
          <a:xfrm>
            <a:off x="3640138" y="3495676"/>
            <a:ext cx="430212" cy="695325"/>
            <a:chOff x="2174002" y="1886367"/>
            <a:chExt cx="431778" cy="695117"/>
          </a:xfrm>
        </p:grpSpPr>
        <p:sp>
          <p:nvSpPr>
            <p:cNvPr id="9236" name="Arrow: Right 23">
              <a:extLst>
                <a:ext uri="{FF2B5EF4-FFF2-40B4-BE49-F238E27FC236}">
                  <a16:creationId xmlns:a16="http://schemas.microsoft.com/office/drawing/2014/main" id="{39727A61-E82D-4B2E-8BD1-79CF2C9F8B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59" y="1909264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D04E7B-63EA-4318-811A-2281269C0F8C}"/>
                </a:ext>
              </a:extLst>
            </p:cNvPr>
            <p:cNvSpPr/>
            <p:nvPr/>
          </p:nvSpPr>
          <p:spPr bwMode="auto">
            <a:xfrm>
              <a:off x="2174002" y="2276775"/>
              <a:ext cx="323435" cy="30470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9227" name="Group 25">
            <a:extLst>
              <a:ext uri="{FF2B5EF4-FFF2-40B4-BE49-F238E27FC236}">
                <a16:creationId xmlns:a16="http://schemas.microsoft.com/office/drawing/2014/main" id="{1B15F37F-1F1A-4143-83B3-94264E9844E5}"/>
              </a:ext>
            </a:extLst>
          </p:cNvPr>
          <p:cNvGrpSpPr>
            <a:grpSpLocks/>
          </p:cNvGrpSpPr>
          <p:nvPr/>
        </p:nvGrpSpPr>
        <p:grpSpPr bwMode="auto">
          <a:xfrm>
            <a:off x="5810250" y="3360738"/>
            <a:ext cx="431800" cy="658813"/>
            <a:chOff x="2174002" y="1923064"/>
            <a:chExt cx="431779" cy="658420"/>
          </a:xfrm>
        </p:grpSpPr>
        <p:sp>
          <p:nvSpPr>
            <p:cNvPr id="9234" name="Arrow: Right 26">
              <a:extLst>
                <a:ext uri="{FF2B5EF4-FFF2-40B4-BE49-F238E27FC236}">
                  <a16:creationId xmlns:a16="http://schemas.microsoft.com/office/drawing/2014/main" id="{E13CF411-7DDB-4C41-957E-5C414D66BB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46A0AF-1A32-4CA5-A026-2EE4917FC1B3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9228" name="Group 28">
            <a:extLst>
              <a:ext uri="{FF2B5EF4-FFF2-40B4-BE49-F238E27FC236}">
                <a16:creationId xmlns:a16="http://schemas.microsoft.com/office/drawing/2014/main" id="{5BD4D340-9C9C-4D25-B3C9-FFEC12942233}"/>
              </a:ext>
            </a:extLst>
          </p:cNvPr>
          <p:cNvGrpSpPr>
            <a:grpSpLocks/>
          </p:cNvGrpSpPr>
          <p:nvPr/>
        </p:nvGrpSpPr>
        <p:grpSpPr bwMode="auto">
          <a:xfrm>
            <a:off x="7818438" y="2286000"/>
            <a:ext cx="431800" cy="658812"/>
            <a:chOff x="2174002" y="1923064"/>
            <a:chExt cx="431779" cy="658420"/>
          </a:xfrm>
        </p:grpSpPr>
        <p:sp>
          <p:nvSpPr>
            <p:cNvPr id="9232" name="Arrow: Right 29">
              <a:extLst>
                <a:ext uri="{FF2B5EF4-FFF2-40B4-BE49-F238E27FC236}">
                  <a16:creationId xmlns:a16="http://schemas.microsoft.com/office/drawing/2014/main" id="{6356FB80-20CA-4B43-A047-68B1F162BE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85684-4A6B-4D2A-995F-854C17C9E8F0}"/>
                </a:ext>
              </a:extLst>
            </p:cNvPr>
            <p:cNvSpPr/>
            <p:nvPr/>
          </p:nvSpPr>
          <p:spPr bwMode="auto">
            <a:xfrm>
              <a:off x="2174002" y="2276865"/>
              <a:ext cx="322246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2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4907DD1-BD31-49FC-8FEF-BF32E9ADFFEE}"/>
              </a:ext>
            </a:extLst>
          </p:cNvPr>
          <p:cNvSpPr txBox="1"/>
          <p:nvPr/>
        </p:nvSpPr>
        <p:spPr>
          <a:xfrm>
            <a:off x="2187576" y="5999163"/>
            <a:ext cx="23479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Click the ‘+’ button in the Toolbars column.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ECE9B1-E19D-452D-9E1E-76FE31015501}"/>
              </a:ext>
            </a:extLst>
          </p:cNvPr>
          <p:cNvSpPr/>
          <p:nvPr/>
        </p:nvSpPr>
        <p:spPr bwMode="auto">
          <a:xfrm>
            <a:off x="1854200" y="4829175"/>
            <a:ext cx="32385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935FA1A-161F-4140-B551-41188A312187}"/>
              </a:ext>
            </a:extLst>
          </p:cNvPr>
          <p:cNvSpPr/>
          <p:nvPr/>
        </p:nvSpPr>
        <p:spPr bwMode="auto">
          <a:xfrm>
            <a:off x="1854200" y="6122987"/>
            <a:ext cx="323850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2CA1282-1649-4A89-BB27-7E212B9239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622300"/>
            <a:ext cx="8429625" cy="685800"/>
          </a:xfrm>
        </p:spPr>
        <p:txBody>
          <a:bodyPr/>
          <a:lstStyle/>
          <a:p>
            <a:r>
              <a:rPr lang="en-US" altLang="en-US"/>
              <a:t>New Toolbar</a:t>
            </a:r>
          </a:p>
        </p:txBody>
      </p:sp>
      <p:pic>
        <p:nvPicPr>
          <p:cNvPr id="11267" name="Picture 11">
            <a:extLst>
              <a:ext uri="{FF2B5EF4-FFF2-40B4-BE49-F238E27FC236}">
                <a16:creationId xmlns:a16="http://schemas.microsoft.com/office/drawing/2014/main" id="{EB2D1F63-A9F6-488E-96BF-10C1507D5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33601" y="1420469"/>
            <a:ext cx="3281363" cy="186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3">
            <a:extLst>
              <a:ext uri="{FF2B5EF4-FFF2-40B4-BE49-F238E27FC236}">
                <a16:creationId xmlns:a16="http://schemas.microsoft.com/office/drawing/2014/main" id="{73536EFD-A18F-4213-9F62-0B711D70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099789" y="1292242"/>
            <a:ext cx="4921250" cy="541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0">
            <a:extLst>
              <a:ext uri="{FF2B5EF4-FFF2-40B4-BE49-F238E27FC236}">
                <a16:creationId xmlns:a16="http://schemas.microsoft.com/office/drawing/2014/main" id="{8B0D389E-A9A1-4F7A-922F-D83944B85C9A}"/>
              </a:ext>
            </a:extLst>
          </p:cNvPr>
          <p:cNvGrpSpPr>
            <a:grpSpLocks/>
          </p:cNvGrpSpPr>
          <p:nvPr/>
        </p:nvGrpSpPr>
        <p:grpSpPr bwMode="auto">
          <a:xfrm>
            <a:off x="3773488" y="2157413"/>
            <a:ext cx="431800" cy="658812"/>
            <a:chOff x="2174002" y="1923064"/>
            <a:chExt cx="431779" cy="658420"/>
          </a:xfrm>
        </p:grpSpPr>
        <p:sp>
          <p:nvSpPr>
            <p:cNvPr id="11277" name="Arrow: Right 15">
              <a:extLst>
                <a:ext uri="{FF2B5EF4-FFF2-40B4-BE49-F238E27FC236}">
                  <a16:creationId xmlns:a16="http://schemas.microsoft.com/office/drawing/2014/main" id="{88870615-2092-4DCD-BAD9-60303A179D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E21650-0D04-4479-87AA-12FE5FE407BF}"/>
                </a:ext>
              </a:extLst>
            </p:cNvPr>
            <p:cNvSpPr/>
            <p:nvPr/>
          </p:nvSpPr>
          <p:spPr bwMode="auto">
            <a:xfrm>
              <a:off x="2174002" y="2276865"/>
              <a:ext cx="322246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11270" name="Group 21">
            <a:extLst>
              <a:ext uri="{FF2B5EF4-FFF2-40B4-BE49-F238E27FC236}">
                <a16:creationId xmlns:a16="http://schemas.microsoft.com/office/drawing/2014/main" id="{BCB5B0E8-DF06-4332-AFCE-E98D95386924}"/>
              </a:ext>
            </a:extLst>
          </p:cNvPr>
          <p:cNvGrpSpPr>
            <a:grpSpLocks/>
          </p:cNvGrpSpPr>
          <p:nvPr/>
        </p:nvGrpSpPr>
        <p:grpSpPr bwMode="auto">
          <a:xfrm>
            <a:off x="10244605" y="2169772"/>
            <a:ext cx="493954" cy="646453"/>
            <a:chOff x="8646552" y="1934114"/>
            <a:chExt cx="495307" cy="646406"/>
          </a:xfrm>
        </p:grpSpPr>
        <p:sp>
          <p:nvSpPr>
            <p:cNvPr id="11275" name="Arrow: Right 14">
              <a:extLst>
                <a:ext uri="{FF2B5EF4-FFF2-40B4-BE49-F238E27FC236}">
                  <a16:creationId xmlns:a16="http://schemas.microsoft.com/office/drawing/2014/main" id="{CDF7C9D2-10A5-48EB-8359-5D5D81160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509910">
              <a:off x="8774638" y="195701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0601A0-61BB-40F3-BFBE-F7C4C90EC826}"/>
                </a:ext>
              </a:extLst>
            </p:cNvPr>
            <p:cNvSpPr/>
            <p:nvPr/>
          </p:nvSpPr>
          <p:spPr bwMode="auto">
            <a:xfrm>
              <a:off x="8646552" y="2275742"/>
              <a:ext cx="323145" cy="30477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100A907-3213-4152-80C9-699681CBEF28}"/>
              </a:ext>
            </a:extLst>
          </p:cNvPr>
          <p:cNvSpPr txBox="1"/>
          <p:nvPr/>
        </p:nvSpPr>
        <p:spPr>
          <a:xfrm>
            <a:off x="2427288" y="4071938"/>
            <a:ext cx="23479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Give the toolbar a name and a filename. Click </a:t>
            </a:r>
            <a:r>
              <a:rPr lang="en-US" i="1" dirty="0"/>
              <a:t>OK</a:t>
            </a:r>
            <a:r>
              <a:rPr lang="en-US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46B1D4-A147-411A-A75A-53C14C71E211}"/>
              </a:ext>
            </a:extLst>
          </p:cNvPr>
          <p:cNvSpPr txBox="1"/>
          <p:nvPr/>
        </p:nvSpPr>
        <p:spPr>
          <a:xfrm>
            <a:off x="2427288" y="4875214"/>
            <a:ext cx="2347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Click the ‘+’ button in the Buttons column.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2A07C5-1B9F-4E17-ABBB-5C2CD22B359C}"/>
              </a:ext>
            </a:extLst>
          </p:cNvPr>
          <p:cNvSpPr/>
          <p:nvPr/>
        </p:nvSpPr>
        <p:spPr bwMode="auto">
          <a:xfrm>
            <a:off x="2057401" y="419735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BA9BB9-01CC-4C83-A03F-00F1B0E6427B}"/>
              </a:ext>
            </a:extLst>
          </p:cNvPr>
          <p:cNvSpPr/>
          <p:nvPr/>
        </p:nvSpPr>
        <p:spPr bwMode="auto">
          <a:xfrm>
            <a:off x="2057401" y="5002213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1DD1CD1-D288-440B-8863-8ECFF07744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9088" y="539750"/>
            <a:ext cx="8429625" cy="685800"/>
          </a:xfrm>
        </p:spPr>
        <p:txBody>
          <a:bodyPr/>
          <a:lstStyle/>
          <a:p>
            <a:r>
              <a:rPr lang="en-US" altLang="en-US"/>
              <a:t>New Tool Button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BF73C656-21C8-43DC-BAF2-BB868626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497690" y="1248037"/>
            <a:ext cx="2138968" cy="2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>
            <a:extLst>
              <a:ext uri="{FF2B5EF4-FFF2-40B4-BE49-F238E27FC236}">
                <a16:creationId xmlns:a16="http://schemas.microsoft.com/office/drawing/2014/main" id="{2223281C-2AB2-4A24-B1B6-9C6D7F19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322888" y="1258787"/>
            <a:ext cx="4735513" cy="52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17">
            <a:extLst>
              <a:ext uri="{FF2B5EF4-FFF2-40B4-BE49-F238E27FC236}">
                <a16:creationId xmlns:a16="http://schemas.microsoft.com/office/drawing/2014/main" id="{A901DC04-E7AA-4DE3-987D-C5FE4361EF38}"/>
              </a:ext>
            </a:extLst>
          </p:cNvPr>
          <p:cNvGrpSpPr>
            <a:grpSpLocks/>
          </p:cNvGrpSpPr>
          <p:nvPr/>
        </p:nvGrpSpPr>
        <p:grpSpPr bwMode="auto">
          <a:xfrm>
            <a:off x="3667125" y="1827214"/>
            <a:ext cx="431800" cy="657225"/>
            <a:chOff x="2174002" y="1923064"/>
            <a:chExt cx="431779" cy="658420"/>
          </a:xfrm>
        </p:grpSpPr>
        <p:sp>
          <p:nvSpPr>
            <p:cNvPr id="12313" name="Arrow: Right 18">
              <a:extLst>
                <a:ext uri="{FF2B5EF4-FFF2-40B4-BE49-F238E27FC236}">
                  <a16:creationId xmlns:a16="http://schemas.microsoft.com/office/drawing/2014/main" id="{9BE13567-7FFE-4DBB-BE59-E80AEB7E6A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40BA23-A603-4CC4-959C-6C74A397F083}"/>
                </a:ext>
              </a:extLst>
            </p:cNvPr>
            <p:cNvSpPr/>
            <p:nvPr/>
          </p:nvSpPr>
          <p:spPr bwMode="auto">
            <a:xfrm>
              <a:off x="2174002" y="2276130"/>
              <a:ext cx="322246" cy="30535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5</a:t>
              </a:r>
            </a:p>
          </p:txBody>
        </p:sp>
      </p:grpSp>
      <p:grpSp>
        <p:nvGrpSpPr>
          <p:cNvPr id="12294" name="Group 20">
            <a:extLst>
              <a:ext uri="{FF2B5EF4-FFF2-40B4-BE49-F238E27FC236}">
                <a16:creationId xmlns:a16="http://schemas.microsoft.com/office/drawing/2014/main" id="{B077CA38-EDA1-47ED-84AF-D8F23BEDC2AC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3646489"/>
            <a:ext cx="431800" cy="657225"/>
            <a:chOff x="2174002" y="1923064"/>
            <a:chExt cx="431779" cy="658420"/>
          </a:xfrm>
        </p:grpSpPr>
        <p:sp>
          <p:nvSpPr>
            <p:cNvPr id="12311" name="Arrow: Right 21">
              <a:extLst>
                <a:ext uri="{FF2B5EF4-FFF2-40B4-BE49-F238E27FC236}">
                  <a16:creationId xmlns:a16="http://schemas.microsoft.com/office/drawing/2014/main" id="{871A8C1A-933A-4E35-8A82-CC14D4EAC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1C09CE6-A523-4836-9478-313AD977B21D}"/>
                </a:ext>
              </a:extLst>
            </p:cNvPr>
            <p:cNvSpPr/>
            <p:nvPr/>
          </p:nvSpPr>
          <p:spPr bwMode="auto">
            <a:xfrm>
              <a:off x="2174002" y="2276130"/>
              <a:ext cx="322246" cy="30535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6</a:t>
              </a:r>
            </a:p>
          </p:txBody>
        </p:sp>
      </p:grpSp>
      <p:grpSp>
        <p:nvGrpSpPr>
          <p:cNvPr id="12295" name="Group 23">
            <a:extLst>
              <a:ext uri="{FF2B5EF4-FFF2-40B4-BE49-F238E27FC236}">
                <a16:creationId xmlns:a16="http://schemas.microsoft.com/office/drawing/2014/main" id="{23D85228-3324-4AB2-8971-346D75203F5B}"/>
              </a:ext>
            </a:extLst>
          </p:cNvPr>
          <p:cNvGrpSpPr>
            <a:grpSpLocks/>
          </p:cNvGrpSpPr>
          <p:nvPr/>
        </p:nvGrpSpPr>
        <p:grpSpPr bwMode="auto">
          <a:xfrm>
            <a:off x="6300749" y="4679589"/>
            <a:ext cx="431800" cy="658813"/>
            <a:chOff x="2174002" y="1923064"/>
            <a:chExt cx="431779" cy="658420"/>
          </a:xfrm>
        </p:grpSpPr>
        <p:sp>
          <p:nvSpPr>
            <p:cNvPr id="12309" name="Arrow: Right 24">
              <a:extLst>
                <a:ext uri="{FF2B5EF4-FFF2-40B4-BE49-F238E27FC236}">
                  <a16:creationId xmlns:a16="http://schemas.microsoft.com/office/drawing/2014/main" id="{208E600F-086F-4D7B-B595-E8E4DC801A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15AC11-425E-4A8F-9CD7-4632E815AFFC}"/>
                </a:ext>
              </a:extLst>
            </p:cNvPr>
            <p:cNvSpPr/>
            <p:nvPr/>
          </p:nvSpPr>
          <p:spPr bwMode="auto">
            <a:xfrm>
              <a:off x="2174002" y="2276866"/>
              <a:ext cx="322247" cy="30461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7</a:t>
              </a:r>
            </a:p>
          </p:txBody>
        </p:sp>
      </p:grpSp>
      <p:grpSp>
        <p:nvGrpSpPr>
          <p:cNvPr id="12296" name="Group 26">
            <a:extLst>
              <a:ext uri="{FF2B5EF4-FFF2-40B4-BE49-F238E27FC236}">
                <a16:creationId xmlns:a16="http://schemas.microsoft.com/office/drawing/2014/main" id="{88C40C0C-6C56-4AF2-9E89-BC46E4BF5D03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6171160"/>
            <a:ext cx="431800" cy="658812"/>
            <a:chOff x="2174002" y="1923064"/>
            <a:chExt cx="431779" cy="658420"/>
          </a:xfrm>
        </p:grpSpPr>
        <p:sp>
          <p:nvSpPr>
            <p:cNvPr id="12307" name="Arrow: Right 27">
              <a:extLst>
                <a:ext uri="{FF2B5EF4-FFF2-40B4-BE49-F238E27FC236}">
                  <a16:creationId xmlns:a16="http://schemas.microsoft.com/office/drawing/2014/main" id="{7931A808-7CFF-4B71-9936-9372CE05F2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90090">
              <a:off x="2238560" y="1945961"/>
              <a:ext cx="390118" cy="344324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C11298A-A178-4C3A-BA2E-FDD108063A17}"/>
                </a:ext>
              </a:extLst>
            </p:cNvPr>
            <p:cNvSpPr/>
            <p:nvPr/>
          </p:nvSpPr>
          <p:spPr bwMode="auto">
            <a:xfrm>
              <a:off x="2174002" y="2276865"/>
              <a:ext cx="322247" cy="30461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lIns="0" tIns="0" rIns="0" bIns="0" anchor="ctr" anchorCtr="1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02D8E4-69C4-4CDC-BED9-9F4AE6EA8821}"/>
              </a:ext>
            </a:extLst>
          </p:cNvPr>
          <p:cNvSpPr txBox="1"/>
          <p:nvPr/>
        </p:nvSpPr>
        <p:spPr>
          <a:xfrm>
            <a:off x="2249487" y="4017964"/>
            <a:ext cx="330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Accept the default </a:t>
            </a:r>
            <a:r>
              <a:rPr lang="en-US" i="1" dirty="0"/>
              <a:t>Tool Button</a:t>
            </a:r>
            <a:r>
              <a:rPr lang="en-US" dirty="0"/>
              <a:t> type and click </a:t>
            </a:r>
            <a:r>
              <a:rPr lang="en-US" i="1" dirty="0"/>
              <a:t>OK</a:t>
            </a:r>
            <a:r>
              <a:rPr lang="en-US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BE913A-A784-463B-B785-14CD86383257}"/>
              </a:ext>
            </a:extLst>
          </p:cNvPr>
          <p:cNvSpPr txBox="1"/>
          <p:nvPr/>
        </p:nvSpPr>
        <p:spPr>
          <a:xfrm>
            <a:off x="2249487" y="4608513"/>
            <a:ext cx="3302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Give the tool button a name.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11FF75-B749-496E-AFC6-F7CB26F8EB7F}"/>
              </a:ext>
            </a:extLst>
          </p:cNvPr>
          <p:cNvSpPr txBox="1"/>
          <p:nvPr/>
        </p:nvSpPr>
        <p:spPr>
          <a:xfrm>
            <a:off x="2249487" y="5008563"/>
            <a:ext cx="330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Enter Cubit commands here (e.g., ‘brick x 10’, ‘mesh volume 1’, etc.)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49FBF5-B143-4F63-BFCF-6A89C4CD2EE1}"/>
              </a:ext>
            </a:extLst>
          </p:cNvPr>
          <p:cNvSpPr txBox="1"/>
          <p:nvPr/>
        </p:nvSpPr>
        <p:spPr>
          <a:xfrm>
            <a:off x="2249487" y="5740427"/>
            <a:ext cx="330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Click </a:t>
            </a:r>
            <a:r>
              <a:rPr lang="en-US" i="1" dirty="0"/>
              <a:t>OK</a:t>
            </a:r>
            <a:r>
              <a:rPr lang="en-US" dirty="0"/>
              <a:t> to save the toolbar. A new toolbar should appear in the GUI.</a:t>
            </a:r>
          </a:p>
        </p:txBody>
      </p:sp>
      <p:pic>
        <p:nvPicPr>
          <p:cNvPr id="12301" name="Picture 34">
            <a:extLst>
              <a:ext uri="{FF2B5EF4-FFF2-40B4-BE49-F238E27FC236}">
                <a16:creationId xmlns:a16="http://schemas.microsoft.com/office/drawing/2014/main" id="{A194EF5B-5215-41CE-9B80-77940B6D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1" y="6264276"/>
            <a:ext cx="25733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35">
            <a:extLst>
              <a:ext uri="{FF2B5EF4-FFF2-40B4-BE49-F238E27FC236}">
                <a16:creationId xmlns:a16="http://schemas.microsoft.com/office/drawing/2014/main" id="{B03F1D2C-AA71-4AA2-BB49-D0E085767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6" y="6429375"/>
            <a:ext cx="388937" cy="3381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B3DAAAD-6641-446B-A18B-01D334FE917A}"/>
              </a:ext>
            </a:extLst>
          </p:cNvPr>
          <p:cNvSpPr/>
          <p:nvPr/>
        </p:nvSpPr>
        <p:spPr bwMode="auto">
          <a:xfrm>
            <a:off x="1922463" y="414020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5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C36799-460E-4BAE-92D8-5EA236DB8935}"/>
              </a:ext>
            </a:extLst>
          </p:cNvPr>
          <p:cNvSpPr/>
          <p:nvPr/>
        </p:nvSpPr>
        <p:spPr bwMode="auto">
          <a:xfrm>
            <a:off x="1922463" y="4621213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A0A5255-A3B0-4956-88EC-7748F1B289B7}"/>
              </a:ext>
            </a:extLst>
          </p:cNvPr>
          <p:cNvSpPr/>
          <p:nvPr/>
        </p:nvSpPr>
        <p:spPr bwMode="auto">
          <a:xfrm>
            <a:off x="1922463" y="5137150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7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52A973-84A4-4C33-96D7-B5BD4D68ACAB}"/>
              </a:ext>
            </a:extLst>
          </p:cNvPr>
          <p:cNvSpPr/>
          <p:nvPr/>
        </p:nvSpPr>
        <p:spPr bwMode="auto">
          <a:xfrm>
            <a:off x="1922463" y="5743575"/>
            <a:ext cx="322263" cy="3048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5294324-6B57-4038-BA13-94EE7D5E8E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68451" y="760412"/>
            <a:ext cx="8429625" cy="685800"/>
          </a:xfrm>
        </p:spPr>
        <p:txBody>
          <a:bodyPr/>
          <a:lstStyle/>
          <a:p>
            <a:r>
              <a:rPr lang="en-US" altLang="en-US"/>
              <a:t>Custom Toolbar Button Types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9C86024B-8963-4522-97F8-34305979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1" y="1839913"/>
            <a:ext cx="28114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>
            <a:extLst>
              <a:ext uri="{FF2B5EF4-FFF2-40B4-BE49-F238E27FC236}">
                <a16:creationId xmlns:a16="http://schemas.microsoft.com/office/drawing/2014/main" id="{3BF375CE-71CC-46A3-9B9A-3C40531DF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389619" y="2120549"/>
            <a:ext cx="2340361" cy="298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A7DDCB-3F56-4EA6-99CD-F4A41881EF52}"/>
              </a:ext>
            </a:extLst>
          </p:cNvPr>
          <p:cNvSpPr txBox="1"/>
          <p:nvPr/>
        </p:nvSpPr>
        <p:spPr>
          <a:xfrm>
            <a:off x="2025650" y="3116262"/>
            <a:ext cx="38750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Tool Button </a:t>
            </a:r>
            <a:r>
              <a:rPr lang="en-US" dirty="0"/>
              <a:t>– execute a series of CUBIT™ or Python commands.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Journal File </a:t>
            </a:r>
            <a:r>
              <a:rPr lang="en-US" dirty="0"/>
              <a:t>– run a specified journal file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Python Script </a:t>
            </a:r>
            <a:r>
              <a:rPr lang="en-US" dirty="0"/>
              <a:t>– run a specified Python script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Command Panel </a:t>
            </a:r>
            <a:r>
              <a:rPr lang="en-US" dirty="0"/>
              <a:t>– open a specific command panel (acts as a shortcut)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880F0-5174-4020-8386-88C9410CE17A}"/>
              </a:ext>
            </a:extLst>
          </p:cNvPr>
          <p:cNvSpPr txBox="1"/>
          <p:nvPr/>
        </p:nvSpPr>
        <p:spPr>
          <a:xfrm>
            <a:off x="6908800" y="5191126"/>
            <a:ext cx="330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Copy Existing allows you to create a new tool by copying an existing one.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C21DA85-5C2B-46EE-8663-F2F3CCFEB8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39901" y="657224"/>
            <a:ext cx="8429625" cy="685800"/>
          </a:xfrm>
        </p:spPr>
        <p:txBody>
          <a:bodyPr/>
          <a:lstStyle/>
          <a:p>
            <a:r>
              <a:rPr lang="en-US" altLang="en-US" dirty="0"/>
              <a:t>Tool Button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BA351C3D-1F27-4BBE-8D7B-BECE5E09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1499" y="1117599"/>
            <a:ext cx="5054600" cy="557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8350B-597C-4D38-A735-569C581E1D29}"/>
              </a:ext>
            </a:extLst>
          </p:cNvPr>
          <p:cNvSpPr txBox="1"/>
          <p:nvPr/>
        </p:nvSpPr>
        <p:spPr>
          <a:xfrm>
            <a:off x="1749426" y="2655888"/>
            <a:ext cx="18192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Tool display name.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8F352-8EAA-460A-A4A9-B572D2CB22D0}"/>
              </a:ext>
            </a:extLst>
          </p:cNvPr>
          <p:cNvSpPr txBox="1"/>
          <p:nvPr/>
        </p:nvSpPr>
        <p:spPr>
          <a:xfrm>
            <a:off x="1749425" y="3241675"/>
            <a:ext cx="2743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Tool icon file. If unspecified, uses the default icon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AC8D5-5B77-4C80-A143-BD911A469B7D}"/>
              </a:ext>
            </a:extLst>
          </p:cNvPr>
          <p:cNvSpPr txBox="1"/>
          <p:nvPr/>
        </p:nvSpPr>
        <p:spPr>
          <a:xfrm>
            <a:off x="1749425" y="4148137"/>
            <a:ext cx="311943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Working Dir – changes the working directory during tool execution. Upon completion, the original working directory is restored.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DBF1C-4EF7-4992-97F2-9F2D2AE75E25}"/>
              </a:ext>
            </a:extLst>
          </p:cNvPr>
          <p:cNvSpPr txBox="1"/>
          <p:nvPr/>
        </p:nvSpPr>
        <p:spPr>
          <a:xfrm>
            <a:off x="1749425" y="5580063"/>
            <a:ext cx="30670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Cubit commands to run. To run Python commands, the first line should be ‘#!python’.</a:t>
            </a:r>
          </a:p>
        </p:txBody>
      </p:sp>
      <p:pic>
        <p:nvPicPr>
          <p:cNvPr id="14344" name="Picture 11">
            <a:extLst>
              <a:ext uri="{FF2B5EF4-FFF2-40B4-BE49-F238E27FC236}">
                <a16:creationId xmlns:a16="http://schemas.microsoft.com/office/drawing/2014/main" id="{A616EEBF-E5FB-4709-B287-AA622DA6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4" y="3848100"/>
            <a:ext cx="2571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5" name="Straight Arrow Connector 13">
            <a:extLst>
              <a:ext uri="{FF2B5EF4-FFF2-40B4-BE49-F238E27FC236}">
                <a16:creationId xmlns:a16="http://schemas.microsoft.com/office/drawing/2014/main" id="{8491B2A7-1228-4F6F-A01F-CFB9AE60C88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57600" y="2252662"/>
            <a:ext cx="4114800" cy="5651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Arrow Connector 15">
            <a:extLst>
              <a:ext uri="{FF2B5EF4-FFF2-40B4-BE49-F238E27FC236}">
                <a16:creationId xmlns:a16="http://schemas.microsoft.com/office/drawing/2014/main" id="{BA96C542-AB5C-40CA-9D31-B8FAA64967CB}"/>
              </a:ext>
            </a:extLst>
          </p:cNvPr>
          <p:cNvCxnSpPr>
            <a:cxnSpLocks/>
          </p:cNvCxnSpPr>
          <p:nvPr/>
        </p:nvCxnSpPr>
        <p:spPr bwMode="auto">
          <a:xfrm>
            <a:off x="3657600" y="2817812"/>
            <a:ext cx="2057400" cy="9096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Arrow Connector 18">
            <a:extLst>
              <a:ext uri="{FF2B5EF4-FFF2-40B4-BE49-F238E27FC236}">
                <a16:creationId xmlns:a16="http://schemas.microsoft.com/office/drawing/2014/main" id="{871F3354-53F0-4ADC-A104-19DB6041611B}"/>
              </a:ext>
            </a:extLst>
          </p:cNvPr>
          <p:cNvCxnSpPr>
            <a:cxnSpLocks/>
          </p:cNvCxnSpPr>
          <p:nvPr/>
        </p:nvCxnSpPr>
        <p:spPr bwMode="auto">
          <a:xfrm>
            <a:off x="4057650" y="3657600"/>
            <a:ext cx="1581150" cy="4000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Straight Arrow Connector 22">
            <a:extLst>
              <a:ext uri="{FF2B5EF4-FFF2-40B4-BE49-F238E27FC236}">
                <a16:creationId xmlns:a16="http://schemas.microsoft.com/office/drawing/2014/main" id="{8B69E7E4-8AE6-4CE4-826D-1EA240031F5B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9601" y="4292601"/>
            <a:ext cx="1450975" cy="1809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25">
            <a:extLst>
              <a:ext uri="{FF2B5EF4-FFF2-40B4-BE49-F238E27FC236}">
                <a16:creationId xmlns:a16="http://schemas.microsoft.com/office/drawing/2014/main" id="{97BD6B3E-3421-4F8F-B546-4A9D4DE6F4ED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8201" y="5038726"/>
            <a:ext cx="760413" cy="7016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5B76753-F854-4954-970C-77DB129BEFA9}"/>
              </a:ext>
            </a:extLst>
          </p:cNvPr>
          <p:cNvSpPr txBox="1"/>
          <p:nvPr/>
        </p:nvSpPr>
        <p:spPr>
          <a:xfrm>
            <a:off x="9521825" y="3857626"/>
            <a:ext cx="993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Browse Files</a:t>
            </a:r>
          </a:p>
        </p:txBody>
      </p:sp>
      <p:cxnSp>
        <p:nvCxnSpPr>
          <p:cNvPr id="14351" name="Straight Arrow Connector 29">
            <a:extLst>
              <a:ext uri="{FF2B5EF4-FFF2-40B4-BE49-F238E27FC236}">
                <a16:creationId xmlns:a16="http://schemas.microsoft.com/office/drawing/2014/main" id="{0B052449-81AC-440F-A9EA-5EAFE62F4255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4001" y="4008438"/>
            <a:ext cx="390525" cy="492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6E26495-50D2-4860-A670-C36E7A31D2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29570" y="654050"/>
            <a:ext cx="8429625" cy="685800"/>
          </a:xfrm>
        </p:spPr>
        <p:txBody>
          <a:bodyPr/>
          <a:lstStyle/>
          <a:p>
            <a:r>
              <a:rPr lang="en-US" altLang="en-US" dirty="0"/>
              <a:t>Journal File Tool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3B40C82B-B7FF-4499-863C-ACCDB179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97840" y="1110477"/>
            <a:ext cx="4807757" cy="530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38444-C686-4212-91D4-0047FD3B9C2D}"/>
              </a:ext>
            </a:extLst>
          </p:cNvPr>
          <p:cNvSpPr txBox="1"/>
          <p:nvPr/>
        </p:nvSpPr>
        <p:spPr>
          <a:xfrm>
            <a:off x="1749425" y="3030538"/>
            <a:ext cx="2743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Tool icon file. If unspecified, uses the default icon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0687F-661F-472F-A5BE-FCD436DC25C8}"/>
              </a:ext>
            </a:extLst>
          </p:cNvPr>
          <p:cNvSpPr txBox="1"/>
          <p:nvPr/>
        </p:nvSpPr>
        <p:spPr>
          <a:xfrm>
            <a:off x="1749426" y="4724401"/>
            <a:ext cx="3432175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Working Dir – changes the working directory before executing the journal file. Useful if the journal file has relative file paths for imports or exports. Restores the original working directory upon completion.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D232D-14FC-45FD-B0A8-84D6703D770F}"/>
              </a:ext>
            </a:extLst>
          </p:cNvPr>
          <p:cNvSpPr txBox="1"/>
          <p:nvPr/>
        </p:nvSpPr>
        <p:spPr>
          <a:xfrm>
            <a:off x="1749425" y="4070350"/>
            <a:ext cx="2743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Journal file to run.</a:t>
            </a:r>
          </a:p>
        </p:txBody>
      </p:sp>
      <p:pic>
        <p:nvPicPr>
          <p:cNvPr id="15367" name="Picture 10">
            <a:extLst>
              <a:ext uri="{FF2B5EF4-FFF2-40B4-BE49-F238E27FC236}">
                <a16:creationId xmlns:a16="http://schemas.microsoft.com/office/drawing/2014/main" id="{EF7BDDBE-7B44-4B91-95AE-5804FC47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67" y="3618707"/>
            <a:ext cx="2841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8" name="Straight Arrow Connector 11">
            <a:extLst>
              <a:ext uri="{FF2B5EF4-FFF2-40B4-BE49-F238E27FC236}">
                <a16:creationId xmlns:a16="http://schemas.microsoft.com/office/drawing/2014/main" id="{D806C6F6-E5B6-4A1D-A053-92B38D64AD48}"/>
              </a:ext>
            </a:extLst>
          </p:cNvPr>
          <p:cNvCxnSpPr>
            <a:cxnSpLocks/>
          </p:cNvCxnSpPr>
          <p:nvPr/>
        </p:nvCxnSpPr>
        <p:spPr bwMode="auto">
          <a:xfrm>
            <a:off x="4127500" y="3490913"/>
            <a:ext cx="1206500" cy="4254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Arrow Connector 12">
            <a:extLst>
              <a:ext uri="{FF2B5EF4-FFF2-40B4-BE49-F238E27FC236}">
                <a16:creationId xmlns:a16="http://schemas.microsoft.com/office/drawing/2014/main" id="{85864C31-B191-4F28-8210-FF414F541838}"/>
              </a:ext>
            </a:extLst>
          </p:cNvPr>
          <p:cNvCxnSpPr>
            <a:cxnSpLocks/>
          </p:cNvCxnSpPr>
          <p:nvPr/>
        </p:nvCxnSpPr>
        <p:spPr bwMode="auto">
          <a:xfrm flipV="1">
            <a:off x="3505200" y="4144963"/>
            <a:ext cx="1855788" cy="1063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19">
            <a:extLst>
              <a:ext uri="{FF2B5EF4-FFF2-40B4-BE49-F238E27FC236}">
                <a16:creationId xmlns:a16="http://schemas.microsoft.com/office/drawing/2014/main" id="{B1A49678-473C-4FDF-9C32-9FFA55BCEBCB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6800" y="4389438"/>
            <a:ext cx="484188" cy="406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9D776F-84D8-4C49-B18D-514981E47AB9}"/>
              </a:ext>
            </a:extLst>
          </p:cNvPr>
          <p:cNvSpPr txBox="1"/>
          <p:nvPr/>
        </p:nvSpPr>
        <p:spPr>
          <a:xfrm>
            <a:off x="9648825" y="3919539"/>
            <a:ext cx="1019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Browse Files</a:t>
            </a:r>
          </a:p>
        </p:txBody>
      </p:sp>
      <p:cxnSp>
        <p:nvCxnSpPr>
          <p:cNvPr id="15372" name="Straight Arrow Connector 24">
            <a:extLst>
              <a:ext uri="{FF2B5EF4-FFF2-40B4-BE49-F238E27FC236}">
                <a16:creationId xmlns:a16="http://schemas.microsoft.com/office/drawing/2014/main" id="{1AC02FE2-53CA-42C4-B716-D113EC715780}"/>
              </a:ext>
            </a:extLst>
          </p:cNvPr>
          <p:cNvCxnSpPr>
            <a:cxnSpLocks/>
          </p:cNvCxnSpPr>
          <p:nvPr/>
        </p:nvCxnSpPr>
        <p:spPr bwMode="auto">
          <a:xfrm flipH="1">
            <a:off x="9271001" y="4070351"/>
            <a:ext cx="390525" cy="492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2849</TotalTime>
  <Words>1685</Words>
  <Application>Microsoft Office PowerPoint</Application>
  <PresentationFormat>Widescreen</PresentationFormat>
  <Paragraphs>268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Verdana</vt:lpstr>
      <vt:lpstr>coreform-ppt-theme</vt:lpstr>
      <vt:lpstr>PowerPoint Presentation</vt:lpstr>
      <vt:lpstr>PowerPoint Presentation</vt:lpstr>
      <vt:lpstr>Custom Toolbars</vt:lpstr>
      <vt:lpstr>Custom Toolbars</vt:lpstr>
      <vt:lpstr>New Toolbar</vt:lpstr>
      <vt:lpstr>New Tool Button</vt:lpstr>
      <vt:lpstr>Custom Toolbar Button Types</vt:lpstr>
      <vt:lpstr>Tool Button</vt:lpstr>
      <vt:lpstr>Journal File Tool</vt:lpstr>
      <vt:lpstr>Python Script Tool</vt:lpstr>
      <vt:lpstr>Command Panel Shortcut</vt:lpstr>
      <vt:lpstr>Toolbar Button Appearance</vt:lpstr>
      <vt:lpstr>Custom Toolbars</vt:lpstr>
      <vt:lpstr>Custom Toolbars Exercise</vt:lpstr>
      <vt:lpstr>Export Toolbar</vt:lpstr>
      <vt:lpstr>Export Toolbar</vt:lpstr>
      <vt:lpstr>Export Toolbar</vt:lpstr>
      <vt:lpstr>Import Toolbar</vt:lpstr>
      <vt:lpstr>Import Toolbar</vt:lpstr>
      <vt:lpstr>PowerPoint Presentation</vt:lpstr>
      <vt:lpstr>Extended Selection</vt:lpstr>
      <vt:lpstr>Pick Extended</vt:lpstr>
      <vt:lpstr>Extended Selection Dialog</vt:lpstr>
      <vt:lpstr>Load Filter Dialog</vt:lpstr>
      <vt:lpstr>Run Filter</vt:lpstr>
      <vt:lpstr>Drag Target Selections</vt:lpstr>
      <vt:lpstr>Select Targets</vt:lpstr>
      <vt:lpstr>Context Menu Options</vt:lpstr>
      <vt:lpstr>Filter Script</vt:lpstr>
      <vt:lpstr>Filter Script Exercise</vt:lpstr>
      <vt:lpstr>Filter Script Exercise</vt:lpstr>
      <vt:lpstr>Filter Script Exercise</vt:lpstr>
      <vt:lpstr>Filter UI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Tools</dc:title>
  <dc:creator>Darryl Melander</dc:creator>
  <cp:lastModifiedBy>Ben Taylor</cp:lastModifiedBy>
  <cp:revision>151</cp:revision>
  <cp:lastPrinted>2000-02-14T16:29:40Z</cp:lastPrinted>
  <dcterms:created xsi:type="dcterms:W3CDTF">2000-04-12T16:44:41Z</dcterms:created>
  <dcterms:modified xsi:type="dcterms:W3CDTF">2021-01-14T19:02:22Z</dcterms:modified>
</cp:coreProperties>
</file>