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880" r:id="rId1"/>
  </p:sldMasterIdLst>
  <p:notesMasterIdLst>
    <p:notesMasterId r:id="rId17"/>
  </p:notesMasterIdLst>
  <p:sldIdLst>
    <p:sldId id="256" r:id="rId2"/>
    <p:sldId id="285" r:id="rId3"/>
    <p:sldId id="286" r:id="rId4"/>
    <p:sldId id="282" r:id="rId5"/>
    <p:sldId id="302" r:id="rId6"/>
    <p:sldId id="301" r:id="rId7"/>
    <p:sldId id="287" r:id="rId8"/>
    <p:sldId id="293" r:id="rId9"/>
    <p:sldId id="290" r:id="rId10"/>
    <p:sldId id="291" r:id="rId11"/>
    <p:sldId id="292" r:id="rId12"/>
    <p:sldId id="284" r:id="rId13"/>
    <p:sldId id="294" r:id="rId14"/>
    <p:sldId id="295" r:id="rId15"/>
    <p:sldId id="296"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120" y="7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snapToGrid="0">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a:extLst>
              <a:ext uri="{FF2B5EF4-FFF2-40B4-BE49-F238E27FC236}">
                <a16:creationId xmlns:a16="http://schemas.microsoft.com/office/drawing/2014/main" id="{05E6A01C-39CC-4BD2-A2F6-18D4CB9E83CE}"/>
              </a:ext>
            </a:extLst>
          </p:cNvPr>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cs typeface="ＭＳ Ｐゴシック" charset="0"/>
            </a:endParaRPr>
          </a:p>
        </p:txBody>
      </p:sp>
      <p:sp>
        <p:nvSpPr>
          <p:cNvPr id="2050" name="Text Box 2">
            <a:extLst>
              <a:ext uri="{FF2B5EF4-FFF2-40B4-BE49-F238E27FC236}">
                <a16:creationId xmlns:a16="http://schemas.microsoft.com/office/drawing/2014/main" id="{0DA3FD94-E13E-4092-B249-896114E58D8B}"/>
              </a:ext>
            </a:extLst>
          </p:cNvPr>
          <p:cNvSpPr txBox="1">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cs typeface="ＭＳ Ｐゴシック" charset="0"/>
            </a:endParaRPr>
          </a:p>
        </p:txBody>
      </p:sp>
      <p:sp>
        <p:nvSpPr>
          <p:cNvPr id="2051" name="Rectangle 3">
            <a:extLst>
              <a:ext uri="{FF2B5EF4-FFF2-40B4-BE49-F238E27FC236}">
                <a16:creationId xmlns:a16="http://schemas.microsoft.com/office/drawing/2014/main" id="{7B321882-410F-49FB-BA89-8E4B7C387F42}"/>
              </a:ext>
            </a:extLst>
          </p:cNvPr>
          <p:cNvSpPr>
            <a:spLocks noGrp="1" noChangeArrowheads="1"/>
          </p:cNvSpPr>
          <p:nvPr>
            <p:ph type="dt"/>
          </p:nvPr>
        </p:nvSpPr>
        <p:spPr bwMode="auto">
          <a:xfrm>
            <a:off x="3884613" y="0"/>
            <a:ext cx="2970212" cy="455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lvl1pPr algn="r">
              <a:buClrTx/>
              <a:buSzPct val="100000"/>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Arial" charset="0"/>
                <a:ea typeface="ＭＳ Ｐゴシック" charset="0"/>
                <a:cs typeface="ＭＳ Ｐゴシック" charset="0"/>
              </a:defRPr>
            </a:lvl1pPr>
          </a:lstStyle>
          <a:p>
            <a:pPr>
              <a:defRPr/>
            </a:pPr>
            <a:endParaRPr lang="en-US"/>
          </a:p>
        </p:txBody>
      </p:sp>
      <p:sp>
        <p:nvSpPr>
          <p:cNvPr id="2052" name="Rectangle 4">
            <a:extLst>
              <a:ext uri="{FF2B5EF4-FFF2-40B4-BE49-F238E27FC236}">
                <a16:creationId xmlns:a16="http://schemas.microsoft.com/office/drawing/2014/main" id="{C157CBF9-F483-4A18-BA9E-61AB586AD5C8}"/>
              </a:ext>
            </a:extLst>
          </p:cNvPr>
          <p:cNvSpPr>
            <a:spLocks noGrp="1" noRot="1" noChangeAspect="1" noChangeArrowheads="1"/>
          </p:cNvSpPr>
          <p:nvPr>
            <p:ph type="sldImg"/>
          </p:nvPr>
        </p:nvSpPr>
        <p:spPr bwMode="auto">
          <a:xfrm>
            <a:off x="382588" y="685800"/>
            <a:ext cx="6091237" cy="3427413"/>
          </a:xfrm>
          <a:prstGeom prst="rect">
            <a:avLst/>
          </a:prstGeom>
          <a:noFill/>
          <a:ln w="12600" cap="sq">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sp>
      <p:sp>
        <p:nvSpPr>
          <p:cNvPr id="2053" name="Rectangle 5">
            <a:extLst>
              <a:ext uri="{FF2B5EF4-FFF2-40B4-BE49-F238E27FC236}">
                <a16:creationId xmlns:a16="http://schemas.microsoft.com/office/drawing/2014/main" id="{AF285CFF-5F18-470E-A210-54C38F27A29F}"/>
              </a:ext>
            </a:extLst>
          </p:cNvPr>
          <p:cNvSpPr>
            <a:spLocks noGrp="1" noChangeArrowheads="1"/>
          </p:cNvSpPr>
          <p:nvPr>
            <p:ph type="body"/>
          </p:nvPr>
        </p:nvSpPr>
        <p:spPr bwMode="auto">
          <a:xfrm>
            <a:off x="685800" y="4343400"/>
            <a:ext cx="5484813" cy="4113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6800" rIns="90000" bIns="46800" numCol="1" anchor="t" anchorCtr="0" compatLnSpc="1">
            <a:prstTxWarp prst="textNoShape">
              <a:avLst/>
            </a:prstTxWarp>
          </a:bodyPr>
          <a:lstStyle/>
          <a:p>
            <a:pPr lvl="0"/>
            <a:endParaRPr lang="en-US" noProof="0"/>
          </a:p>
        </p:txBody>
      </p:sp>
      <p:sp>
        <p:nvSpPr>
          <p:cNvPr id="2054" name="Text Box 6">
            <a:extLst>
              <a:ext uri="{FF2B5EF4-FFF2-40B4-BE49-F238E27FC236}">
                <a16:creationId xmlns:a16="http://schemas.microsoft.com/office/drawing/2014/main" id="{144CED40-66C1-4EA8-B092-F67239A1FCC7}"/>
              </a:ext>
            </a:extLst>
          </p:cNvPr>
          <p:cNvSpPr txBox="1">
            <a:spLocks noChangeArrowheads="1"/>
          </p:cNvSpPr>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cs typeface="ＭＳ Ｐゴシック" charset="0"/>
            </a:endParaRPr>
          </a:p>
        </p:txBody>
      </p:sp>
      <p:sp>
        <p:nvSpPr>
          <p:cNvPr id="2055" name="Rectangle 7">
            <a:extLst>
              <a:ext uri="{FF2B5EF4-FFF2-40B4-BE49-F238E27FC236}">
                <a16:creationId xmlns:a16="http://schemas.microsoft.com/office/drawing/2014/main" id="{AA2A49C8-5038-4D2C-BD24-3017BBA8BD11}"/>
              </a:ext>
            </a:extLst>
          </p:cNvPr>
          <p:cNvSpPr>
            <a:spLocks noGrp="1" noChangeArrowheads="1"/>
          </p:cNvSpPr>
          <p:nvPr>
            <p:ph type="sldNum"/>
          </p:nvPr>
        </p:nvSpPr>
        <p:spPr bwMode="auto">
          <a:xfrm>
            <a:off x="3884613" y="8685213"/>
            <a:ext cx="2970212" cy="455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0000" tIns="46800" rIns="90000" bIns="46800" numCol="1" anchor="b" anchorCtr="0" compatLnSpc="1">
            <a:prstTxWarp prst="textNoShape">
              <a:avLst/>
            </a:prstTxWarp>
          </a:bodyPr>
          <a:lstStyle>
            <a:lvl1pPr algn="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stStyle>
          <a:p>
            <a:fld id="{A693AD18-54B8-4471-B1E1-5EAC4F30DCC9}"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a:extLst>
              <a:ext uri="{FF2B5EF4-FFF2-40B4-BE49-F238E27FC236}">
                <a16:creationId xmlns:a16="http://schemas.microsoft.com/office/drawing/2014/main" id="{3EE3449F-78F9-45A3-8204-E8B3248243D6}"/>
              </a:ext>
            </a:extLst>
          </p:cNvPr>
          <p:cNvSpPr>
            <a:spLocks noGrp="1" noChangeArrowheads="1"/>
          </p:cNvSpPr>
          <p:nvPr>
            <p:ph type="sldNum" sz="quarter"/>
          </p:nvPr>
        </p:nvSpPr>
        <p:spPr/>
        <p:txBody>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panose="020B0604020202020204" pitchFamily="34" charset="0"/>
                <a:ea typeface="MS PGothic" panose="020B0600070205080204" pitchFamily="34" charset="-128"/>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panose="020B0604020202020204" pitchFamily="34" charset="0"/>
                <a:ea typeface="MS PGothic" panose="020B0600070205080204" pitchFamily="34" charset="-128"/>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panose="020B0604020202020204" pitchFamily="34" charset="0"/>
                <a:ea typeface="MS PGothic" panose="020B0600070205080204" pitchFamily="34" charset="-128"/>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panose="020B0604020202020204" pitchFamily="34" charset="0"/>
                <a:ea typeface="MS PGothic" panose="020B0600070205080204" pitchFamily="34" charset="-128"/>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chemeClr val="bg1"/>
                </a:solidFill>
                <a:latin typeface="Arial" panose="020B0604020202020204" pitchFamily="34" charset="0"/>
                <a:ea typeface="MS PGothic" panose="020B0600070205080204" pitchFamily="34" charset="-128"/>
              </a:defRPr>
            </a:lvl9pPr>
          </a:lstStyle>
          <a:p>
            <a:fld id="{1794D499-50DE-43F1-BB24-D1831B816701}" type="slidenum">
              <a:rPr lang="en-US" altLang="en-US" sz="1200">
                <a:solidFill>
                  <a:srgbClr val="000000"/>
                </a:solidFill>
              </a:rPr>
              <a:pPr/>
              <a:t>1</a:t>
            </a:fld>
            <a:endParaRPr lang="en-US" altLang="en-US" sz="1200">
              <a:solidFill>
                <a:srgbClr val="000000"/>
              </a:solidFill>
            </a:endParaRPr>
          </a:p>
        </p:txBody>
      </p:sp>
      <p:sp>
        <p:nvSpPr>
          <p:cNvPr id="28673" name="Text Box 1">
            <a:extLst>
              <a:ext uri="{FF2B5EF4-FFF2-40B4-BE49-F238E27FC236}">
                <a16:creationId xmlns:a16="http://schemas.microsoft.com/office/drawing/2014/main" id="{B17C186E-F01B-4A51-94C6-DD4F9438F48C}"/>
              </a:ext>
            </a:extLst>
          </p:cNvPr>
          <p:cNvSpPr txBox="1">
            <a:spLocks noGrp="1" noRot="1" noChangeAspect="1" noChangeArrowheads="1"/>
          </p:cNvSpPr>
          <p:nvPr>
            <p:ph type="sldImg"/>
          </p:nvPr>
        </p:nvSpPr>
        <p:spPr>
          <a:xfrm>
            <a:off x="381000" y="685800"/>
            <a:ext cx="6096000" cy="3429000"/>
          </a:xfrm>
          <a:solidFill>
            <a:srgbClr val="FFFFFF"/>
          </a:solidFill>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sp>
      <p:sp>
        <p:nvSpPr>
          <p:cNvPr id="28674" name="Text Box 2">
            <a:extLst>
              <a:ext uri="{FF2B5EF4-FFF2-40B4-BE49-F238E27FC236}">
                <a16:creationId xmlns:a16="http://schemas.microsoft.com/office/drawing/2014/main" id="{47F10FBD-613B-4F3F-9CE9-D79C568B06F7}"/>
              </a:ext>
            </a:extLst>
          </p:cNvPr>
          <p:cNvSpPr txBox="1">
            <a:spLocks noGrp="1" noChangeArrowheads="1"/>
          </p:cNvSpPr>
          <p:nvPr>
            <p:ph type="body" idx="1"/>
          </p:nvPr>
        </p:nvSpPr>
        <p:spPr>
          <a:xfrm>
            <a:off x="685800" y="4343400"/>
            <a:ext cx="5486400" cy="4114800"/>
          </a:xfrm>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a:defRPr/>
            </a:pPr>
            <a:r>
              <a:rPr lang="en-US" dirty="0"/>
              <a:t>Type: FORMAL - Training</a:t>
            </a:r>
          </a:p>
          <a:p>
            <a:pPr>
              <a:defRPr/>
            </a:pPr>
            <a:r>
              <a:rPr lang="en-US" dirty="0"/>
              <a:t>Title: Cubit 200 Training</a:t>
            </a:r>
          </a:p>
          <a:p>
            <a:pPr>
              <a:defRPr/>
            </a:pPr>
            <a:r>
              <a:rPr lang="en-US" dirty="0"/>
              <a:t>SAND Number: SAND2020-0682 TR</a:t>
            </a:r>
          </a:p>
          <a:p>
            <a:pPr>
              <a:defRPr/>
            </a:pPr>
            <a:r>
              <a:rPr lang="en-US" dirty="0"/>
              <a:t>Contact: </a:t>
            </a:r>
            <a:r>
              <a:rPr lang="en-US" dirty="0" err="1"/>
              <a:t>Hensley,Trevor</a:t>
            </a:r>
            <a:r>
              <a:rPr lang="en-US" dirty="0"/>
              <a:t> Michael</a:t>
            </a:r>
          </a:p>
          <a:p>
            <a:pPr>
              <a:buFont typeface="Times New Roman" charset="0"/>
              <a:buNone/>
              <a:defRPr/>
            </a:pPr>
            <a:endParaRPr lang="en-US" dirty="0">
              <a:ea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tif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086670811"/>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 Light">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AF8AC2-05A7-4FD9-917B-112ADFBC8D66}"/>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036627200"/>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Only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0F7D68-8BDB-42DB-98F5-1150F5970381}"/>
              </a:ext>
            </a:extLst>
          </p:cNvPr>
          <p:cNvSpPr>
            <a:spLocks noGrp="1"/>
          </p:cNvSpPr>
          <p:nvPr>
            <p:ph sz="quarter" idx="10"/>
          </p:nvPr>
        </p:nvSpPr>
        <p:spPr>
          <a:xfrm>
            <a:off x="0" y="0"/>
            <a:ext cx="12192000" cy="6858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17455005"/>
      </p:ext>
    </p:extLst>
  </p:cSld>
  <p:clrMapOvr>
    <a:masterClrMapping/>
  </p:clrMapOvr>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solidFill>
                  <a:schemeClr val="bg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a:solidFill>
                  <a:schemeClr val="bg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2"/>
          <a:stretch>
            <a:fillRect/>
          </a:stretch>
        </p:blipFill>
        <p:spPr>
          <a:xfrm>
            <a:off x="0" y="1843"/>
            <a:ext cx="12192000" cy="853440"/>
          </a:xfrm>
          <a:prstGeom prst="rect">
            <a:avLst/>
          </a:prstGeom>
        </p:spPr>
      </p:pic>
      <p:pic>
        <p:nvPicPr>
          <p:cNvPr id="4" name="Picture 3">
            <a:extLst>
              <a:ext uri="{FF2B5EF4-FFF2-40B4-BE49-F238E27FC236}">
                <a16:creationId xmlns:a16="http://schemas.microsoft.com/office/drawing/2014/main" id="{E2A14275-DD60-455C-B113-DCFEFC3C497E}"/>
              </a:ext>
            </a:extLst>
          </p:cNvPr>
          <p:cNvPicPr>
            <a:picLocks noChangeAspect="1"/>
          </p:cNvPicPr>
          <p:nvPr/>
        </p:nvPicPr>
        <p:blipFill>
          <a:blip r:embed="rId3"/>
          <a:stretch>
            <a:fillRect/>
          </a:stretch>
        </p:blipFill>
        <p:spPr>
          <a:xfrm>
            <a:off x="0" y="3309112"/>
            <a:ext cx="12192000" cy="3556000"/>
          </a:xfrm>
          <a:prstGeom prst="rect">
            <a:avLst/>
          </a:prstGeom>
        </p:spPr>
      </p:pic>
      <p:sp>
        <p:nvSpPr>
          <p:cNvPr id="6" name="TextBox 19">
            <a:extLst>
              <a:ext uri="{FF2B5EF4-FFF2-40B4-BE49-F238E27FC236}">
                <a16:creationId xmlns:a16="http://schemas.microsoft.com/office/drawing/2014/main" id="{D57E9E4A-E6B2-4570-9291-BA1388360E0E}"/>
              </a:ext>
            </a:extLst>
          </p:cNvPr>
          <p:cNvSpPr txBox="1">
            <a:spLocks noChangeArrowheads="1"/>
          </p:cNvSpPr>
          <p:nvPr userDrawn="1"/>
        </p:nvSpPr>
        <p:spPr bwMode="auto">
          <a:xfrm>
            <a:off x="2000251" y="6488114"/>
            <a:ext cx="81915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fontAlgn="base">
              <a:spcBef>
                <a:spcPct val="0"/>
              </a:spcBef>
              <a:spcAft>
                <a:spcPct val="0"/>
              </a:spcAft>
              <a:defRPr>
                <a:solidFill>
                  <a:schemeClr val="tx1"/>
                </a:solidFill>
                <a:latin typeface="Arial" panose="020B0604020202020204" pitchFamily="34" charset="0"/>
              </a:defRPr>
            </a:lvl6pPr>
            <a:lvl7pPr marL="2971800" indent="-228600" defTabSz="457200" fontAlgn="base">
              <a:spcBef>
                <a:spcPct val="0"/>
              </a:spcBef>
              <a:spcAft>
                <a:spcPct val="0"/>
              </a:spcAft>
              <a:defRPr>
                <a:solidFill>
                  <a:schemeClr val="tx1"/>
                </a:solidFill>
                <a:latin typeface="Arial" panose="020B0604020202020204" pitchFamily="34" charset="0"/>
              </a:defRPr>
            </a:lvl7pPr>
            <a:lvl8pPr marL="3429000" indent="-228600" defTabSz="457200" fontAlgn="base">
              <a:spcBef>
                <a:spcPct val="0"/>
              </a:spcBef>
              <a:spcAft>
                <a:spcPct val="0"/>
              </a:spcAft>
              <a:defRPr>
                <a:solidFill>
                  <a:schemeClr val="tx1"/>
                </a:solidFill>
                <a:latin typeface="Arial" panose="020B0604020202020204" pitchFamily="34" charset="0"/>
              </a:defRPr>
            </a:lvl8pPr>
            <a:lvl9pPr marL="3886200" indent="-228600" defTabSz="457200" fontAlgn="base">
              <a:spcBef>
                <a:spcPct val="0"/>
              </a:spcBef>
              <a:spcAft>
                <a:spcPct val="0"/>
              </a:spcAft>
              <a:defRPr>
                <a:solidFill>
                  <a:schemeClr val="tx1"/>
                </a:solidFill>
                <a:latin typeface="Arial" panose="020B0604020202020204" pitchFamily="34" charset="0"/>
              </a:defRPr>
            </a:lvl9pPr>
          </a:lstStyle>
          <a:p>
            <a:pPr algn="ctr" eaLnBrk="1" hangingPunct="1">
              <a:buClr>
                <a:srgbClr val="000000"/>
              </a:buClr>
              <a:buSzPct val="100000"/>
              <a:buFont typeface="Times New Roman" panose="02020603050405020304" pitchFamily="18" charset="0"/>
              <a:buNone/>
              <a:defRPr/>
            </a:pPr>
            <a:r>
              <a:rPr lang="en-US" altLang="en-US" sz="600" dirty="0">
                <a:cs typeface="Arial" panose="020B0604020202020204" pitchFamily="34" charset="0"/>
              </a:rPr>
              <a:t>Sandia National Laboratories is a multi-mission laboratory managed and operated by National Technology &amp; Engineering Solutions of Sandia, LLC., a wholly owned subsidiary of Honeywell International, Inc., for the U.S. Department of Energy’s National Nuclear Security Administration under contract DE-NA0003525. </a:t>
            </a:r>
            <a:r>
              <a:rPr lang="en-US" sz="600" dirty="0"/>
              <a:t>SAND2020-0682 TR</a:t>
            </a:r>
          </a:p>
          <a:p>
            <a:pPr algn="ctr" eaLnBrk="1" hangingPunct="1">
              <a:buClr>
                <a:srgbClr val="000000"/>
              </a:buClr>
              <a:buSzPct val="100000"/>
              <a:buFont typeface="Times New Roman" panose="02020603050405020304" pitchFamily="18" charset="0"/>
              <a:buNone/>
              <a:defRPr/>
            </a:pPr>
            <a:endParaRPr lang="en-US" altLang="en-US" sz="600" dirty="0">
              <a:cs typeface="Arial" panose="020B0604020202020204" pitchFamily="34" charset="0"/>
            </a:endParaRPr>
          </a:p>
        </p:txBody>
      </p:sp>
    </p:spTree>
    <p:extLst>
      <p:ext uri="{BB962C8B-B14F-4D97-AF65-F5344CB8AC3E}">
        <p14:creationId xmlns:p14="http://schemas.microsoft.com/office/powerpoint/2010/main" val="40300405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Title - Dark">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solidFill>
                  <a:schemeClr val="bg2"/>
                </a:solidFill>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BBE44E72-9B30-4746-8C94-12642899B018}"/>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60209031"/>
      </p:ext>
    </p:extLst>
  </p:cSld>
  <p:clrMapOvr>
    <a:masterClrMapping/>
  </p:clrMapOvr>
  <p:hf sldNum="0"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ex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362712" y="2824928"/>
            <a:ext cx="11466576"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72432749"/>
      </p:ext>
    </p:extLst>
  </p:cSld>
  <p:clrMapOvr>
    <a:masterClrMapping/>
  </p:clrMapOvr>
  <p:hf sldNum="0"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wo content with subheading - Dark">
    <p:bg>
      <p:bgPr>
        <a:solidFill>
          <a:schemeClr val="tx2"/>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CDA58AF-6874-0148-8031-FDB5C5FBD224}"/>
              </a:ext>
            </a:extLst>
          </p:cNvPr>
          <p:cNvSpPr>
            <a:spLocks noGrp="1"/>
          </p:cNvSpPr>
          <p:nvPr>
            <p:ph type="title"/>
          </p:nvPr>
        </p:nvSpPr>
        <p:spPr>
          <a:xfrm>
            <a:off x="334538" y="1005472"/>
            <a:ext cx="11318487" cy="549381"/>
          </a:xfrm>
        </p:spPr>
        <p:txBody>
          <a:bodyPr wrap="square">
            <a:spAutoFit/>
          </a:bodyPr>
          <a:lstStyle>
            <a:lvl1pPr>
              <a:defRPr>
                <a:solidFill>
                  <a:schemeClr val="accent3">
                    <a:lumMod val="20000"/>
                    <a:lumOff val="80000"/>
                  </a:schemeClr>
                </a:solidFill>
              </a:defRPr>
            </a:lvl1pPr>
          </a:lstStyle>
          <a:p>
            <a:r>
              <a:rPr lang="en-US"/>
              <a:t>Click to edit Master title style</a:t>
            </a:r>
            <a:endParaRPr lang="en-US" dirty="0"/>
          </a:p>
        </p:txBody>
      </p:sp>
      <p:pic>
        <p:nvPicPr>
          <p:cNvPr id="7" name="Picture 6">
            <a:extLst>
              <a:ext uri="{FF2B5EF4-FFF2-40B4-BE49-F238E27FC236}">
                <a16:creationId xmlns:a16="http://schemas.microsoft.com/office/drawing/2014/main" id="{60207B73-51D9-484C-B7AE-9C37469FFAD8}"/>
              </a:ext>
            </a:extLst>
          </p:cNvPr>
          <p:cNvPicPr>
            <a:picLocks noChangeAspect="1"/>
          </p:cNvPicPr>
          <p:nvPr/>
        </p:nvPicPr>
        <p:blipFill>
          <a:blip r:embed="rId2"/>
          <a:stretch>
            <a:fillRect/>
          </a:stretch>
        </p:blipFill>
        <p:spPr>
          <a:xfrm>
            <a:off x="0" y="0"/>
            <a:ext cx="12192000" cy="853440"/>
          </a:xfrm>
          <a:prstGeom prst="rect">
            <a:avLst/>
          </a:prstGeom>
        </p:spPr>
      </p:pic>
      <p:sp>
        <p:nvSpPr>
          <p:cNvPr id="8" name="Text Placeholder 3">
            <a:extLst>
              <a:ext uri="{FF2B5EF4-FFF2-40B4-BE49-F238E27FC236}">
                <a16:creationId xmlns:a16="http://schemas.microsoft.com/office/drawing/2014/main" id="{5341B178-C158-4470-8194-53EA8DB470A7}"/>
              </a:ext>
            </a:extLst>
          </p:cNvPr>
          <p:cNvSpPr>
            <a:spLocks noGrp="1"/>
          </p:cNvSpPr>
          <p:nvPr>
            <p:ph type="body" sz="quarter" idx="12" hasCustomPrompt="1"/>
          </p:nvPr>
        </p:nvSpPr>
        <p:spPr>
          <a:xfrm>
            <a:off x="301625" y="1812709"/>
            <a:ext cx="9445752" cy="674480"/>
          </a:xfrm>
        </p:spPr>
        <p:txBody>
          <a:bodyPr/>
          <a:lstStyle>
            <a:lvl1pPr marL="0" indent="0">
              <a:buNone/>
              <a:defRPr i="1">
                <a:solidFill>
                  <a:schemeClr val="bg2"/>
                </a:solidFill>
              </a:defRPr>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E3736458-0E20-4F5C-9A76-F5FA060BEB6E}"/>
              </a:ext>
            </a:extLst>
          </p:cNvPr>
          <p:cNvSpPr>
            <a:spLocks noGrp="1"/>
          </p:cNvSpPr>
          <p:nvPr>
            <p:ph sz="quarter" idx="13"/>
          </p:nvPr>
        </p:nvSpPr>
        <p:spPr>
          <a:xfrm>
            <a:off x="442599"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5">
            <a:extLst>
              <a:ext uri="{FF2B5EF4-FFF2-40B4-BE49-F238E27FC236}">
                <a16:creationId xmlns:a16="http://schemas.microsoft.com/office/drawing/2014/main" id="{A9E60B8C-D510-4CE9-AA27-1D34C386B191}"/>
              </a:ext>
            </a:extLst>
          </p:cNvPr>
          <p:cNvSpPr>
            <a:spLocks noGrp="1"/>
          </p:cNvSpPr>
          <p:nvPr>
            <p:ph sz="quarter" idx="14"/>
          </p:nvPr>
        </p:nvSpPr>
        <p:spPr>
          <a:xfrm>
            <a:off x="6246511" y="2824928"/>
            <a:ext cx="5486400" cy="349300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25271710"/>
      </p:ext>
    </p:extLst>
  </p:cSld>
  <p:clrMapOvr>
    <a:masterClrMapping/>
  </p:clrMapOvr>
  <p:hf sldNum="0"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nd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5"/>
            <a:ext cx="11318487" cy="4531235"/>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FEA94213-FB68-4861-82E8-30C6B5A12782}"/>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D80F48C6-3449-4554-9862-275380D7A807}"/>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2009342"/>
      </p:ext>
    </p:extLst>
  </p:cSld>
  <p:clrMapOvr>
    <a:masterClrMapping/>
  </p:clrMapOvr>
  <p:hf sldNum="0" hdr="0" ftr="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 Dark">
    <p:bg>
      <p:bgPr>
        <a:solidFill>
          <a:schemeClr val="tx2"/>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48432BD9-B6AB-4B63-9E62-C456CA05F784}"/>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D2F83D11-B64C-4A62-842D-5528ED3813DE}"/>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3488957075"/>
      </p:ext>
    </p:extLst>
  </p:cSld>
  <p:clrMapOvr>
    <a:masterClrMapping/>
  </p:clrMapOvr>
  <p:hf sldNum="0" hdr="0" ft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mparison - Dark">
    <p:bg>
      <p:bgPr>
        <a:solidFill>
          <a:schemeClr val="tx2"/>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61832"/>
            <a:ext cx="5181600"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61832"/>
            <a:ext cx="5183188" cy="752396"/>
          </a:xfrm>
        </p:spPr>
        <p:txBody>
          <a:bodyPr anchor="ctr"/>
          <a:lstStyle>
            <a:lvl1pPr marL="0" indent="0" algn="ctr">
              <a:buNone/>
              <a:defRPr sz="1800" b="1">
                <a:solidFill>
                  <a:schemeClr val="bg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414228"/>
            <a:ext cx="5181600" cy="4351338"/>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1">
            <a:extLst>
              <a:ext uri="{FF2B5EF4-FFF2-40B4-BE49-F238E27FC236}">
                <a16:creationId xmlns:a16="http://schemas.microsoft.com/office/drawing/2014/main" id="{21C4C151-D459-4633-9680-11CED63D6818}"/>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F520275E-911D-4C4F-A7C0-C1765A663181}"/>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2565605979"/>
      </p:ext>
    </p:extLst>
  </p:cSld>
  <p:clrMapOvr>
    <a:masterClrMapping/>
  </p:clrMapOvr>
  <p:hf sldNum="0" hdr="0" ftr="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Only - Dark">
    <p:bg>
      <p:bgPr>
        <a:solidFill>
          <a:schemeClr val="tx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68F9F59-8195-4DF6-8778-9005D5239518}"/>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9569EC35-E689-44A5-983B-0A587E411FFC}"/>
              </a:ext>
            </a:extLst>
          </p:cNvPr>
          <p:cNvSpPr>
            <a:spLocks noGrp="1"/>
          </p:cNvSpPr>
          <p:nvPr>
            <p:ph type="title"/>
          </p:nvPr>
        </p:nvSpPr>
        <p:spPr>
          <a:xfrm>
            <a:off x="289934" y="1005472"/>
            <a:ext cx="11318487" cy="549381"/>
          </a:xfrm>
        </p:spPr>
        <p:txBody>
          <a:bodyPr wrap="square">
            <a:spAutoFit/>
          </a:bodyPr>
          <a:lstStyle>
            <a:lvl1pPr>
              <a:defRPr>
                <a:solidFill>
                  <a:schemeClr val="bg2"/>
                </a:solidFill>
              </a:defRPr>
            </a:lvl1pPr>
          </a:lstStyle>
          <a:p>
            <a:r>
              <a:rPr lang="en-US"/>
              <a:t>Click to edit Master title style</a:t>
            </a:r>
            <a:endParaRPr lang="en-US" dirty="0"/>
          </a:p>
        </p:txBody>
      </p:sp>
    </p:spTree>
    <p:extLst>
      <p:ext uri="{BB962C8B-B14F-4D97-AF65-F5344CB8AC3E}">
        <p14:creationId xmlns:p14="http://schemas.microsoft.com/office/powerpoint/2010/main" val="2060308432"/>
      </p:ext>
    </p:extLst>
  </p:cSld>
  <p:clrMapOvr>
    <a:masterClrMapping/>
  </p:clrMapOvr>
  <p:hf sldNum="0" hdr="0" ftr="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Mesh">
    <p:bg>
      <p:bgPr>
        <a:solidFill>
          <a:schemeClr val="bg1"/>
        </a:solidFill>
        <a:effectLst/>
      </p:bgPr>
    </p:bg>
    <p:spTree>
      <p:nvGrpSpPr>
        <p:cNvPr id="1" name=""/>
        <p:cNvGrpSpPr/>
        <p:nvPr/>
      </p:nvGrpSpPr>
      <p:grpSpPr>
        <a:xfrm>
          <a:off x="0" y="0"/>
          <a:ext cx="0" cy="0"/>
          <a:chOff x="0" y="0"/>
          <a:chExt cx="0" cy="0"/>
        </a:xfrm>
      </p:grpSpPr>
      <p:pic>
        <p:nvPicPr>
          <p:cNvPr id="10" name="Picture 9" descr="Triangular abstract background">
            <a:extLst>
              <a:ext uri="{FF2B5EF4-FFF2-40B4-BE49-F238E27FC236}">
                <a16:creationId xmlns:a16="http://schemas.microsoft.com/office/drawing/2014/main" id="{4A78F3ED-580D-48A6-85F9-FEEC9B3409EE}"/>
              </a:ext>
            </a:extLst>
          </p:cNvPr>
          <p:cNvPicPr>
            <a:picLocks noChangeAspect="1"/>
          </p:cNvPicPr>
          <p:nvPr/>
        </p:nvPicPr>
        <p:blipFill>
          <a:blip r:embed="rId2"/>
          <a:srcRect/>
          <a:stretch/>
        </p:blipFill>
        <p:spPr>
          <a:xfrm>
            <a:off x="2" y="589361"/>
            <a:ext cx="12191999" cy="6268641"/>
          </a:xfrm>
          <a:prstGeom prst="rect">
            <a:avLst/>
          </a:prstGeom>
        </p:spPr>
      </p:pic>
      <p:sp>
        <p:nvSpPr>
          <p:cNvPr id="2" name="Title 1">
            <a:extLst>
              <a:ext uri="{FF2B5EF4-FFF2-40B4-BE49-F238E27FC236}">
                <a16:creationId xmlns:a16="http://schemas.microsoft.com/office/drawing/2014/main" id="{795958A2-171C-8148-A666-A3D4556849CD}"/>
              </a:ext>
            </a:extLst>
          </p:cNvPr>
          <p:cNvSpPr>
            <a:spLocks noGrp="1"/>
          </p:cNvSpPr>
          <p:nvPr>
            <p:ph type="ctrTitle"/>
          </p:nvPr>
        </p:nvSpPr>
        <p:spPr>
          <a:xfrm>
            <a:off x="1524000" y="1122363"/>
            <a:ext cx="9144000" cy="2387600"/>
          </a:xfrm>
        </p:spPr>
        <p:txBody>
          <a:bodyPr anchor="b"/>
          <a:lstStyle>
            <a:lvl1pPr algn="ctr">
              <a:defRPr sz="4500">
                <a:ln>
                  <a:solidFill>
                    <a:schemeClr val="tx2"/>
                  </a:solidFill>
                </a:ln>
                <a:solidFill>
                  <a:schemeClr val="tx1"/>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EDFE1C9D-5566-3C46-A0B6-BD33EC4FAADA}"/>
              </a:ext>
            </a:extLst>
          </p:cNvPr>
          <p:cNvSpPr>
            <a:spLocks noGrp="1"/>
          </p:cNvSpPr>
          <p:nvPr>
            <p:ph type="subTitle" idx="1"/>
          </p:nvPr>
        </p:nvSpPr>
        <p:spPr>
          <a:xfrm>
            <a:off x="1524000" y="3602038"/>
            <a:ext cx="9144000" cy="1655762"/>
          </a:xfrm>
        </p:spPr>
        <p:txBody>
          <a:bodyPr/>
          <a:lstStyle>
            <a:lvl1pPr marL="0" indent="0" algn="ctr">
              <a:buNone/>
              <a:defRPr sz="1800" b="1">
                <a:ln>
                  <a:noFill/>
                </a:ln>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pic>
        <p:nvPicPr>
          <p:cNvPr id="5" name="Picture 4">
            <a:extLst>
              <a:ext uri="{FF2B5EF4-FFF2-40B4-BE49-F238E27FC236}">
                <a16:creationId xmlns:a16="http://schemas.microsoft.com/office/drawing/2014/main" id="{59205C7F-0691-47DE-827F-5AC67717A11A}"/>
              </a:ext>
            </a:extLst>
          </p:cNvPr>
          <p:cNvPicPr>
            <a:picLocks noChangeAspect="1"/>
          </p:cNvPicPr>
          <p:nvPr/>
        </p:nvPicPr>
        <p:blipFill>
          <a:blip r:embed="rId3"/>
          <a:stretch>
            <a:fillRect/>
          </a:stretch>
        </p:blipFill>
        <p:spPr>
          <a:xfrm>
            <a:off x="0" y="1843"/>
            <a:ext cx="12192000" cy="853440"/>
          </a:xfrm>
          <a:prstGeom prst="rect">
            <a:avLst/>
          </a:prstGeom>
        </p:spPr>
      </p:pic>
    </p:spTree>
    <p:extLst>
      <p:ext uri="{BB962C8B-B14F-4D97-AF65-F5344CB8AC3E}">
        <p14:creationId xmlns:p14="http://schemas.microsoft.com/office/powerpoint/2010/main" val="1073399773"/>
      </p:ext>
    </p:extLst>
  </p:cSld>
  <p:clrMapOvr>
    <a:masterClrMapping/>
  </p:clrMapOvr>
  <p:hf sldNum="0"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 Dark">
    <p:bg>
      <p:bgPr>
        <a:solidFill>
          <a:schemeClr val="tx2"/>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DE1306-73E3-4878-8F26-F6ABB3A7DF1F}"/>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1479034534"/>
      </p:ext>
    </p:extLst>
  </p:cSld>
  <p:clrMapOvr>
    <a:masterClrMapping/>
  </p:clrMapOvr>
  <p:hf sldNum="0" hdr="0" ft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Only - Dark">
    <p:bg>
      <p:bgPr>
        <a:solidFill>
          <a:schemeClr val="tx2"/>
        </a:solidFill>
        <a:effectLst/>
      </p:bgPr>
    </p:bg>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E61732D9-B9F3-4272-9402-0798F301BFC8}"/>
              </a:ext>
            </a:extLst>
          </p:cNvPr>
          <p:cNvSpPr>
            <a:spLocks noGrp="1"/>
          </p:cNvSpPr>
          <p:nvPr>
            <p:ph sz="quarter" idx="10"/>
          </p:nvPr>
        </p:nvSpPr>
        <p:spPr>
          <a:xfrm>
            <a:off x="0" y="0"/>
            <a:ext cx="12192000" cy="685800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5666985"/>
      </p:ext>
    </p:extLst>
  </p:cSld>
  <p:clrMapOvr>
    <a:masterClrMapping/>
  </p:clrMapOvr>
  <p:hf sldNum="0" hdr="0" ftr="0"/>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7">
            <a:extLst>
              <a:ext uri="{FF2B5EF4-FFF2-40B4-BE49-F238E27FC236}">
                <a16:creationId xmlns:a16="http://schemas.microsoft.com/office/drawing/2014/main" id="{D07BC207-DF6B-4DAB-A1CE-026B2C90EDE0}"/>
              </a:ext>
            </a:extLst>
          </p:cNvPr>
          <p:cNvSpPr>
            <a:spLocks noGrp="1" noChangeArrowheads="1"/>
          </p:cNvSpPr>
          <p:nvPr>
            <p:ph type="dt" idx="10"/>
          </p:nvPr>
        </p:nvSpPr>
        <p:spPr>
          <a:xfrm>
            <a:off x="8909051" y="6503989"/>
            <a:ext cx="1540933" cy="244475"/>
          </a:xfrm>
          <a:prstGeom prst="rect">
            <a:avLst/>
          </a:prstGeom>
        </p:spPr>
        <p:txBody>
          <a:bodyPr/>
          <a:lstStyle>
            <a:lvl1pPr algn="ctr">
              <a:buClr>
                <a:srgbClr val="000000"/>
              </a:buClr>
              <a:buSzPct val="100000"/>
              <a:buFont typeface="Times New Roman" panose="02020603050405020304" pitchFamily="18" charset="0"/>
              <a:buNone/>
              <a:defRPr/>
            </a:lvl1pPr>
          </a:lstStyle>
          <a:p>
            <a:pPr>
              <a:defRPr/>
            </a:pPr>
            <a:r>
              <a:rPr lang="en-US"/>
              <a:t>Steve Owen </a:t>
            </a:r>
          </a:p>
        </p:txBody>
      </p:sp>
    </p:spTree>
    <p:extLst>
      <p:ext uri="{BB962C8B-B14F-4D97-AF65-F5344CB8AC3E}">
        <p14:creationId xmlns:p14="http://schemas.microsoft.com/office/powerpoint/2010/main" val="37944696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7">
            <a:extLst>
              <a:ext uri="{FF2B5EF4-FFF2-40B4-BE49-F238E27FC236}">
                <a16:creationId xmlns:a16="http://schemas.microsoft.com/office/drawing/2014/main" id="{2C8C4A7A-DD16-4EB7-B376-AC93AC696623}"/>
              </a:ext>
            </a:extLst>
          </p:cNvPr>
          <p:cNvSpPr>
            <a:spLocks noGrp="1" noChangeArrowheads="1"/>
          </p:cNvSpPr>
          <p:nvPr>
            <p:ph type="dt" idx="10"/>
          </p:nvPr>
        </p:nvSpPr>
        <p:spPr>
          <a:xfrm>
            <a:off x="8909051" y="6503989"/>
            <a:ext cx="1540933" cy="244475"/>
          </a:xfrm>
          <a:prstGeom prst="rect">
            <a:avLst/>
          </a:prstGeom>
        </p:spPr>
        <p:txBody>
          <a:bodyPr/>
          <a:lstStyle>
            <a:lvl1pPr algn="ctr">
              <a:buClr>
                <a:srgbClr val="000000"/>
              </a:buClr>
              <a:buSzPct val="100000"/>
              <a:buFont typeface="Times New Roman" panose="02020603050405020304" pitchFamily="18" charset="0"/>
              <a:buNone/>
              <a:defRPr/>
            </a:lvl1pPr>
          </a:lstStyle>
          <a:p>
            <a:pPr>
              <a:defRPr/>
            </a:pPr>
            <a:r>
              <a:rPr lang="en-US"/>
              <a:t>Steve Owen </a:t>
            </a:r>
          </a:p>
        </p:txBody>
      </p:sp>
    </p:spTree>
    <p:extLst>
      <p:ext uri="{BB962C8B-B14F-4D97-AF65-F5344CB8AC3E}">
        <p14:creationId xmlns:p14="http://schemas.microsoft.com/office/powerpoint/2010/main" val="259409311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7">
            <a:extLst>
              <a:ext uri="{FF2B5EF4-FFF2-40B4-BE49-F238E27FC236}">
                <a16:creationId xmlns:a16="http://schemas.microsoft.com/office/drawing/2014/main" id="{5A40A021-F053-4D07-9DCC-1641DBE8818E}"/>
              </a:ext>
            </a:extLst>
          </p:cNvPr>
          <p:cNvSpPr>
            <a:spLocks noGrp="1" noChangeArrowheads="1"/>
          </p:cNvSpPr>
          <p:nvPr>
            <p:ph type="dt" idx="10"/>
          </p:nvPr>
        </p:nvSpPr>
        <p:spPr>
          <a:xfrm>
            <a:off x="8909051" y="6503989"/>
            <a:ext cx="1540933" cy="244475"/>
          </a:xfrm>
          <a:prstGeom prst="rect">
            <a:avLst/>
          </a:prstGeom>
        </p:spPr>
        <p:txBody>
          <a:bodyPr/>
          <a:lstStyle>
            <a:lvl1pPr algn="ctr">
              <a:buClr>
                <a:srgbClr val="000000"/>
              </a:buClr>
              <a:buSzPct val="100000"/>
              <a:buFont typeface="Times New Roman" panose="02020603050405020304" pitchFamily="18" charset="0"/>
              <a:buNone/>
              <a:defRPr/>
            </a:lvl1pPr>
          </a:lstStyle>
          <a:p>
            <a:pPr>
              <a:defRPr/>
            </a:pPr>
            <a:r>
              <a:rPr lang="en-US"/>
              <a:t>Steve Owen </a:t>
            </a:r>
          </a:p>
        </p:txBody>
      </p:sp>
    </p:spTree>
    <p:extLst>
      <p:ext uri="{BB962C8B-B14F-4D97-AF65-F5344CB8AC3E}">
        <p14:creationId xmlns:p14="http://schemas.microsoft.com/office/powerpoint/2010/main" val="24158263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Title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B21A5-F252-2845-BA8F-55FE73E138B1}"/>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3CE469A-31E3-C84A-8E13-DAD72F0B2B08}"/>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09E4A665-2C97-4937-8BA9-BCDBE91BDE60}"/>
              </a:ext>
            </a:extLst>
          </p:cNvPr>
          <p:cNvPicPr>
            <a:picLocks noChangeAspect="1"/>
          </p:cNvPicPr>
          <p:nvPr/>
        </p:nvPicPr>
        <p:blipFill>
          <a:blip r:embed="rId2"/>
          <a:stretch>
            <a:fillRect/>
          </a:stretch>
        </p:blipFill>
        <p:spPr>
          <a:xfrm>
            <a:off x="0" y="1843"/>
            <a:ext cx="12192000" cy="853440"/>
          </a:xfrm>
          <a:prstGeom prst="rect">
            <a:avLst/>
          </a:prstGeom>
        </p:spPr>
      </p:pic>
    </p:spTree>
    <p:extLst>
      <p:ext uri="{BB962C8B-B14F-4D97-AF65-F5344CB8AC3E}">
        <p14:creationId xmlns:p14="http://schemas.microsoft.com/office/powerpoint/2010/main" val="4090882588"/>
      </p:ext>
    </p:extLst>
  </p:cSld>
  <p:clrMapOvr>
    <a:masterClrMapping/>
  </p:clrMapOvr>
  <p:hf sldNum="0" hdr="0" ftr="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362712" y="2824928"/>
            <a:ext cx="1146657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6101018"/>
      </p:ext>
    </p:extLst>
  </p:cSld>
  <p:clrMapOvr>
    <a:masterClrMapping/>
  </p:clrMapOvr>
  <p:hf sldNum="0"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with subheading - Ligh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0CE132-7E85-214B-829D-F3AA1C133B4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pic>
        <p:nvPicPr>
          <p:cNvPr id="5" name="Picture 4">
            <a:extLst>
              <a:ext uri="{FF2B5EF4-FFF2-40B4-BE49-F238E27FC236}">
                <a16:creationId xmlns:a16="http://schemas.microsoft.com/office/drawing/2014/main" id="{F470F460-DAA5-AC42-A14C-C55842C4300A}"/>
              </a:ext>
            </a:extLst>
          </p:cNvPr>
          <p:cNvPicPr>
            <a:picLocks noChangeAspect="1"/>
          </p:cNvPicPr>
          <p:nvPr/>
        </p:nvPicPr>
        <p:blipFill>
          <a:blip r:embed="rId2"/>
          <a:stretch>
            <a:fillRect/>
          </a:stretch>
        </p:blipFill>
        <p:spPr>
          <a:xfrm>
            <a:off x="0" y="1843"/>
            <a:ext cx="12192000" cy="853440"/>
          </a:xfrm>
          <a:prstGeom prst="rect">
            <a:avLst/>
          </a:prstGeom>
        </p:spPr>
      </p:pic>
      <p:sp>
        <p:nvSpPr>
          <p:cNvPr id="4" name="Text Placeholder 3">
            <a:extLst>
              <a:ext uri="{FF2B5EF4-FFF2-40B4-BE49-F238E27FC236}">
                <a16:creationId xmlns:a16="http://schemas.microsoft.com/office/drawing/2014/main" id="{12794B89-0E0D-47D7-B078-9C9494A29407}"/>
              </a:ext>
            </a:extLst>
          </p:cNvPr>
          <p:cNvSpPr>
            <a:spLocks noGrp="1"/>
          </p:cNvSpPr>
          <p:nvPr>
            <p:ph type="body" sz="quarter" idx="12" hasCustomPrompt="1"/>
          </p:nvPr>
        </p:nvSpPr>
        <p:spPr>
          <a:xfrm>
            <a:off x="301625" y="1812709"/>
            <a:ext cx="9445752" cy="674480"/>
          </a:xfrm>
        </p:spPr>
        <p:txBody>
          <a:bodyPr/>
          <a:lstStyle>
            <a:lvl1pPr marL="0" indent="0">
              <a:buNone/>
              <a:defRPr i="1"/>
            </a:lvl1pPr>
            <a:lvl2pPr>
              <a:defRPr i="1"/>
            </a:lvl2pPr>
            <a:lvl3pPr>
              <a:defRPr i="1"/>
            </a:lvl3pPr>
            <a:lvl4pPr>
              <a:defRPr i="1"/>
            </a:lvl4pPr>
            <a:lvl5pPr>
              <a:defRPr i="1"/>
            </a:lvl5pPr>
          </a:lstStyle>
          <a:p>
            <a:pPr lvl="0"/>
            <a:r>
              <a:rPr lang="en-US" dirty="0"/>
              <a:t>Subtitle</a:t>
            </a:r>
          </a:p>
        </p:txBody>
      </p:sp>
      <p:sp>
        <p:nvSpPr>
          <p:cNvPr id="6" name="Content Placeholder 5">
            <a:extLst>
              <a:ext uri="{FF2B5EF4-FFF2-40B4-BE49-F238E27FC236}">
                <a16:creationId xmlns:a16="http://schemas.microsoft.com/office/drawing/2014/main" id="{54F942B0-72C7-460E-9C86-8822C5DD25EA}"/>
              </a:ext>
            </a:extLst>
          </p:cNvPr>
          <p:cNvSpPr>
            <a:spLocks noGrp="1"/>
          </p:cNvSpPr>
          <p:nvPr>
            <p:ph sz="quarter" idx="13"/>
          </p:nvPr>
        </p:nvSpPr>
        <p:spPr>
          <a:xfrm>
            <a:off x="462775"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5">
            <a:extLst>
              <a:ext uri="{FF2B5EF4-FFF2-40B4-BE49-F238E27FC236}">
                <a16:creationId xmlns:a16="http://schemas.microsoft.com/office/drawing/2014/main" id="{16D1643A-432B-4379-B0CE-C90FE47E5D71}"/>
              </a:ext>
            </a:extLst>
          </p:cNvPr>
          <p:cNvSpPr>
            <a:spLocks noGrp="1"/>
          </p:cNvSpPr>
          <p:nvPr>
            <p:ph sz="quarter" idx="14"/>
          </p:nvPr>
        </p:nvSpPr>
        <p:spPr>
          <a:xfrm>
            <a:off x="6222083" y="2824928"/>
            <a:ext cx="5486400"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7366075"/>
      </p:ext>
    </p:extLst>
  </p:cSld>
  <p:clrMapOvr>
    <a:masterClrMapping/>
  </p:clrMapOvr>
  <p:hf sldNum="0"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DA6326-F76A-034A-B684-DCFE683ECDF2}"/>
              </a:ext>
            </a:extLst>
          </p:cNvPr>
          <p:cNvSpPr>
            <a:spLocks noGrp="1"/>
          </p:cNvSpPr>
          <p:nvPr>
            <p:ph idx="1"/>
          </p:nvPr>
        </p:nvSpPr>
        <p:spPr>
          <a:xfrm>
            <a:off x="289934" y="1631027"/>
            <a:ext cx="11318487" cy="45312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84EA345F-E11E-467B-B46F-1FF4491F89B0}"/>
              </a:ext>
            </a:extLst>
          </p:cNvPr>
          <p:cNvPicPr>
            <a:picLocks noChangeAspect="1"/>
          </p:cNvPicPr>
          <p:nvPr/>
        </p:nvPicPr>
        <p:blipFill>
          <a:blip r:embed="rId2"/>
          <a:stretch>
            <a:fillRect/>
          </a:stretch>
        </p:blipFill>
        <p:spPr>
          <a:xfrm>
            <a:off x="0" y="1843"/>
            <a:ext cx="12192000" cy="853440"/>
          </a:xfrm>
          <a:prstGeom prst="rect">
            <a:avLst/>
          </a:prstGeom>
        </p:spPr>
      </p:pic>
      <p:sp>
        <p:nvSpPr>
          <p:cNvPr id="6" name="Title 1">
            <a:extLst>
              <a:ext uri="{FF2B5EF4-FFF2-40B4-BE49-F238E27FC236}">
                <a16:creationId xmlns:a16="http://schemas.microsoft.com/office/drawing/2014/main" id="{59D3719A-9D76-4135-AE5C-14BBB71D0AB1}"/>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846085126"/>
      </p:ext>
    </p:extLst>
  </p:cSld>
  <p:clrMapOvr>
    <a:masterClrMapping/>
  </p:clrMapOvr>
  <p:hf sldNum="0" hdr="0" ftr="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wo Content - Ligh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DC0AA92-4A69-DF48-B8EE-04FAA2178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89A87DA-25CF-584F-940D-BAA089578F3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a:extLst>
              <a:ext uri="{FF2B5EF4-FFF2-40B4-BE49-F238E27FC236}">
                <a16:creationId xmlns:a16="http://schemas.microsoft.com/office/drawing/2014/main" id="{601E0B45-006F-4FEC-B865-C8D9D4592390}"/>
              </a:ext>
            </a:extLst>
          </p:cNvPr>
          <p:cNvPicPr>
            <a:picLocks noChangeAspect="1"/>
          </p:cNvPicPr>
          <p:nvPr/>
        </p:nvPicPr>
        <p:blipFill>
          <a:blip r:embed="rId2"/>
          <a:stretch>
            <a:fillRect/>
          </a:stretch>
        </p:blipFill>
        <p:spPr>
          <a:xfrm>
            <a:off x="0" y="1843"/>
            <a:ext cx="12192000" cy="853440"/>
          </a:xfrm>
          <a:prstGeom prst="rect">
            <a:avLst/>
          </a:prstGeom>
        </p:spPr>
      </p:pic>
      <p:sp>
        <p:nvSpPr>
          <p:cNvPr id="7" name="Title 1">
            <a:extLst>
              <a:ext uri="{FF2B5EF4-FFF2-40B4-BE49-F238E27FC236}">
                <a16:creationId xmlns:a16="http://schemas.microsoft.com/office/drawing/2014/main" id="{2279F298-342F-4602-9BE3-AD54287E4DD6}"/>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472978609"/>
      </p:ext>
    </p:extLst>
  </p:cSld>
  <p:clrMapOvr>
    <a:masterClrMapping/>
  </p:clrMapOvr>
  <p:hf sldNum="0" hdr="0" ft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 Light">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B360F1A-C396-A548-8261-6597739F750D}"/>
              </a:ext>
            </a:extLst>
          </p:cNvPr>
          <p:cNvSpPr>
            <a:spLocks noGrp="1"/>
          </p:cNvSpPr>
          <p:nvPr>
            <p:ph type="body" idx="1" hasCustomPrompt="1"/>
          </p:nvPr>
        </p:nvSpPr>
        <p:spPr>
          <a:xfrm>
            <a:off x="838201" y="1640869"/>
            <a:ext cx="5181600"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5" name="Text Placeholder 4">
            <a:extLst>
              <a:ext uri="{FF2B5EF4-FFF2-40B4-BE49-F238E27FC236}">
                <a16:creationId xmlns:a16="http://schemas.microsoft.com/office/drawing/2014/main" id="{6FDAB97E-BB52-4A47-A324-3CEAC7FB31C9}"/>
              </a:ext>
            </a:extLst>
          </p:cNvPr>
          <p:cNvSpPr>
            <a:spLocks noGrp="1"/>
          </p:cNvSpPr>
          <p:nvPr>
            <p:ph type="body" sz="quarter" idx="3" hasCustomPrompt="1"/>
          </p:nvPr>
        </p:nvSpPr>
        <p:spPr>
          <a:xfrm>
            <a:off x="6172201" y="1640869"/>
            <a:ext cx="5183188" cy="752396"/>
          </a:xfrm>
        </p:spPr>
        <p:txBody>
          <a:bodyPr anchor="ctr"/>
          <a:lstStyle>
            <a:lvl1pPr marL="0" indent="0" algn="ctr">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11" name="Content Placeholder 2">
            <a:extLst>
              <a:ext uri="{FF2B5EF4-FFF2-40B4-BE49-F238E27FC236}">
                <a16:creationId xmlns:a16="http://schemas.microsoft.com/office/drawing/2014/main" id="{FB14BB07-FCA9-474D-A1F8-9852FD4662FB}"/>
              </a:ext>
            </a:extLst>
          </p:cNvPr>
          <p:cNvSpPr>
            <a:spLocks noGrp="1"/>
          </p:cNvSpPr>
          <p:nvPr>
            <p:ph sz="half" idx="10"/>
          </p:nvPr>
        </p:nvSpPr>
        <p:spPr>
          <a:xfrm>
            <a:off x="838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3">
            <a:extLst>
              <a:ext uri="{FF2B5EF4-FFF2-40B4-BE49-F238E27FC236}">
                <a16:creationId xmlns:a16="http://schemas.microsoft.com/office/drawing/2014/main" id="{38060016-D369-4AFD-A2C5-B015D0B52D8D}"/>
              </a:ext>
            </a:extLst>
          </p:cNvPr>
          <p:cNvSpPr>
            <a:spLocks noGrp="1"/>
          </p:cNvSpPr>
          <p:nvPr>
            <p:ph sz="half" idx="2"/>
          </p:nvPr>
        </p:nvSpPr>
        <p:spPr>
          <a:xfrm>
            <a:off x="6172200" y="239326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2" name="Picture 1">
            <a:extLst>
              <a:ext uri="{FF2B5EF4-FFF2-40B4-BE49-F238E27FC236}">
                <a16:creationId xmlns:a16="http://schemas.microsoft.com/office/drawing/2014/main" id="{A30D027D-446F-46FB-8F92-35B73D452D90}"/>
              </a:ext>
            </a:extLst>
          </p:cNvPr>
          <p:cNvPicPr>
            <a:picLocks noChangeAspect="1"/>
          </p:cNvPicPr>
          <p:nvPr/>
        </p:nvPicPr>
        <p:blipFill>
          <a:blip r:embed="rId2"/>
          <a:stretch>
            <a:fillRect/>
          </a:stretch>
        </p:blipFill>
        <p:spPr>
          <a:xfrm>
            <a:off x="0" y="1843"/>
            <a:ext cx="12192000" cy="853440"/>
          </a:xfrm>
          <a:prstGeom prst="rect">
            <a:avLst/>
          </a:prstGeom>
        </p:spPr>
      </p:pic>
      <p:sp>
        <p:nvSpPr>
          <p:cNvPr id="9" name="Title 1">
            <a:extLst>
              <a:ext uri="{FF2B5EF4-FFF2-40B4-BE49-F238E27FC236}">
                <a16:creationId xmlns:a16="http://schemas.microsoft.com/office/drawing/2014/main" id="{73C4BE57-6943-4290-93F3-25A69DF5D65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985529629"/>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 Light">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5C71AC6-F181-4269-982A-7E94C8DDA399}"/>
              </a:ext>
            </a:extLst>
          </p:cNvPr>
          <p:cNvPicPr>
            <a:picLocks noChangeAspect="1"/>
          </p:cNvPicPr>
          <p:nvPr/>
        </p:nvPicPr>
        <p:blipFill>
          <a:blip r:embed="rId2"/>
          <a:stretch>
            <a:fillRect/>
          </a:stretch>
        </p:blipFill>
        <p:spPr>
          <a:xfrm>
            <a:off x="0" y="1843"/>
            <a:ext cx="12192000" cy="853440"/>
          </a:xfrm>
          <a:prstGeom prst="rect">
            <a:avLst/>
          </a:prstGeom>
        </p:spPr>
      </p:pic>
      <p:sp>
        <p:nvSpPr>
          <p:cNvPr id="5" name="Title 1">
            <a:extLst>
              <a:ext uri="{FF2B5EF4-FFF2-40B4-BE49-F238E27FC236}">
                <a16:creationId xmlns:a16="http://schemas.microsoft.com/office/drawing/2014/main" id="{C5B49B37-C35A-429A-BC6C-EF17B504A4F0}"/>
              </a:ext>
            </a:extLst>
          </p:cNvPr>
          <p:cNvSpPr>
            <a:spLocks noGrp="1"/>
          </p:cNvSpPr>
          <p:nvPr>
            <p:ph type="title"/>
          </p:nvPr>
        </p:nvSpPr>
        <p:spPr>
          <a:xfrm>
            <a:off x="289934" y="1005472"/>
            <a:ext cx="11318487" cy="549381"/>
          </a:xfrm>
        </p:spPr>
        <p:txBody>
          <a:bodyPr wrap="square">
            <a:spAutoFit/>
          </a:bodyPr>
          <a:lstStyle/>
          <a:p>
            <a:r>
              <a:rPr lang="en-US"/>
              <a:t>Click to edit Master title style</a:t>
            </a:r>
            <a:endParaRPr lang="en-US" dirty="0"/>
          </a:p>
        </p:txBody>
      </p:sp>
    </p:spTree>
    <p:extLst>
      <p:ext uri="{BB962C8B-B14F-4D97-AF65-F5344CB8AC3E}">
        <p14:creationId xmlns:p14="http://schemas.microsoft.com/office/powerpoint/2010/main" val="1075052553"/>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00B535A-DCDD-664B-8AD7-CC1476DC9A8D}"/>
              </a:ext>
            </a:extLst>
          </p:cNvPr>
          <p:cNvSpPr>
            <a:spLocks noGrp="1"/>
          </p:cNvSpPr>
          <p:nvPr>
            <p:ph type="title"/>
          </p:nvPr>
        </p:nvSpPr>
        <p:spPr>
          <a:xfrm>
            <a:off x="470209" y="387429"/>
            <a:ext cx="11238571" cy="685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2F85204-4910-444A-B869-264E674EF1E1}"/>
              </a:ext>
            </a:extLst>
          </p:cNvPr>
          <p:cNvSpPr>
            <a:spLocks noGrp="1"/>
          </p:cNvSpPr>
          <p:nvPr>
            <p:ph type="body" idx="1"/>
          </p:nvPr>
        </p:nvSpPr>
        <p:spPr>
          <a:xfrm>
            <a:off x="470210" y="1430215"/>
            <a:ext cx="11238569" cy="4800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546427"/>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 id="2147483895" r:id="rId15"/>
    <p:sldLayoutId id="2147483896" r:id="rId16"/>
    <p:sldLayoutId id="2147483897" r:id="rId17"/>
    <p:sldLayoutId id="2147483898" r:id="rId18"/>
    <p:sldLayoutId id="2147483899" r:id="rId19"/>
    <p:sldLayoutId id="2147483900" r:id="rId20"/>
    <p:sldLayoutId id="2147483901" r:id="rId21"/>
    <p:sldLayoutId id="2147483902" r:id="rId22"/>
    <p:sldLayoutId id="2147483903" r:id="rId23"/>
    <p:sldLayoutId id="2147483904" r:id="rId24"/>
  </p:sldLayoutIdLst>
  <p:hf sldNum="0" hdr="0" ftr="0"/>
  <p:txStyles>
    <p:titleStyle>
      <a:lvl1pPr algn="l" defTabSz="685800" rtl="0" eaLnBrk="1" latinLnBrk="0" hangingPunct="1">
        <a:lnSpc>
          <a:spcPct val="90000"/>
        </a:lnSpc>
        <a:spcBef>
          <a:spcPct val="0"/>
        </a:spcBef>
        <a:buNone/>
        <a:defRPr sz="3300" kern="1200">
          <a:solidFill>
            <a:schemeClr val="tx1">
              <a:lumMod val="85000"/>
              <a:lumOff val="15000"/>
            </a:schemeClr>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baseline="0">
          <a:solidFill>
            <a:schemeClr val="tx1">
              <a:lumMod val="85000"/>
              <a:lumOff val="15000"/>
            </a:schemeClr>
          </a:solidFill>
          <a:latin typeface="Calibri" panose="020F0502020204030204" pitchFamily="34"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baseline="0">
          <a:solidFill>
            <a:schemeClr val="tx1">
              <a:lumMod val="85000"/>
              <a:lumOff val="15000"/>
            </a:schemeClr>
          </a:solidFill>
          <a:latin typeface="Calibri" panose="020F0502020204030204" pitchFamily="34"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baseline="0">
          <a:solidFill>
            <a:schemeClr val="tx1">
              <a:lumMod val="85000"/>
              <a:lumOff val="15000"/>
            </a:schemeClr>
          </a:solidFill>
          <a:latin typeface="Calibri" panose="020F0502020204030204" pitchFamily="34"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baseline="0">
          <a:solidFill>
            <a:schemeClr val="tx1">
              <a:lumMod val="85000"/>
              <a:lumOff val="15000"/>
            </a:schemeClr>
          </a:solidFill>
          <a:latin typeface="Calibri" panose="020F050202020403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1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0.xml"/><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0.xml"/><Relationship Id="rId5" Type="http://schemas.openxmlformats.org/officeDocument/2006/relationships/image" Target="../media/image41.png"/><Relationship Id="rId4" Type="http://schemas.openxmlformats.org/officeDocument/2006/relationships/image" Target="../media/image4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0.xml"/><Relationship Id="rId5" Type="http://schemas.openxmlformats.org/officeDocument/2006/relationships/image" Target="../media/image44.png"/><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0.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0.xml"/><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0.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1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a:extLst>
              <a:ext uri="{FF2B5EF4-FFF2-40B4-BE49-F238E27FC236}">
                <a16:creationId xmlns:a16="http://schemas.microsoft.com/office/drawing/2014/main" id="{D03CA3FE-94D6-4BC8-86CF-39D0ECAFC4CF}"/>
              </a:ext>
            </a:extLst>
          </p:cNvPr>
          <p:cNvSpPr>
            <a:spLocks noChangeArrowheads="1"/>
          </p:cNvSpPr>
          <p:nvPr/>
        </p:nvSpPr>
        <p:spPr bwMode="auto">
          <a:xfrm>
            <a:off x="2438400" y="3886200"/>
            <a:ext cx="6781800" cy="152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lstStyle/>
          <a:p>
            <a:pPr algn="ctr">
              <a:spcBef>
                <a:spcPts val="6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b="1" dirty="0">
                <a:solidFill>
                  <a:srgbClr val="CD0000"/>
                </a:solidFill>
                <a:latin typeface="Arial" charset="0"/>
                <a:ea typeface="ＭＳ Ｐゴシック" charset="0"/>
              </a:rPr>
              <a:t>CUBIT™ Fast-Start Tutorial</a:t>
            </a:r>
          </a:p>
          <a:p>
            <a:pPr algn="ctr">
              <a:spcBef>
                <a:spcPts val="9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3600" b="1" dirty="0">
                <a:solidFill>
                  <a:srgbClr val="CD0000"/>
                </a:solidFill>
                <a:latin typeface="Arial" charset="0"/>
                <a:ea typeface="ＭＳ Ｐゴシック" charset="0"/>
              </a:rPr>
              <a:t>24. Mesh Scaling</a:t>
            </a:r>
          </a:p>
          <a:p>
            <a:pPr algn="ctr">
              <a:spcBef>
                <a:spcPts val="900"/>
              </a:spcBef>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endParaRPr lang="en-US" sz="3600" b="1" dirty="0">
              <a:solidFill>
                <a:srgbClr val="CD0000"/>
              </a:solidFill>
              <a:latin typeface="Arial" charset="0"/>
              <a:ea typeface="ＭＳ Ｐゴシック" charset="0"/>
            </a:endParaRPr>
          </a:p>
        </p:txBody>
      </p:sp>
      <p:pic>
        <p:nvPicPr>
          <p:cNvPr id="3" name="Graphic 2">
            <a:extLst>
              <a:ext uri="{FF2B5EF4-FFF2-40B4-BE49-F238E27FC236}">
                <a16:creationId xmlns:a16="http://schemas.microsoft.com/office/drawing/2014/main" id="{A712CF91-4E42-4979-B936-48B9BB9DDF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62475" y="564827"/>
            <a:ext cx="3067050" cy="3533775"/>
          </a:xfrm>
          <a:prstGeom prst="rect">
            <a:avLst/>
          </a:prstGeom>
        </p:spPr>
      </p:pic>
      <p:sp>
        <p:nvSpPr>
          <p:cNvPr id="4" name="Title 3">
            <a:extLst>
              <a:ext uri="{FF2B5EF4-FFF2-40B4-BE49-F238E27FC236}">
                <a16:creationId xmlns:a16="http://schemas.microsoft.com/office/drawing/2014/main" id="{83D7E334-6EEE-4C38-A158-CF330B5F2BAE}"/>
              </a:ext>
            </a:extLst>
          </p:cNvPr>
          <p:cNvSpPr>
            <a:spLocks noGrp="1"/>
          </p:cNvSpPr>
          <p:nvPr>
            <p:ph type="ctrTitle"/>
          </p:nvPr>
        </p:nvSpPr>
        <p:spPr/>
        <p:txBody>
          <a:bodyPr/>
          <a:lstStyle/>
          <a:p>
            <a:endParaRPr lang="en-US"/>
          </a:p>
        </p:txBody>
      </p:sp>
      <p:sp>
        <p:nvSpPr>
          <p:cNvPr id="5" name="Subtitle 4">
            <a:extLst>
              <a:ext uri="{FF2B5EF4-FFF2-40B4-BE49-F238E27FC236}">
                <a16:creationId xmlns:a16="http://schemas.microsoft.com/office/drawing/2014/main" id="{82E11747-472E-483B-B6DE-85E2A2DAE939}"/>
              </a:ext>
            </a:extLst>
          </p:cNvPr>
          <p:cNvSpPr>
            <a:spLocks noGrp="1"/>
          </p:cNvSpPr>
          <p:nvPr>
            <p:ph type="subTitle" idx="1"/>
          </p:nvPr>
        </p:nvSpPr>
        <p:spPr/>
        <p:txBody>
          <a:bodyPr/>
          <a:lstStyle/>
          <a:p>
            <a:endParaRPr lang="en-US"/>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a:extLst>
              <a:ext uri="{FF2B5EF4-FFF2-40B4-BE49-F238E27FC236}">
                <a16:creationId xmlns:a16="http://schemas.microsoft.com/office/drawing/2014/main" id="{E74E2991-3791-417B-820F-C96930A434A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1" y="149226"/>
            <a:ext cx="2816225"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a:extLst>
              <a:ext uri="{FF2B5EF4-FFF2-40B4-BE49-F238E27FC236}">
                <a16:creationId xmlns:a16="http://schemas.microsoft.com/office/drawing/2014/main" id="{46D71175-5FE9-464D-8076-66CE970EE6FA}"/>
              </a:ext>
            </a:extLst>
          </p:cNvPr>
          <p:cNvSpPr>
            <a:spLocks noGrp="1"/>
          </p:cNvSpPr>
          <p:nvPr>
            <p:ph type="title" idx="4294967295"/>
          </p:nvPr>
        </p:nvSpPr>
        <p:spPr>
          <a:xfrm>
            <a:off x="1642335" y="541337"/>
            <a:ext cx="8429625" cy="685800"/>
          </a:xfrm>
        </p:spPr>
        <p:txBody>
          <a:bodyPr/>
          <a:lstStyle/>
          <a:p>
            <a:pPr>
              <a:defRPr/>
            </a:pPr>
            <a:r>
              <a:rPr lang="en-US" dirty="0">
                <a:ea typeface="+mj-ea"/>
              </a:rPr>
              <a:t>Mesh Scaling GUI</a:t>
            </a:r>
          </a:p>
        </p:txBody>
      </p:sp>
      <p:sp>
        <p:nvSpPr>
          <p:cNvPr id="15" name="Content Placeholder 14">
            <a:extLst>
              <a:ext uri="{FF2B5EF4-FFF2-40B4-BE49-F238E27FC236}">
                <a16:creationId xmlns:a16="http://schemas.microsoft.com/office/drawing/2014/main" id="{88C73287-9124-4CF0-B0F4-52F328B32178}"/>
              </a:ext>
            </a:extLst>
          </p:cNvPr>
          <p:cNvSpPr>
            <a:spLocks noGrp="1"/>
          </p:cNvSpPr>
          <p:nvPr>
            <p:ph idx="4294967295"/>
          </p:nvPr>
        </p:nvSpPr>
        <p:spPr>
          <a:xfrm>
            <a:off x="1524000" y="1295401"/>
            <a:ext cx="5962650" cy="4799013"/>
          </a:xfrm>
        </p:spPr>
        <p:txBody>
          <a:bodyPr/>
          <a:lstStyle/>
          <a:p>
            <a:pPr>
              <a:buFont typeface="Arial" panose="020B0604020202020204" pitchFamily="34" charset="0"/>
              <a:buChar char="•"/>
              <a:defRPr/>
            </a:pPr>
            <a:r>
              <a:rPr lang="en-US" dirty="0">
                <a:ea typeface="+mn-ea"/>
              </a:rPr>
              <a:t>The “Maintain Mesh Features in” option allows you to force structured blocks in some regions, allowing swept blocks everywhere else.  This is a useful alternative to </a:t>
            </a:r>
            <a:r>
              <a:rPr lang="en-US" dirty="0" err="1">
                <a:ea typeface="+mn-ea"/>
              </a:rPr>
              <a:t>maintain_structure</a:t>
            </a:r>
            <a:r>
              <a:rPr lang="en-US" dirty="0">
                <a:ea typeface="+mn-ea"/>
              </a:rPr>
              <a:t> if the user has carefully crafted a structured zone of the mesh and wants it maintained through mesh scaling, but doesn’t care if mesh structure changes elsewhere.</a:t>
            </a:r>
          </a:p>
        </p:txBody>
      </p:sp>
      <p:sp>
        <p:nvSpPr>
          <p:cNvPr id="24581" name="Rounded Rectangle 15">
            <a:extLst>
              <a:ext uri="{FF2B5EF4-FFF2-40B4-BE49-F238E27FC236}">
                <a16:creationId xmlns:a16="http://schemas.microsoft.com/office/drawing/2014/main" id="{9BA0E670-630D-4E48-B5D3-393ADDD45B71}"/>
              </a:ext>
            </a:extLst>
          </p:cNvPr>
          <p:cNvSpPr>
            <a:spLocks noChangeArrowheads="1"/>
          </p:cNvSpPr>
          <p:nvPr/>
        </p:nvSpPr>
        <p:spPr bwMode="auto">
          <a:xfrm>
            <a:off x="7902575" y="5294313"/>
            <a:ext cx="2597150" cy="679450"/>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buClr>
                <a:srgbClr val="000000"/>
              </a:buClr>
              <a:buSzPct val="100000"/>
              <a:buFont typeface="Times New Roman" panose="02020603050405020304" pitchFamily="18" charset="0"/>
              <a:buNone/>
            </a:pPr>
            <a:endParaRPr lang="en-US" alt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45">
            <a:extLst>
              <a:ext uri="{FF2B5EF4-FFF2-40B4-BE49-F238E27FC236}">
                <a16:creationId xmlns:a16="http://schemas.microsoft.com/office/drawing/2014/main" id="{868420CD-A6DE-43B6-9C55-F4D0CB6E71CC}"/>
              </a:ext>
            </a:extLst>
          </p:cNvPr>
          <p:cNvSpPr txBox="1">
            <a:spLocks noChangeArrowheads="1"/>
          </p:cNvSpPr>
          <p:nvPr/>
        </p:nvSpPr>
        <p:spPr bwMode="auto">
          <a:xfrm>
            <a:off x="1546225" y="6019801"/>
            <a:ext cx="4262438"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200">
                <a:latin typeface="Calibri" panose="020F0502020204030204" pitchFamily="34" charset="0"/>
              </a:rPr>
              <a:t>The source of each swept block is remeshed with the paver.  The paver does not duplicate high aspect ratio structured meshes.</a:t>
            </a:r>
          </a:p>
        </p:txBody>
      </p:sp>
      <p:pic>
        <p:nvPicPr>
          <p:cNvPr id="25603" name="Picture 6">
            <a:extLst>
              <a:ext uri="{FF2B5EF4-FFF2-40B4-BE49-F238E27FC236}">
                <a16:creationId xmlns:a16="http://schemas.microsoft.com/office/drawing/2014/main" id="{9158B24C-0036-43EE-8785-911138735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1626" y="4154488"/>
            <a:ext cx="2193925" cy="1801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4" name="Picture 5">
            <a:extLst>
              <a:ext uri="{FF2B5EF4-FFF2-40B4-BE49-F238E27FC236}">
                <a16:creationId xmlns:a16="http://schemas.microsoft.com/office/drawing/2014/main" id="{027D2FFC-2394-4841-AB97-CB2124C1F3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1" y="962026"/>
            <a:ext cx="3211513" cy="2619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6" name="Slide Number Placeholder 3">
            <a:extLst>
              <a:ext uri="{FF2B5EF4-FFF2-40B4-BE49-F238E27FC236}">
                <a16:creationId xmlns:a16="http://schemas.microsoft.com/office/drawing/2014/main" id="{4A349EBA-44D5-4782-B8BA-FC678B94C047}"/>
              </a:ext>
            </a:extLst>
          </p:cNvPr>
          <p:cNvSpPr>
            <a:spLocks noGrp="1"/>
          </p:cNvSpPr>
          <p:nvPr>
            <p:ph type="sldNum" sz="quarter" idx="4294967295"/>
          </p:nvPr>
        </p:nvSpPr>
        <p:spPr bwMode="auto">
          <a:xfrm>
            <a:off x="10058400" y="6457950"/>
            <a:ext cx="609600" cy="3746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buClr>
                <a:srgbClr val="000000"/>
              </a:buClr>
              <a:buSzPct val="100000"/>
              <a:buFont typeface="Times New Roman" panose="02020603050405020304" pitchFamily="18" charset="0"/>
              <a:buNone/>
            </a:pPr>
            <a:fld id="{3D728BE3-F67F-4553-BF1D-DC026334B020}" type="slidenum">
              <a:rPr lang="en-US" altLang="en-US">
                <a:solidFill>
                  <a:schemeClr val="tx1"/>
                </a:solidFill>
              </a:rPr>
              <a:pPr algn="ctr">
                <a:buClr>
                  <a:srgbClr val="000000"/>
                </a:buClr>
                <a:buSzPct val="100000"/>
                <a:buFont typeface="Times New Roman" panose="02020603050405020304" pitchFamily="18" charset="0"/>
                <a:buNone/>
              </a:pPr>
              <a:t>11</a:t>
            </a:fld>
            <a:endParaRPr lang="en-US" altLang="en-US">
              <a:solidFill>
                <a:schemeClr val="tx1"/>
              </a:solidFill>
            </a:endParaRPr>
          </a:p>
        </p:txBody>
      </p:sp>
      <p:sp>
        <p:nvSpPr>
          <p:cNvPr id="2" name="Title 1">
            <a:extLst>
              <a:ext uri="{FF2B5EF4-FFF2-40B4-BE49-F238E27FC236}">
                <a16:creationId xmlns:a16="http://schemas.microsoft.com/office/drawing/2014/main" id="{08DBDCE0-22DD-46C0-9542-86AFB5D802B1}"/>
              </a:ext>
            </a:extLst>
          </p:cNvPr>
          <p:cNvSpPr>
            <a:spLocks noGrp="1"/>
          </p:cNvSpPr>
          <p:nvPr>
            <p:ph type="title" idx="4294967295"/>
          </p:nvPr>
        </p:nvSpPr>
        <p:spPr>
          <a:xfrm>
            <a:off x="1458913" y="282575"/>
            <a:ext cx="7102475" cy="685800"/>
          </a:xfrm>
        </p:spPr>
        <p:txBody>
          <a:bodyPr>
            <a:normAutofit/>
          </a:bodyPr>
          <a:lstStyle/>
          <a:p>
            <a:pPr>
              <a:defRPr/>
            </a:pPr>
            <a:r>
              <a:rPr lang="en-US" sz="1800" dirty="0">
                <a:highlight>
                  <a:srgbClr val="FFFF00"/>
                </a:highlight>
              </a:rPr>
              <a:t>Mesh Scaling with </a:t>
            </a:r>
            <a:r>
              <a:rPr lang="en-US" sz="1800" dirty="0" err="1">
                <a:highlight>
                  <a:srgbClr val="FFFF00"/>
                </a:highlight>
              </a:rPr>
              <a:t>swept_blocks</a:t>
            </a:r>
            <a:r>
              <a:rPr lang="en-US" sz="1800" dirty="0">
                <a:highlight>
                  <a:srgbClr val="FFFF00"/>
                </a:highlight>
              </a:rPr>
              <a:t> can sometimes destroy structure in mesh</a:t>
            </a:r>
          </a:p>
        </p:txBody>
      </p:sp>
      <p:sp>
        <p:nvSpPr>
          <p:cNvPr id="25607" name="TextBox 2">
            <a:extLst>
              <a:ext uri="{FF2B5EF4-FFF2-40B4-BE49-F238E27FC236}">
                <a16:creationId xmlns:a16="http://schemas.microsoft.com/office/drawing/2014/main" id="{D6CD918D-B20C-458C-A68D-15A68AEFD316}"/>
              </a:ext>
            </a:extLst>
          </p:cNvPr>
          <p:cNvSpPr txBox="1">
            <a:spLocks noChangeArrowheads="1"/>
          </p:cNvSpPr>
          <p:nvPr/>
        </p:nvSpPr>
        <p:spPr bwMode="auto">
          <a:xfrm>
            <a:off x="7239000" y="1371600"/>
            <a:ext cx="342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latin typeface="Calibri" panose="020F0502020204030204" pitchFamily="34" charset="0"/>
              </a:rPr>
              <a:t>Initial Mesh: user has taken great care to build a structured mesh on rim.  </a:t>
            </a:r>
          </a:p>
          <a:p>
            <a:pPr algn="ctr">
              <a:buClr>
                <a:srgbClr val="000000"/>
              </a:buClr>
              <a:buSzPct val="100000"/>
              <a:buFont typeface="Times New Roman" panose="02020603050405020304" pitchFamily="18" charset="0"/>
              <a:buNone/>
            </a:pPr>
            <a:endParaRPr lang="en-US" altLang="en-US" sz="1600">
              <a:latin typeface="Calibri" panose="020F0502020204030204" pitchFamily="34" charset="0"/>
            </a:endParaRPr>
          </a:p>
          <a:p>
            <a:pPr algn="ctr">
              <a:buClr>
                <a:srgbClr val="000000"/>
              </a:buClr>
              <a:buSzPct val="100000"/>
              <a:buFont typeface="Times New Roman" panose="02020603050405020304" pitchFamily="18" charset="0"/>
              <a:buNone/>
            </a:pPr>
            <a:r>
              <a:rPr lang="en-US" altLang="en-US" sz="1600">
                <a:latin typeface="Calibri" panose="020F0502020204030204" pitchFamily="34" charset="0"/>
              </a:rPr>
              <a:t>The yellow elements are identified as a single swept block.  There are also 2 green swept blocks</a:t>
            </a:r>
          </a:p>
        </p:txBody>
      </p:sp>
      <p:sp>
        <p:nvSpPr>
          <p:cNvPr id="6" name="Rectangle 5">
            <a:extLst>
              <a:ext uri="{FF2B5EF4-FFF2-40B4-BE49-F238E27FC236}">
                <a16:creationId xmlns:a16="http://schemas.microsoft.com/office/drawing/2014/main" id="{7B08CEDA-F059-40AC-8B24-4A2AA3682537}"/>
              </a:ext>
            </a:extLst>
          </p:cNvPr>
          <p:cNvSpPr>
            <a:spLocks noChangeAspect="1"/>
          </p:cNvSpPr>
          <p:nvPr/>
        </p:nvSpPr>
        <p:spPr>
          <a:xfrm>
            <a:off x="3879851" y="1958976"/>
            <a:ext cx="1008063" cy="950913"/>
          </a:xfrm>
          <a:prstGeom prst="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n-US">
              <a:solidFill>
                <a:schemeClr val="tx1"/>
              </a:solidFill>
            </a:endParaRPr>
          </a:p>
        </p:txBody>
      </p:sp>
      <p:cxnSp>
        <p:nvCxnSpPr>
          <p:cNvPr id="8" name="Straight Connector 7">
            <a:extLst>
              <a:ext uri="{FF2B5EF4-FFF2-40B4-BE49-F238E27FC236}">
                <a16:creationId xmlns:a16="http://schemas.microsoft.com/office/drawing/2014/main" id="{83E2A7D7-D3A9-4A31-AC94-020273E17156}"/>
              </a:ext>
            </a:extLst>
          </p:cNvPr>
          <p:cNvCxnSpPr/>
          <p:nvPr/>
        </p:nvCxnSpPr>
        <p:spPr>
          <a:xfrm flipH="1" flipV="1">
            <a:off x="4887914" y="2909888"/>
            <a:ext cx="244475" cy="40005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5B7D3814-BC31-44D2-BE8E-EFC7924333AB}"/>
              </a:ext>
            </a:extLst>
          </p:cNvPr>
          <p:cNvCxnSpPr/>
          <p:nvPr/>
        </p:nvCxnSpPr>
        <p:spPr>
          <a:xfrm flipV="1">
            <a:off x="4887914" y="1368425"/>
            <a:ext cx="244475" cy="59055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pic>
        <p:nvPicPr>
          <p:cNvPr id="25611" name="Picture 5">
            <a:extLst>
              <a:ext uri="{FF2B5EF4-FFF2-40B4-BE49-F238E27FC236}">
                <a16:creationId xmlns:a16="http://schemas.microsoft.com/office/drawing/2014/main" id="{7E13E67B-0B98-42B9-90BB-848FCF789D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70273" t="39215" b="26067"/>
          <a:stretch>
            <a:fillRect/>
          </a:stretch>
        </p:blipFill>
        <p:spPr bwMode="auto">
          <a:xfrm>
            <a:off x="5181600" y="1368426"/>
            <a:ext cx="2057400" cy="1960563"/>
          </a:xfrm>
          <a:prstGeom prst="rect">
            <a:avLst/>
          </a:prstGeom>
          <a:noFill/>
          <a:ln w="571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41" name="Rectangle 40">
            <a:extLst>
              <a:ext uri="{FF2B5EF4-FFF2-40B4-BE49-F238E27FC236}">
                <a16:creationId xmlns:a16="http://schemas.microsoft.com/office/drawing/2014/main" id="{C655153C-2044-48A5-8C26-6A44D42ED164}"/>
              </a:ext>
            </a:extLst>
          </p:cNvPr>
          <p:cNvSpPr>
            <a:spLocks noChangeAspect="1"/>
          </p:cNvSpPr>
          <p:nvPr/>
        </p:nvSpPr>
        <p:spPr>
          <a:xfrm>
            <a:off x="3124200" y="4889500"/>
            <a:ext cx="692150" cy="654050"/>
          </a:xfrm>
          <a:prstGeom prst="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n-US">
              <a:solidFill>
                <a:schemeClr val="tx1"/>
              </a:solidFill>
            </a:endParaRPr>
          </a:p>
        </p:txBody>
      </p:sp>
      <p:cxnSp>
        <p:nvCxnSpPr>
          <p:cNvPr id="42" name="Straight Connector 41">
            <a:extLst>
              <a:ext uri="{FF2B5EF4-FFF2-40B4-BE49-F238E27FC236}">
                <a16:creationId xmlns:a16="http://schemas.microsoft.com/office/drawing/2014/main" id="{8EB5073E-47AC-4271-AFE7-5C62806F767F}"/>
              </a:ext>
            </a:extLst>
          </p:cNvPr>
          <p:cNvCxnSpPr/>
          <p:nvPr/>
        </p:nvCxnSpPr>
        <p:spPr>
          <a:xfrm flipH="1" flipV="1">
            <a:off x="3816351" y="5543550"/>
            <a:ext cx="244475" cy="33655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1AE2874A-4361-45C4-A951-B5CAC3FAE65A}"/>
              </a:ext>
            </a:extLst>
          </p:cNvPr>
          <p:cNvCxnSpPr/>
          <p:nvPr/>
        </p:nvCxnSpPr>
        <p:spPr>
          <a:xfrm flipV="1">
            <a:off x="3810001" y="4343400"/>
            <a:ext cx="244475" cy="59055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pic>
        <p:nvPicPr>
          <p:cNvPr id="25615" name="Picture 6">
            <a:extLst>
              <a:ext uri="{FF2B5EF4-FFF2-40B4-BE49-F238E27FC236}">
                <a16:creationId xmlns:a16="http://schemas.microsoft.com/office/drawing/2014/main" id="{D4920EA0-0A4D-416E-AC99-B2CA13DA415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70851" t="39389" b="25209"/>
          <a:stretch>
            <a:fillRect/>
          </a:stretch>
        </p:blipFill>
        <p:spPr bwMode="auto">
          <a:xfrm>
            <a:off x="4038601" y="4381500"/>
            <a:ext cx="1546225" cy="1543050"/>
          </a:xfrm>
          <a:prstGeom prst="rect">
            <a:avLst/>
          </a:prstGeom>
          <a:noFill/>
          <a:ln w="571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sp>
        <p:nvSpPr>
          <p:cNvPr id="25616" name="TextBox 44">
            <a:extLst>
              <a:ext uri="{FF2B5EF4-FFF2-40B4-BE49-F238E27FC236}">
                <a16:creationId xmlns:a16="http://schemas.microsoft.com/office/drawing/2014/main" id="{40AB934A-0006-4E7B-A755-230F825EA15C}"/>
              </a:ext>
            </a:extLst>
          </p:cNvPr>
          <p:cNvSpPr txBox="1">
            <a:spLocks noChangeArrowheads="1"/>
          </p:cNvSpPr>
          <p:nvPr/>
        </p:nvSpPr>
        <p:spPr bwMode="auto">
          <a:xfrm>
            <a:off x="1524000" y="3614739"/>
            <a:ext cx="38100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1400">
                <a:latin typeface="Calibri" panose="020F0502020204030204" pitchFamily="34" charset="0"/>
              </a:rPr>
              <a:t>Cubit Command:</a:t>
            </a:r>
          </a:p>
          <a:p>
            <a:pPr>
              <a:buClr>
                <a:srgbClr val="000000"/>
              </a:buClr>
              <a:buSzPct val="100000"/>
              <a:buFont typeface="Times New Roman" panose="02020603050405020304" pitchFamily="18" charset="0"/>
              <a:buNone/>
            </a:pPr>
            <a:r>
              <a:rPr lang="en-US" altLang="en-US" sz="1400">
                <a:latin typeface="Courier New" panose="02070309020205020404" pitchFamily="49" charset="0"/>
                <a:cs typeface="Courier New" panose="02070309020205020404" pitchFamily="49" charset="0"/>
              </a:rPr>
              <a:t>Scale mesh multi 2.0 swept_blocks</a:t>
            </a:r>
          </a:p>
        </p:txBody>
      </p:sp>
      <p:pic>
        <p:nvPicPr>
          <p:cNvPr id="25617" name="Picture 3">
            <a:extLst>
              <a:ext uri="{FF2B5EF4-FFF2-40B4-BE49-F238E27FC236}">
                <a16:creationId xmlns:a16="http://schemas.microsoft.com/office/drawing/2014/main" id="{7A8B7B59-CC56-46CC-81D3-EFB4F0BBF4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71899" t="40633" b="25618"/>
          <a:stretch>
            <a:fillRect/>
          </a:stretch>
        </p:blipFill>
        <p:spPr bwMode="auto">
          <a:xfrm>
            <a:off x="8778876" y="4543426"/>
            <a:ext cx="1546225" cy="1522413"/>
          </a:xfrm>
          <a:prstGeom prst="rect">
            <a:avLst/>
          </a:prstGeom>
          <a:noFill/>
          <a:ln w="57150">
            <a:solidFill>
              <a:srgbClr val="00B0F0"/>
            </a:solidFill>
            <a:miter lim="800000"/>
            <a:headEnd/>
            <a:tailEnd/>
          </a:ln>
          <a:extLst>
            <a:ext uri="{909E8E84-426E-40DD-AFC4-6F175D3DCCD1}">
              <a14:hiddenFill xmlns:a14="http://schemas.microsoft.com/office/drawing/2010/main">
                <a:solidFill>
                  <a:schemeClr val="accent1"/>
                </a:solidFill>
              </a14:hiddenFill>
            </a:ext>
          </a:extLst>
        </p:spPr>
      </p:pic>
      <p:pic>
        <p:nvPicPr>
          <p:cNvPr id="25618" name="Picture 3">
            <a:extLst>
              <a:ext uri="{FF2B5EF4-FFF2-40B4-BE49-F238E27FC236}">
                <a16:creationId xmlns:a16="http://schemas.microsoft.com/office/drawing/2014/main" id="{02AFBDA4-0E60-4061-8AF5-E0EDED34A6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24601" y="4371976"/>
            <a:ext cx="2193925" cy="180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19" name="TextBox 24">
            <a:extLst>
              <a:ext uri="{FF2B5EF4-FFF2-40B4-BE49-F238E27FC236}">
                <a16:creationId xmlns:a16="http://schemas.microsoft.com/office/drawing/2014/main" id="{5024BC3E-5E36-474E-B074-83724B09D83D}"/>
              </a:ext>
            </a:extLst>
          </p:cNvPr>
          <p:cNvSpPr txBox="1">
            <a:spLocks noChangeArrowheads="1"/>
          </p:cNvSpPr>
          <p:nvPr/>
        </p:nvSpPr>
        <p:spPr bwMode="auto">
          <a:xfrm>
            <a:off x="5867400" y="6096001"/>
            <a:ext cx="35814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200">
                <a:latin typeface="Calibri" panose="020F0502020204030204" pitchFamily="34" charset="0"/>
              </a:rPr>
              <a:t>Surface 264 is the magenta surface that is the source of the sweep.  By specifying to force it structured, that swept block is treated as a structured block, maintaining the structure. </a:t>
            </a:r>
          </a:p>
        </p:txBody>
      </p:sp>
      <p:sp>
        <p:nvSpPr>
          <p:cNvPr id="28" name="Rectangle 27">
            <a:extLst>
              <a:ext uri="{FF2B5EF4-FFF2-40B4-BE49-F238E27FC236}">
                <a16:creationId xmlns:a16="http://schemas.microsoft.com/office/drawing/2014/main" id="{6CACB23A-314F-4874-B373-86A42B3318C1}"/>
              </a:ext>
            </a:extLst>
          </p:cNvPr>
          <p:cNvSpPr>
            <a:spLocks noChangeAspect="1"/>
          </p:cNvSpPr>
          <p:nvPr/>
        </p:nvSpPr>
        <p:spPr>
          <a:xfrm>
            <a:off x="7866063" y="5114925"/>
            <a:ext cx="692150" cy="654050"/>
          </a:xfrm>
          <a:prstGeom prst="rect">
            <a:avLst/>
          </a:prstGeom>
          <a:noFill/>
          <a:ln w="57150">
            <a:solidFill>
              <a:srgbClr val="00B0F0"/>
            </a:solidFill>
          </a:ln>
        </p:spPr>
        <p:style>
          <a:lnRef idx="1">
            <a:schemeClr val="accent1"/>
          </a:lnRef>
          <a:fillRef idx="3">
            <a:schemeClr val="accent1"/>
          </a:fillRef>
          <a:effectRef idx="2">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n-US">
              <a:solidFill>
                <a:schemeClr val="tx1"/>
              </a:solidFill>
            </a:endParaRPr>
          </a:p>
        </p:txBody>
      </p:sp>
      <p:cxnSp>
        <p:nvCxnSpPr>
          <p:cNvPr id="29" name="Straight Connector 28">
            <a:extLst>
              <a:ext uri="{FF2B5EF4-FFF2-40B4-BE49-F238E27FC236}">
                <a16:creationId xmlns:a16="http://schemas.microsoft.com/office/drawing/2014/main" id="{1E2D1581-756C-494F-929A-BA9DBB914B4A}"/>
              </a:ext>
            </a:extLst>
          </p:cNvPr>
          <p:cNvCxnSpPr/>
          <p:nvPr/>
        </p:nvCxnSpPr>
        <p:spPr>
          <a:xfrm flipH="1" flipV="1">
            <a:off x="8558214" y="5768975"/>
            <a:ext cx="244475" cy="33655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7EB100A7-1C33-4B96-8636-5C4404718C46}"/>
              </a:ext>
            </a:extLst>
          </p:cNvPr>
          <p:cNvCxnSpPr/>
          <p:nvPr/>
        </p:nvCxnSpPr>
        <p:spPr>
          <a:xfrm flipV="1">
            <a:off x="8551864" y="4568825"/>
            <a:ext cx="244475" cy="590550"/>
          </a:xfrm>
          <a:prstGeom prst="line">
            <a:avLst/>
          </a:prstGeom>
          <a:ln w="38100">
            <a:solidFill>
              <a:srgbClr val="00B0F0"/>
            </a:solidFill>
          </a:ln>
        </p:spPr>
        <p:style>
          <a:lnRef idx="2">
            <a:schemeClr val="accent1"/>
          </a:lnRef>
          <a:fillRef idx="0">
            <a:schemeClr val="accent1"/>
          </a:fillRef>
          <a:effectRef idx="1">
            <a:schemeClr val="accent1"/>
          </a:effectRef>
          <a:fontRef idx="minor">
            <a:schemeClr val="tx1"/>
          </a:fontRef>
        </p:style>
      </p:cxnSp>
      <p:sp>
        <p:nvSpPr>
          <p:cNvPr id="25623" name="TextBox 30">
            <a:extLst>
              <a:ext uri="{FF2B5EF4-FFF2-40B4-BE49-F238E27FC236}">
                <a16:creationId xmlns:a16="http://schemas.microsoft.com/office/drawing/2014/main" id="{959A7915-9E4C-484C-9491-BDEDD5564DB5}"/>
              </a:ext>
            </a:extLst>
          </p:cNvPr>
          <p:cNvSpPr txBox="1">
            <a:spLocks noChangeArrowheads="1"/>
          </p:cNvSpPr>
          <p:nvPr/>
        </p:nvSpPr>
        <p:spPr bwMode="auto">
          <a:xfrm>
            <a:off x="5867400" y="3529013"/>
            <a:ext cx="46736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1400">
                <a:latin typeface="Calibri" panose="020F0502020204030204" pitchFamily="34" charset="0"/>
              </a:rPr>
              <a:t>Cubit Command:</a:t>
            </a:r>
          </a:p>
          <a:p>
            <a:pPr>
              <a:buClr>
                <a:srgbClr val="000000"/>
              </a:buClr>
              <a:buSzPct val="100000"/>
              <a:buFont typeface="Times New Roman" panose="02020603050405020304" pitchFamily="18" charset="0"/>
              <a:buNone/>
            </a:pPr>
            <a:r>
              <a:rPr lang="en-US" altLang="en-US" sz="1400">
                <a:latin typeface="Courier New" panose="02070309020205020404" pitchFamily="49" charset="0"/>
                <a:cs typeface="Courier New" panose="02070309020205020404" pitchFamily="49" charset="0"/>
              </a:rPr>
              <a:t>Scale mesh multi 2.0 swept_blocks</a:t>
            </a:r>
          </a:p>
          <a:p>
            <a:pPr>
              <a:buClr>
                <a:srgbClr val="000000"/>
              </a:buClr>
              <a:buSzPct val="100000"/>
              <a:buFont typeface="Times New Roman" panose="02020603050405020304" pitchFamily="18" charset="0"/>
              <a:buNone/>
            </a:pPr>
            <a:endParaRPr lang="en-US" altLang="en-US" sz="600">
              <a:latin typeface="Courier New" panose="02070309020205020404" pitchFamily="49" charset="0"/>
              <a:cs typeface="Courier New" panose="02070309020205020404" pitchFamily="49" charset="0"/>
            </a:endParaRPr>
          </a:p>
          <a:p>
            <a:pPr>
              <a:buClr>
                <a:srgbClr val="000000"/>
              </a:buClr>
              <a:buSzPct val="100000"/>
              <a:buFont typeface="Times New Roman" panose="02020603050405020304" pitchFamily="18" charset="0"/>
              <a:buNone/>
            </a:pPr>
            <a:r>
              <a:rPr lang="en-US" altLang="en-US" sz="1400">
                <a:latin typeface="Courier New" panose="02070309020205020404" pitchFamily="49" charset="0"/>
                <a:cs typeface="Courier New" panose="02070309020205020404" pitchFamily="49" charset="0"/>
              </a:rPr>
              <a:t>		force_structured in surface 264</a:t>
            </a:r>
          </a:p>
        </p:txBody>
      </p:sp>
      <p:cxnSp>
        <p:nvCxnSpPr>
          <p:cNvPr id="12" name="Straight Connector 11">
            <a:extLst>
              <a:ext uri="{FF2B5EF4-FFF2-40B4-BE49-F238E27FC236}">
                <a16:creationId xmlns:a16="http://schemas.microsoft.com/office/drawing/2014/main" id="{4C8A6586-E04B-45DF-9C88-CB85740882CF}"/>
              </a:ext>
            </a:extLst>
          </p:cNvPr>
          <p:cNvCxnSpPr/>
          <p:nvPr/>
        </p:nvCxnSpPr>
        <p:spPr bwMode="auto">
          <a:xfrm>
            <a:off x="1524000" y="3581400"/>
            <a:ext cx="9144000" cy="0"/>
          </a:xfrm>
          <a:prstGeom prst="line">
            <a:avLst/>
          </a:prstGeom>
          <a:solidFill>
            <a:srgbClr val="00B8FF"/>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4" name="Straight Connector 33">
            <a:extLst>
              <a:ext uri="{FF2B5EF4-FFF2-40B4-BE49-F238E27FC236}">
                <a16:creationId xmlns:a16="http://schemas.microsoft.com/office/drawing/2014/main" id="{0DD4A2BF-4D72-4379-939C-60D8301448A4}"/>
              </a:ext>
            </a:extLst>
          </p:cNvPr>
          <p:cNvCxnSpPr/>
          <p:nvPr/>
        </p:nvCxnSpPr>
        <p:spPr bwMode="auto">
          <a:xfrm flipV="1">
            <a:off x="5867400" y="3581400"/>
            <a:ext cx="0" cy="3276600"/>
          </a:xfrm>
          <a:prstGeom prst="line">
            <a:avLst/>
          </a:prstGeom>
          <a:solidFill>
            <a:srgbClr val="00B8FF"/>
          </a:solidFill>
          <a:ln w="571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626" name="Rounded Rectangle 17">
            <a:extLst>
              <a:ext uri="{FF2B5EF4-FFF2-40B4-BE49-F238E27FC236}">
                <a16:creationId xmlns:a16="http://schemas.microsoft.com/office/drawing/2014/main" id="{D17F9F3F-1C0A-45EA-BE2F-89C16A426FBF}"/>
              </a:ext>
            </a:extLst>
          </p:cNvPr>
          <p:cNvSpPr>
            <a:spLocks noChangeArrowheads="1"/>
          </p:cNvSpPr>
          <p:nvPr/>
        </p:nvSpPr>
        <p:spPr bwMode="auto">
          <a:xfrm>
            <a:off x="6781800" y="4033839"/>
            <a:ext cx="3505200" cy="352425"/>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buClr>
                <a:srgbClr val="000000"/>
              </a:buClr>
              <a:buSzPct val="100000"/>
              <a:buFont typeface="Times New Roman" panose="02020603050405020304" pitchFamily="18" charset="0"/>
              <a:buNone/>
            </a:pPr>
            <a:endParaRPr lang="en-US" alt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B36538-9441-4833-BDFA-F26BA556C95B}"/>
              </a:ext>
            </a:extLst>
          </p:cNvPr>
          <p:cNvSpPr>
            <a:spLocks noGrp="1"/>
          </p:cNvSpPr>
          <p:nvPr>
            <p:ph type="title" idx="4294967295"/>
          </p:nvPr>
        </p:nvSpPr>
        <p:spPr>
          <a:xfrm>
            <a:off x="1524001" y="525463"/>
            <a:ext cx="8429625" cy="685800"/>
          </a:xfrm>
        </p:spPr>
        <p:txBody>
          <a:bodyPr/>
          <a:lstStyle/>
          <a:p>
            <a:pPr>
              <a:defRPr/>
            </a:pPr>
            <a:r>
              <a:rPr lang="en-US" dirty="0">
                <a:ea typeface="+mj-ea"/>
              </a:rPr>
              <a:t>Mesh Scaling Exercise 1</a:t>
            </a:r>
          </a:p>
        </p:txBody>
      </p:sp>
      <p:sp>
        <p:nvSpPr>
          <p:cNvPr id="5" name="Oval 3">
            <a:extLst>
              <a:ext uri="{FF2B5EF4-FFF2-40B4-BE49-F238E27FC236}">
                <a16:creationId xmlns:a16="http://schemas.microsoft.com/office/drawing/2014/main" id="{AEF02E8D-D991-4C5F-BF5B-6C6531E35F3B}"/>
              </a:ext>
            </a:extLst>
          </p:cNvPr>
          <p:cNvSpPr>
            <a:spLocks noChangeArrowheads="1"/>
          </p:cNvSpPr>
          <p:nvPr/>
        </p:nvSpPr>
        <p:spPr bwMode="auto">
          <a:xfrm>
            <a:off x="1600200" y="1143000"/>
            <a:ext cx="381000" cy="304800"/>
          </a:xfrm>
          <a:prstGeom prst="ellipse">
            <a:avLst/>
          </a:prstGeom>
          <a:solidFill>
            <a:srgbClr val="FFFFFF"/>
          </a:solidFill>
          <a:ln w="28440" cap="sq">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000000"/>
                </a:solidFill>
                <a:latin typeface="Arial" charset="0"/>
                <a:ea typeface="ＭＳ Ｐゴシック" charset="0"/>
              </a:rPr>
              <a:t>1</a:t>
            </a:r>
          </a:p>
        </p:txBody>
      </p:sp>
      <p:sp>
        <p:nvSpPr>
          <p:cNvPr id="6" name="Oval 4">
            <a:extLst>
              <a:ext uri="{FF2B5EF4-FFF2-40B4-BE49-F238E27FC236}">
                <a16:creationId xmlns:a16="http://schemas.microsoft.com/office/drawing/2014/main" id="{50C4D0B4-4F67-4F97-8B5F-BB8E4B627FAC}"/>
              </a:ext>
            </a:extLst>
          </p:cNvPr>
          <p:cNvSpPr>
            <a:spLocks noChangeArrowheads="1"/>
          </p:cNvSpPr>
          <p:nvPr/>
        </p:nvSpPr>
        <p:spPr bwMode="auto">
          <a:xfrm>
            <a:off x="1600200" y="1493838"/>
            <a:ext cx="381000" cy="304800"/>
          </a:xfrm>
          <a:prstGeom prst="ellipse">
            <a:avLst/>
          </a:prstGeom>
          <a:solidFill>
            <a:srgbClr val="FFFFFF"/>
          </a:solidFill>
          <a:ln w="28440" cap="sq">
            <a:solidFill>
              <a:srgbClr val="3333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2</a:t>
            </a:r>
          </a:p>
        </p:txBody>
      </p:sp>
      <p:sp>
        <p:nvSpPr>
          <p:cNvPr id="7" name="Oval 5">
            <a:extLst>
              <a:ext uri="{FF2B5EF4-FFF2-40B4-BE49-F238E27FC236}">
                <a16:creationId xmlns:a16="http://schemas.microsoft.com/office/drawing/2014/main" id="{B774CC63-A20C-4FDC-A8A4-8B3531A58F45}"/>
              </a:ext>
            </a:extLst>
          </p:cNvPr>
          <p:cNvSpPr>
            <a:spLocks noChangeArrowheads="1"/>
          </p:cNvSpPr>
          <p:nvPr/>
        </p:nvSpPr>
        <p:spPr bwMode="auto">
          <a:xfrm>
            <a:off x="1600200" y="1862138"/>
            <a:ext cx="381000" cy="304800"/>
          </a:xfrm>
          <a:prstGeom prst="ellipse">
            <a:avLst/>
          </a:prstGeom>
          <a:solidFill>
            <a:srgbClr val="FFFFFF"/>
          </a:solidFill>
          <a:ln w="28440" cap="sq">
            <a:solidFill>
              <a:srgbClr val="339933"/>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3</a:t>
            </a:r>
          </a:p>
        </p:txBody>
      </p:sp>
      <p:sp>
        <p:nvSpPr>
          <p:cNvPr id="8" name="Rectangle 6">
            <a:extLst>
              <a:ext uri="{FF2B5EF4-FFF2-40B4-BE49-F238E27FC236}">
                <a16:creationId xmlns:a16="http://schemas.microsoft.com/office/drawing/2014/main" id="{5D7ABB12-989D-4655-B792-66CBAA9035EF}"/>
              </a:ext>
            </a:extLst>
          </p:cNvPr>
          <p:cNvSpPr>
            <a:spLocks noChangeArrowheads="1"/>
          </p:cNvSpPr>
          <p:nvPr/>
        </p:nvSpPr>
        <p:spPr bwMode="auto">
          <a:xfrm>
            <a:off x="1981200" y="1143000"/>
            <a:ext cx="6248400" cy="3511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Open the cub file “</a:t>
            </a:r>
            <a:r>
              <a:rPr lang="en-US" sz="1600" dirty="0" err="1">
                <a:solidFill>
                  <a:srgbClr val="000000"/>
                </a:solidFill>
                <a:latin typeface="Arial" charset="0"/>
                <a:ea typeface="ＭＳ Ｐゴシック" charset="0"/>
              </a:rPr>
              <a:t>MeshScaling.cub</a:t>
            </a:r>
            <a:r>
              <a:rPr lang="en-US" sz="1600" dirty="0">
                <a:solidFill>
                  <a:srgbClr val="000000"/>
                </a:solidFill>
                <a:latin typeface="Arial" charset="0"/>
                <a:ea typeface="ＭＳ Ｐゴシック" charset="0"/>
              </a:rPr>
              <a:t>”</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600" dirty="0">
                <a:solidFill>
                  <a:srgbClr val="000000"/>
                </a:solidFill>
                <a:latin typeface="Arial" charset="0"/>
                <a:ea typeface="ＭＳ Ｐゴシック" charset="0"/>
              </a:rPr>
              <a:t>	</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Open the Mesh Scaling command panel</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Hit “Apply” to scale the mesh using the default multiplier of 2.0.  Type “list totals” at the command line, and notice that the number of elements in the model roughly doubles.</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Change the multiplier to 0.5 and hit apply again.  Type “list totals” and notice that the number of elements drops back to roughly what it was originally.</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Experiment using different multipliers to scale the mesh to different mesh resolutions.</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Open the Advanced Options, and scale again with </a:t>
            </a:r>
            <a:r>
              <a:rPr lang="en-US" sz="1600" dirty="0" err="1">
                <a:solidFill>
                  <a:srgbClr val="000000"/>
                </a:solidFill>
                <a:latin typeface="Arial" charset="0"/>
                <a:ea typeface="ＭＳ Ｐゴシック" charset="0"/>
              </a:rPr>
              <a:t>maintain_structure</a:t>
            </a:r>
            <a:r>
              <a:rPr lang="en-US" sz="1600" dirty="0">
                <a:solidFill>
                  <a:srgbClr val="000000"/>
                </a:solidFill>
                <a:latin typeface="Arial" charset="0"/>
                <a:ea typeface="ＭＳ Ｐゴシック" charset="0"/>
              </a:rPr>
              <a:t> to observe the difference</a:t>
            </a:r>
          </a:p>
        </p:txBody>
      </p:sp>
      <p:sp>
        <p:nvSpPr>
          <p:cNvPr id="17" name="Oval 8">
            <a:extLst>
              <a:ext uri="{FF2B5EF4-FFF2-40B4-BE49-F238E27FC236}">
                <a16:creationId xmlns:a16="http://schemas.microsoft.com/office/drawing/2014/main" id="{50B95607-E00C-40AD-81FD-D101D963EF74}"/>
              </a:ext>
            </a:extLst>
          </p:cNvPr>
          <p:cNvSpPr>
            <a:spLocks noChangeArrowheads="1"/>
          </p:cNvSpPr>
          <p:nvPr/>
        </p:nvSpPr>
        <p:spPr bwMode="auto">
          <a:xfrm>
            <a:off x="1600200" y="2692400"/>
            <a:ext cx="381000" cy="304800"/>
          </a:xfrm>
          <a:prstGeom prst="ellipse">
            <a:avLst/>
          </a:prstGeom>
          <a:solidFill>
            <a:srgbClr val="FFFFFF"/>
          </a:solidFill>
          <a:ln w="28440" cap="sq">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4</a:t>
            </a:r>
          </a:p>
        </p:txBody>
      </p:sp>
      <p:sp>
        <p:nvSpPr>
          <p:cNvPr id="23" name="Oval 9">
            <a:extLst>
              <a:ext uri="{FF2B5EF4-FFF2-40B4-BE49-F238E27FC236}">
                <a16:creationId xmlns:a16="http://schemas.microsoft.com/office/drawing/2014/main" id="{B7EB9960-C45F-4986-BA0F-836A0A4E93B9}"/>
              </a:ext>
            </a:extLst>
          </p:cNvPr>
          <p:cNvSpPr>
            <a:spLocks noChangeArrowheads="1"/>
          </p:cNvSpPr>
          <p:nvPr/>
        </p:nvSpPr>
        <p:spPr bwMode="auto">
          <a:xfrm>
            <a:off x="1604963" y="3505200"/>
            <a:ext cx="381000" cy="304800"/>
          </a:xfrm>
          <a:prstGeom prst="ellipse">
            <a:avLst/>
          </a:prstGeom>
          <a:solidFill>
            <a:srgbClr val="FFFFFF"/>
          </a:solidFill>
          <a:ln w="28440" cap="sq">
            <a:solidFill>
              <a:srgbClr val="FF33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5</a:t>
            </a:r>
          </a:p>
        </p:txBody>
      </p:sp>
      <p:pic>
        <p:nvPicPr>
          <p:cNvPr id="26633" name="Picture 4">
            <a:extLst>
              <a:ext uri="{FF2B5EF4-FFF2-40B4-BE49-F238E27FC236}">
                <a16:creationId xmlns:a16="http://schemas.microsoft.com/office/drawing/2014/main" id="{5BD9F6B1-B7AC-4661-ABA7-3859682EE3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1" y="4673600"/>
            <a:ext cx="2011363" cy="19431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34" name="Picture 5">
            <a:extLst>
              <a:ext uri="{FF2B5EF4-FFF2-40B4-BE49-F238E27FC236}">
                <a16:creationId xmlns:a16="http://schemas.microsoft.com/office/drawing/2014/main" id="{543FE9EA-9431-4298-9FF2-EC08AE0438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8076" y="4568825"/>
            <a:ext cx="2011363" cy="19431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6" name="Text Box 16">
            <a:extLst>
              <a:ext uri="{FF2B5EF4-FFF2-40B4-BE49-F238E27FC236}">
                <a16:creationId xmlns:a16="http://schemas.microsoft.com/office/drawing/2014/main" id="{AF698C8C-0BB3-4B0C-9992-AF6860217186}"/>
              </a:ext>
            </a:extLst>
          </p:cNvPr>
          <p:cNvSpPr txBox="1">
            <a:spLocks noChangeArrowheads="1"/>
          </p:cNvSpPr>
          <p:nvPr/>
        </p:nvSpPr>
        <p:spPr bwMode="auto">
          <a:xfrm>
            <a:off x="1524000" y="5111751"/>
            <a:ext cx="1295400" cy="403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9pPr>
          </a:lstStyle>
          <a:p>
            <a:pPr>
              <a:buSzPct val="100000"/>
              <a:defRPr/>
            </a:pPr>
            <a:r>
              <a:rPr lang="en-US" dirty="0"/>
              <a:t>Original Mesh:</a:t>
            </a:r>
          </a:p>
          <a:p>
            <a:pPr>
              <a:buSzPct val="100000"/>
              <a:defRPr/>
            </a:pPr>
            <a:r>
              <a:rPr lang="en-US" dirty="0"/>
              <a:t>6753 hex elements</a:t>
            </a:r>
          </a:p>
        </p:txBody>
      </p:sp>
      <p:sp>
        <p:nvSpPr>
          <p:cNvPr id="27" name="Text Box 16">
            <a:extLst>
              <a:ext uri="{FF2B5EF4-FFF2-40B4-BE49-F238E27FC236}">
                <a16:creationId xmlns:a16="http://schemas.microsoft.com/office/drawing/2014/main" id="{FD0152C3-4CAF-4280-AB1F-97F5CCFCC3B0}"/>
              </a:ext>
            </a:extLst>
          </p:cNvPr>
          <p:cNvSpPr txBox="1">
            <a:spLocks noChangeArrowheads="1"/>
          </p:cNvSpPr>
          <p:nvPr/>
        </p:nvSpPr>
        <p:spPr bwMode="auto">
          <a:xfrm>
            <a:off x="5181600" y="5062538"/>
            <a:ext cx="1295400" cy="557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9pPr>
          </a:lstStyle>
          <a:p>
            <a:pPr>
              <a:buSzPct val="100000"/>
              <a:defRPr/>
            </a:pPr>
            <a:r>
              <a:rPr lang="en-US" dirty="0"/>
              <a:t>2X scaled mesh:</a:t>
            </a:r>
          </a:p>
          <a:p>
            <a:pPr>
              <a:buSzPct val="100000"/>
              <a:defRPr/>
            </a:pPr>
            <a:r>
              <a:rPr lang="en-US" dirty="0"/>
              <a:t>13,606 hex elements</a:t>
            </a:r>
          </a:p>
        </p:txBody>
      </p:sp>
      <p:sp>
        <p:nvSpPr>
          <p:cNvPr id="14" name="Oval 9">
            <a:extLst>
              <a:ext uri="{FF2B5EF4-FFF2-40B4-BE49-F238E27FC236}">
                <a16:creationId xmlns:a16="http://schemas.microsoft.com/office/drawing/2014/main" id="{AA089E87-08C0-484E-99B8-F5D28844356A}"/>
              </a:ext>
            </a:extLst>
          </p:cNvPr>
          <p:cNvSpPr>
            <a:spLocks noChangeArrowheads="1"/>
          </p:cNvSpPr>
          <p:nvPr/>
        </p:nvSpPr>
        <p:spPr bwMode="auto">
          <a:xfrm>
            <a:off x="1593850" y="4083050"/>
            <a:ext cx="381000" cy="304800"/>
          </a:xfrm>
          <a:prstGeom prst="ellipse">
            <a:avLst/>
          </a:prstGeom>
          <a:solidFill>
            <a:srgbClr val="FFFFFF"/>
          </a:solidFill>
          <a:ln w="28440" cap="sq">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6</a:t>
            </a:r>
          </a:p>
        </p:txBody>
      </p:sp>
      <p:pic>
        <p:nvPicPr>
          <p:cNvPr id="26638" name="Picture 9">
            <a:extLst>
              <a:ext uri="{FF2B5EF4-FFF2-40B4-BE49-F238E27FC236}">
                <a16:creationId xmlns:a16="http://schemas.microsoft.com/office/drawing/2014/main" id="{C054D4FB-54AD-49B4-B41C-F647ABF3C63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29600" y="1447800"/>
            <a:ext cx="2343150" cy="462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2F9AA0-1307-4D76-B128-976C5DAF1788}"/>
              </a:ext>
            </a:extLst>
          </p:cNvPr>
          <p:cNvSpPr>
            <a:spLocks noGrp="1"/>
          </p:cNvSpPr>
          <p:nvPr>
            <p:ph type="title" idx="4294967295"/>
          </p:nvPr>
        </p:nvSpPr>
        <p:spPr>
          <a:xfrm>
            <a:off x="1524000" y="92076"/>
            <a:ext cx="6789738" cy="847725"/>
          </a:xfrm>
        </p:spPr>
        <p:txBody>
          <a:bodyPr>
            <a:normAutofit/>
          </a:bodyPr>
          <a:lstStyle/>
          <a:p>
            <a:pPr>
              <a:defRPr/>
            </a:pPr>
            <a:r>
              <a:rPr lang="en-US" sz="2400" dirty="0">
                <a:highlight>
                  <a:srgbClr val="FFFF00"/>
                </a:highlight>
              </a:rPr>
              <a:t>Mesh Scaling Exercise 2</a:t>
            </a:r>
            <a:br>
              <a:rPr lang="en-US" sz="2400" dirty="0">
                <a:highlight>
                  <a:srgbClr val="FFFF00"/>
                </a:highlight>
              </a:rPr>
            </a:br>
            <a:r>
              <a:rPr lang="en-US" sz="2400" dirty="0">
                <a:highlight>
                  <a:srgbClr val="FFFF00"/>
                </a:highlight>
              </a:rPr>
              <a:t>Selective Maintaining Structure</a:t>
            </a:r>
          </a:p>
        </p:txBody>
      </p:sp>
      <p:sp>
        <p:nvSpPr>
          <p:cNvPr id="5" name="Oval 3">
            <a:extLst>
              <a:ext uri="{FF2B5EF4-FFF2-40B4-BE49-F238E27FC236}">
                <a16:creationId xmlns:a16="http://schemas.microsoft.com/office/drawing/2014/main" id="{F9A6C477-3A93-4695-8344-BA0DE70233DC}"/>
              </a:ext>
            </a:extLst>
          </p:cNvPr>
          <p:cNvSpPr>
            <a:spLocks noChangeArrowheads="1"/>
          </p:cNvSpPr>
          <p:nvPr/>
        </p:nvSpPr>
        <p:spPr bwMode="auto">
          <a:xfrm>
            <a:off x="1600200" y="1143000"/>
            <a:ext cx="381000" cy="304800"/>
          </a:xfrm>
          <a:prstGeom prst="ellipse">
            <a:avLst/>
          </a:prstGeom>
          <a:solidFill>
            <a:srgbClr val="FFFFFF"/>
          </a:solidFill>
          <a:ln w="28440" cap="sq">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000000"/>
                </a:solidFill>
                <a:latin typeface="Arial" charset="0"/>
                <a:ea typeface="ＭＳ Ｐゴシック" charset="0"/>
              </a:rPr>
              <a:t>1</a:t>
            </a:r>
          </a:p>
        </p:txBody>
      </p:sp>
      <p:sp>
        <p:nvSpPr>
          <p:cNvPr id="6" name="Oval 4">
            <a:extLst>
              <a:ext uri="{FF2B5EF4-FFF2-40B4-BE49-F238E27FC236}">
                <a16:creationId xmlns:a16="http://schemas.microsoft.com/office/drawing/2014/main" id="{347C3750-1D1A-4CEE-AF72-DA66DD9F20F8}"/>
              </a:ext>
            </a:extLst>
          </p:cNvPr>
          <p:cNvSpPr>
            <a:spLocks noChangeArrowheads="1"/>
          </p:cNvSpPr>
          <p:nvPr/>
        </p:nvSpPr>
        <p:spPr bwMode="auto">
          <a:xfrm>
            <a:off x="1600200" y="1600200"/>
            <a:ext cx="381000" cy="304800"/>
          </a:xfrm>
          <a:prstGeom prst="ellipse">
            <a:avLst/>
          </a:prstGeom>
          <a:solidFill>
            <a:srgbClr val="FFFFFF"/>
          </a:solidFill>
          <a:ln w="28440" cap="sq">
            <a:solidFill>
              <a:srgbClr val="3333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000000"/>
                </a:solidFill>
                <a:latin typeface="Arial" charset="0"/>
                <a:ea typeface="ＭＳ Ｐゴシック" charset="0"/>
              </a:rPr>
              <a:t>2</a:t>
            </a:r>
          </a:p>
        </p:txBody>
      </p:sp>
      <p:sp>
        <p:nvSpPr>
          <p:cNvPr id="7" name="Oval 5">
            <a:extLst>
              <a:ext uri="{FF2B5EF4-FFF2-40B4-BE49-F238E27FC236}">
                <a16:creationId xmlns:a16="http://schemas.microsoft.com/office/drawing/2014/main" id="{FD15FA68-3117-40E0-B8B8-1F84982B5F2B}"/>
              </a:ext>
            </a:extLst>
          </p:cNvPr>
          <p:cNvSpPr>
            <a:spLocks noChangeArrowheads="1"/>
          </p:cNvSpPr>
          <p:nvPr/>
        </p:nvSpPr>
        <p:spPr bwMode="auto">
          <a:xfrm>
            <a:off x="1600200" y="2209800"/>
            <a:ext cx="381000" cy="304800"/>
          </a:xfrm>
          <a:prstGeom prst="ellipse">
            <a:avLst/>
          </a:prstGeom>
          <a:solidFill>
            <a:srgbClr val="FFFFFF"/>
          </a:solidFill>
          <a:ln w="28440" cap="sq">
            <a:solidFill>
              <a:srgbClr val="339933"/>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000000"/>
                </a:solidFill>
                <a:latin typeface="Arial" charset="0"/>
                <a:ea typeface="ＭＳ Ｐゴシック" charset="0"/>
              </a:rPr>
              <a:t>3</a:t>
            </a:r>
          </a:p>
        </p:txBody>
      </p:sp>
      <p:sp>
        <p:nvSpPr>
          <p:cNvPr id="8" name="Rectangle 6">
            <a:extLst>
              <a:ext uri="{FF2B5EF4-FFF2-40B4-BE49-F238E27FC236}">
                <a16:creationId xmlns:a16="http://schemas.microsoft.com/office/drawing/2014/main" id="{C3FD2918-91F3-42DF-9089-D8D74833E8C6}"/>
              </a:ext>
            </a:extLst>
          </p:cNvPr>
          <p:cNvSpPr>
            <a:spLocks noChangeArrowheads="1"/>
          </p:cNvSpPr>
          <p:nvPr/>
        </p:nvSpPr>
        <p:spPr bwMode="auto">
          <a:xfrm>
            <a:off x="1981200" y="1143001"/>
            <a:ext cx="6762750" cy="57578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Open the cub file “</a:t>
            </a:r>
            <a:r>
              <a:rPr lang="en-US" sz="1600" dirty="0" err="1">
                <a:solidFill>
                  <a:srgbClr val="000000"/>
                </a:solidFill>
                <a:latin typeface="Arial" charset="0"/>
                <a:ea typeface="ＭＳ Ｐゴシック" charset="0"/>
              </a:rPr>
              <a:t>MeshScalingAssembly.cub</a:t>
            </a:r>
            <a:r>
              <a:rPr lang="en-US" sz="1600" dirty="0">
                <a:solidFill>
                  <a:srgbClr val="000000"/>
                </a:solidFill>
                <a:latin typeface="Arial" charset="0"/>
                <a:ea typeface="ＭＳ Ｐゴシック" charset="0"/>
              </a:rPr>
              <a:t>”</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	</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Open the Mesh Scaling command panel</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Zoom into one of the bolts which holds the crank to the</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gear.  Notice the nice circle pattern structured mesh on the</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bolt.</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indent="1588">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Scale the mesh with a multiplier of 2.0, using all the default settings.  You will get a mesh that looks something like the picture on the right.</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Notice that the structured mesh is replaced with a paved mesh</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Reset, then open cub file “</a:t>
            </a:r>
            <a:r>
              <a:rPr lang="en-US" sz="1600" dirty="0" err="1">
                <a:solidFill>
                  <a:srgbClr val="000000"/>
                </a:solidFill>
                <a:latin typeface="Arial" charset="0"/>
                <a:ea typeface="ＭＳ Ｐゴシック" charset="0"/>
              </a:rPr>
              <a:t>MeshScalingAssembly.cub</a:t>
            </a:r>
            <a:r>
              <a:rPr lang="en-US" sz="1600" dirty="0">
                <a:solidFill>
                  <a:srgbClr val="000000"/>
                </a:solidFill>
                <a:latin typeface="Arial" charset="0"/>
                <a:ea typeface="ＭＳ Ｐゴシック" charset="0"/>
              </a:rPr>
              <a:t>” a 2</a:t>
            </a:r>
            <a:r>
              <a:rPr lang="en-US" sz="1600" baseline="30000" dirty="0">
                <a:solidFill>
                  <a:srgbClr val="000000"/>
                </a:solidFill>
                <a:latin typeface="Arial" charset="0"/>
                <a:ea typeface="ＭＳ Ｐゴシック" charset="0"/>
              </a:rPr>
              <a:t>nd</a:t>
            </a:r>
            <a:r>
              <a:rPr lang="en-US" sz="1600" dirty="0">
                <a:solidFill>
                  <a:srgbClr val="000000"/>
                </a:solidFill>
                <a:latin typeface="Arial" charset="0"/>
                <a:ea typeface="ＭＳ Ｐゴシック" charset="0"/>
              </a:rPr>
              <a:t> time.</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indent="1588">
              <a:buSzPct val="100000"/>
              <a:tabLst>
                <a:tab pos="0" algn="l"/>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Go back to the Mesh Scaling command panel, and scale the mesh again but specify the bolt volume ID in the Maintain Mesh Features in Volume ID(s) field.  Notice that the structured circle pattern mesh is preserved.</a:t>
            </a: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marL="457200" indent="-455613">
              <a:buSzPct val="100000"/>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p:txBody>
      </p:sp>
      <p:sp>
        <p:nvSpPr>
          <p:cNvPr id="17" name="Oval 8">
            <a:extLst>
              <a:ext uri="{FF2B5EF4-FFF2-40B4-BE49-F238E27FC236}">
                <a16:creationId xmlns:a16="http://schemas.microsoft.com/office/drawing/2014/main" id="{AA91BA3F-9607-45D3-B8A8-ECE73754A152}"/>
              </a:ext>
            </a:extLst>
          </p:cNvPr>
          <p:cNvSpPr>
            <a:spLocks noChangeArrowheads="1"/>
          </p:cNvSpPr>
          <p:nvPr/>
        </p:nvSpPr>
        <p:spPr bwMode="auto">
          <a:xfrm>
            <a:off x="1600200" y="4181475"/>
            <a:ext cx="381000" cy="304800"/>
          </a:xfrm>
          <a:prstGeom prst="ellipse">
            <a:avLst/>
          </a:prstGeom>
          <a:solidFill>
            <a:srgbClr val="FFFFFF"/>
          </a:solidFill>
          <a:ln w="28440" cap="sq">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4</a:t>
            </a:r>
          </a:p>
        </p:txBody>
      </p:sp>
      <p:sp>
        <p:nvSpPr>
          <p:cNvPr id="23" name="Oval 9">
            <a:extLst>
              <a:ext uri="{FF2B5EF4-FFF2-40B4-BE49-F238E27FC236}">
                <a16:creationId xmlns:a16="http://schemas.microsoft.com/office/drawing/2014/main" id="{355D0AA3-0BE6-4216-9532-8763DC277D07}"/>
              </a:ext>
            </a:extLst>
          </p:cNvPr>
          <p:cNvSpPr>
            <a:spLocks noChangeArrowheads="1"/>
          </p:cNvSpPr>
          <p:nvPr/>
        </p:nvSpPr>
        <p:spPr bwMode="auto">
          <a:xfrm>
            <a:off x="1604963" y="5051425"/>
            <a:ext cx="381000" cy="304800"/>
          </a:xfrm>
          <a:prstGeom prst="ellipse">
            <a:avLst/>
          </a:prstGeom>
          <a:solidFill>
            <a:srgbClr val="FFFFFF"/>
          </a:solidFill>
          <a:ln w="28440" cap="sq">
            <a:solidFill>
              <a:srgbClr val="FF33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5</a:t>
            </a:r>
          </a:p>
        </p:txBody>
      </p:sp>
      <p:pic>
        <p:nvPicPr>
          <p:cNvPr id="27657" name="Picture 6">
            <a:extLst>
              <a:ext uri="{FF2B5EF4-FFF2-40B4-BE49-F238E27FC236}">
                <a16:creationId xmlns:a16="http://schemas.microsoft.com/office/drawing/2014/main" id="{B1178631-23F5-4592-8D66-05BF43D262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513" y="2711450"/>
            <a:ext cx="1828800" cy="134620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8" name="Picture 7">
            <a:extLst>
              <a:ext uri="{FF2B5EF4-FFF2-40B4-BE49-F238E27FC236}">
                <a16:creationId xmlns:a16="http://schemas.microsoft.com/office/drawing/2014/main" id="{FEC9A95C-2BA4-4466-9A55-09983C4FAD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950" y="3702051"/>
            <a:ext cx="1828800" cy="134937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9" name="Picture 8">
            <a:extLst>
              <a:ext uri="{FF2B5EF4-FFF2-40B4-BE49-F238E27FC236}">
                <a16:creationId xmlns:a16="http://schemas.microsoft.com/office/drawing/2014/main" id="{1A27FA96-0637-4CD2-909E-A24468D61A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74101" y="5384800"/>
            <a:ext cx="1966913" cy="1373188"/>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Oval 9">
            <a:extLst>
              <a:ext uri="{FF2B5EF4-FFF2-40B4-BE49-F238E27FC236}">
                <a16:creationId xmlns:a16="http://schemas.microsoft.com/office/drawing/2014/main" id="{7B580869-17EF-49A1-88E5-2C6F03D9C3B9}"/>
              </a:ext>
            </a:extLst>
          </p:cNvPr>
          <p:cNvSpPr>
            <a:spLocks noChangeArrowheads="1"/>
          </p:cNvSpPr>
          <p:nvPr/>
        </p:nvSpPr>
        <p:spPr bwMode="auto">
          <a:xfrm>
            <a:off x="1604963" y="5568950"/>
            <a:ext cx="381000" cy="304800"/>
          </a:xfrm>
          <a:prstGeom prst="ellipse">
            <a:avLst/>
          </a:prstGeom>
          <a:solidFill>
            <a:srgbClr val="FFFFFF"/>
          </a:solidFill>
          <a:ln w="28440" cap="sq">
            <a:solidFill>
              <a:srgbClr val="00B0F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6</a:t>
            </a:r>
          </a:p>
        </p:txBody>
      </p:sp>
      <p:pic>
        <p:nvPicPr>
          <p:cNvPr id="27661" name="Picture 4">
            <a:extLst>
              <a:ext uri="{FF2B5EF4-FFF2-40B4-BE49-F238E27FC236}">
                <a16:creationId xmlns:a16="http://schemas.microsoft.com/office/drawing/2014/main" id="{A2824D47-2739-4BDF-85AB-9C84F2AF5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4800" y="738188"/>
            <a:ext cx="3962400" cy="217011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777A21-BF92-46A0-AC6D-ECBB12E131A4}"/>
              </a:ext>
            </a:extLst>
          </p:cNvPr>
          <p:cNvSpPr>
            <a:spLocks noGrp="1"/>
          </p:cNvSpPr>
          <p:nvPr>
            <p:ph type="title" idx="4294967295"/>
          </p:nvPr>
        </p:nvSpPr>
        <p:spPr>
          <a:xfrm>
            <a:off x="1524000" y="92076"/>
            <a:ext cx="6789738" cy="847725"/>
          </a:xfrm>
        </p:spPr>
        <p:txBody>
          <a:bodyPr>
            <a:normAutofit/>
          </a:bodyPr>
          <a:lstStyle/>
          <a:p>
            <a:pPr>
              <a:defRPr/>
            </a:pPr>
            <a:r>
              <a:rPr lang="en-US" sz="2400" dirty="0">
                <a:highlight>
                  <a:srgbClr val="FFFF00"/>
                </a:highlight>
              </a:rPr>
              <a:t>Mesh Scaling Exercise 3</a:t>
            </a:r>
            <a:br>
              <a:rPr lang="en-US" sz="2400" dirty="0">
                <a:highlight>
                  <a:srgbClr val="FFFF00"/>
                </a:highlight>
              </a:rPr>
            </a:br>
            <a:r>
              <a:rPr lang="en-US" sz="2400" dirty="0">
                <a:highlight>
                  <a:srgbClr val="FFFF00"/>
                </a:highlight>
              </a:rPr>
              <a:t>Minimum Through Intervals</a:t>
            </a:r>
          </a:p>
        </p:txBody>
      </p:sp>
      <p:sp>
        <p:nvSpPr>
          <p:cNvPr id="5" name="Oval 3">
            <a:extLst>
              <a:ext uri="{FF2B5EF4-FFF2-40B4-BE49-F238E27FC236}">
                <a16:creationId xmlns:a16="http://schemas.microsoft.com/office/drawing/2014/main" id="{5E624F3B-3B9C-490E-ADC1-81058A7F8B65}"/>
              </a:ext>
            </a:extLst>
          </p:cNvPr>
          <p:cNvSpPr>
            <a:spLocks noChangeArrowheads="1"/>
          </p:cNvSpPr>
          <p:nvPr/>
        </p:nvSpPr>
        <p:spPr bwMode="auto">
          <a:xfrm>
            <a:off x="1600200" y="1143000"/>
            <a:ext cx="381000" cy="304800"/>
          </a:xfrm>
          <a:prstGeom prst="ellipse">
            <a:avLst/>
          </a:prstGeom>
          <a:solidFill>
            <a:srgbClr val="FFFFFF"/>
          </a:solidFill>
          <a:ln w="28440" cap="sq">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000000"/>
                </a:solidFill>
                <a:latin typeface="Arial" charset="0"/>
                <a:ea typeface="ＭＳ Ｐゴシック" charset="0"/>
              </a:rPr>
              <a:t>1</a:t>
            </a:r>
          </a:p>
        </p:txBody>
      </p:sp>
      <p:sp>
        <p:nvSpPr>
          <p:cNvPr id="6" name="Oval 4">
            <a:extLst>
              <a:ext uri="{FF2B5EF4-FFF2-40B4-BE49-F238E27FC236}">
                <a16:creationId xmlns:a16="http://schemas.microsoft.com/office/drawing/2014/main" id="{E50B5FD3-27EB-4B54-B454-95DB7B2F6551}"/>
              </a:ext>
            </a:extLst>
          </p:cNvPr>
          <p:cNvSpPr>
            <a:spLocks noChangeArrowheads="1"/>
          </p:cNvSpPr>
          <p:nvPr/>
        </p:nvSpPr>
        <p:spPr bwMode="auto">
          <a:xfrm>
            <a:off x="1600200" y="1600200"/>
            <a:ext cx="381000" cy="304800"/>
          </a:xfrm>
          <a:prstGeom prst="ellipse">
            <a:avLst/>
          </a:prstGeom>
          <a:solidFill>
            <a:srgbClr val="FFFFFF"/>
          </a:solidFill>
          <a:ln w="28440" cap="sq">
            <a:solidFill>
              <a:srgbClr val="3333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000000"/>
                </a:solidFill>
                <a:latin typeface="Arial" charset="0"/>
                <a:ea typeface="ＭＳ Ｐゴシック" charset="0"/>
              </a:rPr>
              <a:t>2</a:t>
            </a:r>
          </a:p>
        </p:txBody>
      </p:sp>
      <p:sp>
        <p:nvSpPr>
          <p:cNvPr id="7" name="Oval 5">
            <a:extLst>
              <a:ext uri="{FF2B5EF4-FFF2-40B4-BE49-F238E27FC236}">
                <a16:creationId xmlns:a16="http://schemas.microsoft.com/office/drawing/2014/main" id="{A50E07E3-ABA8-496F-BF08-6F3EBC6C8150}"/>
              </a:ext>
            </a:extLst>
          </p:cNvPr>
          <p:cNvSpPr>
            <a:spLocks noChangeArrowheads="1"/>
          </p:cNvSpPr>
          <p:nvPr/>
        </p:nvSpPr>
        <p:spPr bwMode="auto">
          <a:xfrm>
            <a:off x="1600200" y="2209800"/>
            <a:ext cx="381000" cy="304800"/>
          </a:xfrm>
          <a:prstGeom prst="ellipse">
            <a:avLst/>
          </a:prstGeom>
          <a:solidFill>
            <a:srgbClr val="FFFFFF"/>
          </a:solidFill>
          <a:ln w="28440" cap="sq">
            <a:solidFill>
              <a:srgbClr val="339933"/>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a:solidFill>
                  <a:srgbClr val="000000"/>
                </a:solidFill>
                <a:latin typeface="Arial" charset="0"/>
                <a:ea typeface="ＭＳ Ｐゴシック" charset="0"/>
              </a:rPr>
              <a:t>3</a:t>
            </a:r>
          </a:p>
        </p:txBody>
      </p:sp>
      <p:sp>
        <p:nvSpPr>
          <p:cNvPr id="8" name="Rectangle 6">
            <a:extLst>
              <a:ext uri="{FF2B5EF4-FFF2-40B4-BE49-F238E27FC236}">
                <a16:creationId xmlns:a16="http://schemas.microsoft.com/office/drawing/2014/main" id="{7462AFB9-1ACB-49E0-838B-F0C3EF28D2E8}"/>
              </a:ext>
            </a:extLst>
          </p:cNvPr>
          <p:cNvSpPr>
            <a:spLocks noChangeArrowheads="1"/>
          </p:cNvSpPr>
          <p:nvPr/>
        </p:nvSpPr>
        <p:spPr bwMode="auto">
          <a:xfrm>
            <a:off x="1981200" y="1143001"/>
            <a:ext cx="6026150" cy="5019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Open the cub file “</a:t>
            </a:r>
            <a:r>
              <a:rPr lang="en-US" sz="1600" dirty="0" err="1">
                <a:solidFill>
                  <a:srgbClr val="000000"/>
                </a:solidFill>
                <a:latin typeface="Arial" charset="0"/>
                <a:ea typeface="ＭＳ Ｐゴシック" charset="0"/>
              </a:rPr>
              <a:t>MeshScalingAssembly.cub</a:t>
            </a:r>
            <a:r>
              <a:rPr lang="en-US" sz="1600" dirty="0">
                <a:solidFill>
                  <a:srgbClr val="000000"/>
                </a:solidFill>
                <a:latin typeface="Arial" charset="0"/>
                <a:ea typeface="ＭＳ Ｐゴシック" charset="0"/>
              </a:rPr>
              <a:t>”</a:t>
            </a:r>
          </a:p>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	</a:t>
            </a:r>
          </a:p>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Open the Mesh Scaling command panel</a:t>
            </a:r>
          </a:p>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Zoom into the side of the gear.  Notice there is only 1 element through the thickness of the gear and the step above the teeth on the gear.</a:t>
            </a:r>
          </a:p>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Scale the mesh with a multiplier of 2.0, using all the default settings except change the “Minimum Interval Change” to 0.  Inspect the through intervals on the teeth, no new intervals have been added.  At small multipliers (like 2X), sufficient elements get added before intervals are added through this thickness.</a:t>
            </a:r>
          </a:p>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endParaRPr lang="en-US" sz="1600" dirty="0">
              <a:solidFill>
                <a:srgbClr val="000000"/>
              </a:solidFill>
              <a:latin typeface="Arial" charset="0"/>
              <a:ea typeface="ＭＳ Ｐゴシック" charset="0"/>
            </a:endParaRPr>
          </a:p>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Reset Cubit, then open cub file “</a:t>
            </a:r>
            <a:r>
              <a:rPr lang="en-US" sz="1600" dirty="0" err="1">
                <a:solidFill>
                  <a:srgbClr val="000000"/>
                </a:solidFill>
                <a:latin typeface="Arial" charset="0"/>
                <a:ea typeface="ＭＳ Ｐゴシック" charset="0"/>
              </a:rPr>
              <a:t>MeshScalingAssembly.cub</a:t>
            </a:r>
            <a:r>
              <a:rPr lang="en-US" sz="1600" dirty="0">
                <a:solidFill>
                  <a:srgbClr val="000000"/>
                </a:solidFill>
                <a:latin typeface="Arial" charset="0"/>
                <a:ea typeface="ＭＳ Ｐゴシック" charset="0"/>
              </a:rPr>
              <a:t>” a 2</a:t>
            </a:r>
            <a:r>
              <a:rPr lang="en-US" sz="1600" baseline="30000" dirty="0">
                <a:solidFill>
                  <a:srgbClr val="000000"/>
                </a:solidFill>
                <a:latin typeface="Arial" charset="0"/>
                <a:ea typeface="ＭＳ Ｐゴシック" charset="0"/>
              </a:rPr>
              <a:t>nd</a:t>
            </a:r>
            <a:r>
              <a:rPr lang="en-US" sz="1600" dirty="0">
                <a:solidFill>
                  <a:srgbClr val="000000"/>
                </a:solidFill>
                <a:latin typeface="Arial" charset="0"/>
                <a:ea typeface="ＭＳ Ｐゴシック" charset="0"/>
              </a:rPr>
              <a:t> time.  Scale the model again but using a “Minimum Interval Change” of 1.  Zoom back into the teeth and inspect the number of intervals in the scaled meshes.  While the extra intervals are added, this causes the number of elements to exceed the desired multiplier.</a:t>
            </a:r>
          </a:p>
        </p:txBody>
      </p:sp>
      <p:sp>
        <p:nvSpPr>
          <p:cNvPr id="17" name="Oval 8">
            <a:extLst>
              <a:ext uri="{FF2B5EF4-FFF2-40B4-BE49-F238E27FC236}">
                <a16:creationId xmlns:a16="http://schemas.microsoft.com/office/drawing/2014/main" id="{9F9AC441-A9C3-438A-B6F0-E1294FE2E7BB}"/>
              </a:ext>
            </a:extLst>
          </p:cNvPr>
          <p:cNvSpPr>
            <a:spLocks noChangeArrowheads="1"/>
          </p:cNvSpPr>
          <p:nvPr/>
        </p:nvSpPr>
        <p:spPr bwMode="auto">
          <a:xfrm>
            <a:off x="1600200" y="3108325"/>
            <a:ext cx="381000" cy="304800"/>
          </a:xfrm>
          <a:prstGeom prst="ellipse">
            <a:avLst/>
          </a:prstGeom>
          <a:solidFill>
            <a:srgbClr val="FFFFFF"/>
          </a:solidFill>
          <a:ln w="28440" cap="sq">
            <a:solidFill>
              <a:srgbClr val="FF99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4</a:t>
            </a:r>
          </a:p>
        </p:txBody>
      </p:sp>
      <p:sp>
        <p:nvSpPr>
          <p:cNvPr id="23" name="Oval 9">
            <a:extLst>
              <a:ext uri="{FF2B5EF4-FFF2-40B4-BE49-F238E27FC236}">
                <a16:creationId xmlns:a16="http://schemas.microsoft.com/office/drawing/2014/main" id="{EA0165A8-8872-4559-A0F9-4A88B6D34897}"/>
              </a:ext>
            </a:extLst>
          </p:cNvPr>
          <p:cNvSpPr>
            <a:spLocks noChangeArrowheads="1"/>
          </p:cNvSpPr>
          <p:nvPr/>
        </p:nvSpPr>
        <p:spPr bwMode="auto">
          <a:xfrm>
            <a:off x="1604963" y="4598988"/>
            <a:ext cx="381000" cy="304800"/>
          </a:xfrm>
          <a:prstGeom prst="ellipse">
            <a:avLst/>
          </a:prstGeom>
          <a:solidFill>
            <a:srgbClr val="FFFFFF"/>
          </a:solidFill>
          <a:ln w="28440" cap="sq">
            <a:solidFill>
              <a:srgbClr val="FF33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5</a:t>
            </a:r>
          </a:p>
        </p:txBody>
      </p:sp>
      <p:pic>
        <p:nvPicPr>
          <p:cNvPr id="28681" name="Picture 4">
            <a:extLst>
              <a:ext uri="{FF2B5EF4-FFF2-40B4-BE49-F238E27FC236}">
                <a16:creationId xmlns:a16="http://schemas.microsoft.com/office/drawing/2014/main" id="{AD778E51-4026-47EF-BC91-E00E87C322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638" y="57151"/>
            <a:ext cx="3962400" cy="217011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2" name="Picture 2">
            <a:extLst>
              <a:ext uri="{FF2B5EF4-FFF2-40B4-BE49-F238E27FC236}">
                <a16:creationId xmlns:a16="http://schemas.microsoft.com/office/drawing/2014/main" id="{DEFABEAE-32A6-4ED5-A257-B2BE97993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47050" y="2451100"/>
            <a:ext cx="2478088" cy="12382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8683" name="Picture 3">
            <a:extLst>
              <a:ext uri="{FF2B5EF4-FFF2-40B4-BE49-F238E27FC236}">
                <a16:creationId xmlns:a16="http://schemas.microsoft.com/office/drawing/2014/main" id="{383838B9-39F9-4A82-A9AF-CBB6070C56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21650" y="5635625"/>
            <a:ext cx="2503488" cy="1187450"/>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4" name="TextBox 1">
            <a:extLst>
              <a:ext uri="{FF2B5EF4-FFF2-40B4-BE49-F238E27FC236}">
                <a16:creationId xmlns:a16="http://schemas.microsoft.com/office/drawing/2014/main" id="{BB4D1897-38F0-4919-A4EC-4F0356291CA6}"/>
              </a:ext>
            </a:extLst>
          </p:cNvPr>
          <p:cNvSpPr txBox="1">
            <a:spLocks noChangeArrowheads="1"/>
          </p:cNvSpPr>
          <p:nvPr/>
        </p:nvSpPr>
        <p:spPr bwMode="auto">
          <a:xfrm>
            <a:off x="7915303" y="5383075"/>
            <a:ext cx="291618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sz="1200" dirty="0"/>
              <a:t>2X minimum 1  results in 81,818 hexes  </a:t>
            </a:r>
          </a:p>
        </p:txBody>
      </p:sp>
      <p:pic>
        <p:nvPicPr>
          <p:cNvPr id="28685" name="Picture 4">
            <a:extLst>
              <a:ext uri="{FF2B5EF4-FFF2-40B4-BE49-F238E27FC236}">
                <a16:creationId xmlns:a16="http://schemas.microsoft.com/office/drawing/2014/main" id="{630E453A-B9C8-4D03-B5C2-E7D8C13414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12849"/>
          <a:stretch>
            <a:fillRect/>
          </a:stretch>
        </p:blipFill>
        <p:spPr bwMode="auto">
          <a:xfrm>
            <a:off x="8129588" y="4065589"/>
            <a:ext cx="2495550" cy="11652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86" name="TextBox 17">
            <a:extLst>
              <a:ext uri="{FF2B5EF4-FFF2-40B4-BE49-F238E27FC236}">
                <a16:creationId xmlns:a16="http://schemas.microsoft.com/office/drawing/2014/main" id="{7F4CEB15-2A3F-4934-A2F6-3DFFFD4CD4AB}"/>
              </a:ext>
            </a:extLst>
          </p:cNvPr>
          <p:cNvSpPr txBox="1">
            <a:spLocks noChangeArrowheads="1"/>
          </p:cNvSpPr>
          <p:nvPr/>
        </p:nvSpPr>
        <p:spPr bwMode="auto">
          <a:xfrm>
            <a:off x="7817354" y="3735920"/>
            <a:ext cx="41553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000000"/>
              </a:buClr>
              <a:buSzPct val="100000"/>
              <a:buFont typeface="Times New Roman" panose="02020603050405020304" pitchFamily="18" charset="0"/>
              <a:buNone/>
            </a:pPr>
            <a:r>
              <a:rPr lang="en-US" altLang="en-US" sz="1200" dirty="0"/>
              <a:t>2X minimum 0  results in 63,280 hexes </a:t>
            </a:r>
          </a:p>
        </p:txBody>
      </p:sp>
      <p:sp>
        <p:nvSpPr>
          <p:cNvPr id="28687" name="TextBox 18">
            <a:extLst>
              <a:ext uri="{FF2B5EF4-FFF2-40B4-BE49-F238E27FC236}">
                <a16:creationId xmlns:a16="http://schemas.microsoft.com/office/drawing/2014/main" id="{2A76A21D-1989-4F79-B2AC-B4C6DDEE7B3F}"/>
              </a:ext>
            </a:extLst>
          </p:cNvPr>
          <p:cNvSpPr txBox="1">
            <a:spLocks noChangeArrowheads="1"/>
          </p:cNvSpPr>
          <p:nvPr/>
        </p:nvSpPr>
        <p:spPr bwMode="auto">
          <a:xfrm>
            <a:off x="8129589" y="2191044"/>
            <a:ext cx="278373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buClr>
                <a:srgbClr val="000000"/>
              </a:buClr>
              <a:buSzPct val="100000"/>
              <a:buFont typeface="Times New Roman" panose="02020603050405020304" pitchFamily="18" charset="0"/>
              <a:buNone/>
            </a:pPr>
            <a:r>
              <a:rPr lang="en-US" altLang="en-US" sz="1200" dirty="0"/>
              <a:t>Initial Mesh: 32,073 hexes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D9731B3-5C39-4C70-897B-0DA8CC6FE26B}"/>
              </a:ext>
            </a:extLst>
          </p:cNvPr>
          <p:cNvSpPr>
            <a:spLocks noGrp="1"/>
          </p:cNvSpPr>
          <p:nvPr>
            <p:ph type="title" idx="4294967295"/>
          </p:nvPr>
        </p:nvSpPr>
        <p:spPr>
          <a:xfrm>
            <a:off x="1524000" y="530226"/>
            <a:ext cx="6789738" cy="847725"/>
          </a:xfrm>
        </p:spPr>
        <p:txBody>
          <a:bodyPr>
            <a:normAutofit/>
          </a:bodyPr>
          <a:lstStyle/>
          <a:p>
            <a:pPr>
              <a:defRPr/>
            </a:pPr>
            <a:r>
              <a:rPr lang="en-US" sz="2400" dirty="0"/>
              <a:t>Mesh Scaling Exercise 3</a:t>
            </a:r>
            <a:br>
              <a:rPr lang="en-US" sz="2400" dirty="0"/>
            </a:br>
            <a:r>
              <a:rPr lang="en-US" sz="2400" dirty="0"/>
              <a:t>Minimum Through Intervals</a:t>
            </a:r>
          </a:p>
        </p:txBody>
      </p:sp>
      <p:sp>
        <p:nvSpPr>
          <p:cNvPr id="8" name="Rectangle 6">
            <a:extLst>
              <a:ext uri="{FF2B5EF4-FFF2-40B4-BE49-F238E27FC236}">
                <a16:creationId xmlns:a16="http://schemas.microsoft.com/office/drawing/2014/main" id="{529EC6A2-4179-4651-A9EF-33D09C96A51E}"/>
              </a:ext>
            </a:extLst>
          </p:cNvPr>
          <p:cNvSpPr>
            <a:spLocks noChangeArrowheads="1"/>
          </p:cNvSpPr>
          <p:nvPr/>
        </p:nvSpPr>
        <p:spPr bwMode="auto">
          <a:xfrm>
            <a:off x="1981200" y="1377950"/>
            <a:ext cx="6026150" cy="833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On the </a:t>
            </a:r>
            <a:r>
              <a:rPr lang="en-US" sz="1600" dirty="0" err="1">
                <a:solidFill>
                  <a:srgbClr val="000000"/>
                </a:solidFill>
                <a:latin typeface="Arial" charset="0"/>
                <a:ea typeface="ＭＳ Ｐゴシック" charset="0"/>
              </a:rPr>
              <a:t>MeshScalingAssembly</a:t>
            </a:r>
            <a:r>
              <a:rPr lang="en-US" sz="1600" dirty="0">
                <a:solidFill>
                  <a:srgbClr val="000000"/>
                </a:solidFill>
                <a:latin typeface="Arial" charset="0"/>
                <a:ea typeface="ＭＳ Ｐゴシック" charset="0"/>
              </a:rPr>
              <a:t> model, the chart below shows the number of elements produced by mesh scaling for some (multiplier, minimum interval change) combinations.</a:t>
            </a:r>
          </a:p>
        </p:txBody>
      </p:sp>
      <p:pic>
        <p:nvPicPr>
          <p:cNvPr id="29700" name="Picture 4">
            <a:extLst>
              <a:ext uri="{FF2B5EF4-FFF2-40B4-BE49-F238E27FC236}">
                <a16:creationId xmlns:a16="http://schemas.microsoft.com/office/drawing/2014/main" id="{669C50BC-3FD0-4B89-8259-0F524471FD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1638" y="57151"/>
            <a:ext cx="3962400" cy="2170113"/>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a:extLst>
              <a:ext uri="{FF2B5EF4-FFF2-40B4-BE49-F238E27FC236}">
                <a16:creationId xmlns:a16="http://schemas.microsoft.com/office/drawing/2014/main" id="{F66C7056-752C-4BDE-B008-D75C1C18BEA5}"/>
              </a:ext>
            </a:extLst>
          </p:cNvPr>
          <p:cNvGraphicFramePr>
            <a:graphicFrameLocks noGrp="1"/>
          </p:cNvGraphicFramePr>
          <p:nvPr/>
        </p:nvGraphicFramePr>
        <p:xfrm>
          <a:off x="2025651" y="2568575"/>
          <a:ext cx="8478839" cy="2636838"/>
        </p:xfrm>
        <a:graphic>
          <a:graphicData uri="http://schemas.openxmlformats.org/drawingml/2006/table">
            <a:tbl>
              <a:tblPr firstRow="1" bandRow="1">
                <a:tableStyleId>{5C22544A-7EE6-4342-B048-85BDC9FD1C3A}</a:tableStyleId>
              </a:tblPr>
              <a:tblGrid>
                <a:gridCol w="1371743">
                  <a:extLst>
                    <a:ext uri="{9D8B030D-6E8A-4147-A177-3AD203B41FA5}">
                      <a16:colId xmlns:a16="http://schemas.microsoft.com/office/drawing/2014/main" val="20000"/>
                    </a:ext>
                  </a:extLst>
                </a:gridCol>
                <a:gridCol w="1050782">
                  <a:extLst>
                    <a:ext uri="{9D8B030D-6E8A-4147-A177-3AD203B41FA5}">
                      <a16:colId xmlns:a16="http://schemas.microsoft.com/office/drawing/2014/main" val="20001"/>
                    </a:ext>
                  </a:extLst>
                </a:gridCol>
                <a:gridCol w="1246744">
                  <a:extLst>
                    <a:ext uri="{9D8B030D-6E8A-4147-A177-3AD203B41FA5}">
                      <a16:colId xmlns:a16="http://schemas.microsoft.com/office/drawing/2014/main" val="20002"/>
                    </a:ext>
                  </a:extLst>
                </a:gridCol>
                <a:gridCol w="1175781">
                  <a:extLst>
                    <a:ext uri="{9D8B030D-6E8A-4147-A177-3AD203B41FA5}">
                      <a16:colId xmlns:a16="http://schemas.microsoft.com/office/drawing/2014/main" val="20003"/>
                    </a:ext>
                  </a:extLst>
                </a:gridCol>
                <a:gridCol w="1211263">
                  <a:extLst>
                    <a:ext uri="{9D8B030D-6E8A-4147-A177-3AD203B41FA5}">
                      <a16:colId xmlns:a16="http://schemas.microsoft.com/office/drawing/2014/main" val="20004"/>
                    </a:ext>
                  </a:extLst>
                </a:gridCol>
                <a:gridCol w="1211263">
                  <a:extLst>
                    <a:ext uri="{9D8B030D-6E8A-4147-A177-3AD203B41FA5}">
                      <a16:colId xmlns:a16="http://schemas.microsoft.com/office/drawing/2014/main" val="20005"/>
                    </a:ext>
                  </a:extLst>
                </a:gridCol>
                <a:gridCol w="1211263">
                  <a:extLst>
                    <a:ext uri="{9D8B030D-6E8A-4147-A177-3AD203B41FA5}">
                      <a16:colId xmlns:a16="http://schemas.microsoft.com/office/drawing/2014/main" val="20006"/>
                    </a:ext>
                  </a:extLst>
                </a:gridCol>
              </a:tblGrid>
              <a:tr h="365804">
                <a:tc gridSpan="7">
                  <a:txBody>
                    <a:bodyPr/>
                    <a:lstStyle/>
                    <a:p>
                      <a:r>
                        <a:rPr lang="en-US" sz="1800" dirty="0"/>
                        <a:t>Initial Mesh has 32,073 hexes</a:t>
                      </a:r>
                    </a:p>
                  </a:txBody>
                  <a:tcPr marL="91439" marR="91439" marT="45726" marB="45726"/>
                </a:tc>
                <a:tc hMerge="1">
                  <a:txBody>
                    <a:bodyPr/>
                    <a:lstStyle/>
                    <a:p>
                      <a:endParaRPr lang="en-US" dirty="0"/>
                    </a:p>
                  </a:txBody>
                  <a:tcPr/>
                </a:tc>
                <a:tc hMerge="1">
                  <a:txBody>
                    <a:bodyPr/>
                    <a:lstStyle/>
                    <a:p>
                      <a:endParaRPr lang="en-US"/>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a:p>
                  </a:txBody>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txBody>
                  <a:tcPr/>
                </a:tc>
                <a:tc hMerge="1">
                  <a:txBody>
                    <a:bodyPr/>
                    <a:lstStyle/>
                    <a:p>
                      <a:endParaRPr lang="en-US"/>
                    </a:p>
                  </a:txBody>
                  <a:tcPr/>
                </a:tc>
                <a:extLst>
                  <a:ext uri="{0D108BD9-81ED-4DB2-BD59-A6C34878D82A}">
                    <a16:rowId xmlns:a16="http://schemas.microsoft.com/office/drawing/2014/main" val="10000"/>
                  </a:ext>
                </a:extLst>
              </a:tr>
              <a:tr h="640157">
                <a:tc rowSpan="2">
                  <a:txBody>
                    <a:bodyPr/>
                    <a:lstStyle/>
                    <a:p>
                      <a:pPr algn="ctr"/>
                      <a:r>
                        <a:rPr lang="en-US" sz="1800" dirty="0"/>
                        <a:t>Requested Multiplier</a:t>
                      </a:r>
                    </a:p>
                  </a:txBody>
                  <a:tcPr marL="91439" marR="91439" marT="45726" marB="45726">
                    <a:solidFill>
                      <a:srgbClr val="00B0F0"/>
                    </a:solidFill>
                  </a:tcPr>
                </a:tc>
                <a:tc gridSpan="2">
                  <a:txBody>
                    <a:bodyPr/>
                    <a:lstStyle/>
                    <a:p>
                      <a:pPr algn="ctr"/>
                      <a:r>
                        <a:rPr lang="en-US" sz="1800" dirty="0"/>
                        <a:t>Minimum Interval Change 0</a:t>
                      </a:r>
                    </a:p>
                  </a:txBody>
                  <a:tcPr marL="91439" marR="91439" marT="45726" marB="45726">
                    <a:solidFill>
                      <a:srgbClr val="00B0F0"/>
                    </a:solidFill>
                  </a:tcPr>
                </a:tc>
                <a:tc hMerge="1">
                  <a:txBody>
                    <a:bodyPr/>
                    <a:lstStyle/>
                    <a:p>
                      <a:endParaRPr lang="en-US"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Minimum Interval Change 1</a:t>
                      </a:r>
                    </a:p>
                  </a:txBody>
                  <a:tcPr marL="91439" marR="91439" marT="45726" marB="45726">
                    <a:solidFill>
                      <a:srgbClr val="00B0F0"/>
                    </a:solidFill>
                  </a:tcPr>
                </a:tc>
                <a:tc hMerge="1">
                  <a:txBody>
                    <a:bodyPr/>
                    <a:lstStyle/>
                    <a:p>
                      <a:endParaRPr lang="en-US" dirty="0"/>
                    </a:p>
                  </a:txBody>
                  <a:tcPr/>
                </a:tc>
                <a:tc gridSpan="2">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a:t>Minimum Interval Change 2</a:t>
                      </a:r>
                    </a:p>
                  </a:txBody>
                  <a:tcPr marL="91439" marR="91439" marT="45726" marB="45726">
                    <a:solidFill>
                      <a:srgbClr val="00B0F0"/>
                    </a:solidFill>
                  </a:tcPr>
                </a:tc>
                <a:tc hMerge="1">
                  <a:txBody>
                    <a:bodyPr/>
                    <a:lstStyle/>
                    <a:p>
                      <a:endParaRPr lang="en-US" dirty="0"/>
                    </a:p>
                  </a:txBody>
                  <a:tcPr/>
                </a:tc>
                <a:extLst>
                  <a:ext uri="{0D108BD9-81ED-4DB2-BD59-A6C34878D82A}">
                    <a16:rowId xmlns:a16="http://schemas.microsoft.com/office/drawing/2014/main" val="10001"/>
                  </a:ext>
                </a:extLst>
              </a:tr>
              <a:tr h="518222">
                <a:tc vMerge="1">
                  <a:txBody>
                    <a:bodyPr/>
                    <a:lstStyle/>
                    <a:p>
                      <a:endParaRPr lang="en-US" sz="1400" dirty="0"/>
                    </a:p>
                  </a:txBody>
                  <a:tcPr marL="91430" marR="91430" marT="45726" marB="45726">
                    <a:solidFill>
                      <a:srgbClr val="00B0F0"/>
                    </a:solidFill>
                  </a:tcPr>
                </a:tc>
                <a:tc>
                  <a:txBody>
                    <a:bodyPr/>
                    <a:lstStyle/>
                    <a:p>
                      <a:pPr algn="r"/>
                      <a:r>
                        <a:rPr lang="en-US" sz="1400" dirty="0"/>
                        <a:t>#</a:t>
                      </a:r>
                      <a:r>
                        <a:rPr lang="en-US" sz="1400" dirty="0" err="1"/>
                        <a:t>elems</a:t>
                      </a:r>
                      <a:endParaRPr lang="en-US" sz="1400" dirty="0"/>
                    </a:p>
                  </a:txBody>
                  <a:tcPr marL="91439" marR="91439" marT="45726" marB="45726">
                    <a:solidFill>
                      <a:srgbClr val="00B0F0"/>
                    </a:solidFill>
                  </a:tcPr>
                </a:tc>
                <a:tc>
                  <a:txBody>
                    <a:bodyPr/>
                    <a:lstStyle/>
                    <a:p>
                      <a:pPr algn="r"/>
                      <a:r>
                        <a:rPr lang="en-US" sz="1400" dirty="0"/>
                        <a:t>Effective Multiplier</a:t>
                      </a:r>
                    </a:p>
                  </a:txBody>
                  <a:tcPr marL="91439" marR="91439" marT="45726" marB="45726">
                    <a:solidFill>
                      <a:srgbClr val="00B0F0"/>
                    </a:solidFill>
                  </a:tcPr>
                </a:tc>
                <a:tc>
                  <a:txBody>
                    <a:bodyPr/>
                    <a:lstStyle/>
                    <a:p>
                      <a:pPr algn="r"/>
                      <a:r>
                        <a:rPr lang="en-US" sz="1400" dirty="0"/>
                        <a:t>#</a:t>
                      </a:r>
                      <a:r>
                        <a:rPr lang="en-US" sz="1400" dirty="0" err="1"/>
                        <a:t>elems</a:t>
                      </a:r>
                      <a:endParaRPr lang="en-US" sz="1400" dirty="0"/>
                    </a:p>
                  </a:txBody>
                  <a:tcPr marL="91439" marR="91439" marT="45726" marB="45726">
                    <a:solidFill>
                      <a:srgbClr val="00B0F0"/>
                    </a:solidFill>
                  </a:tcPr>
                </a:tc>
                <a:tc>
                  <a:txBody>
                    <a:bodyPr/>
                    <a:lstStyle/>
                    <a:p>
                      <a:pPr algn="r"/>
                      <a:r>
                        <a:rPr lang="en-US" sz="1400" dirty="0"/>
                        <a:t>Effective Multiplier</a:t>
                      </a:r>
                    </a:p>
                  </a:txBody>
                  <a:tcPr marL="91439" marR="91439" marT="45726" marB="45726">
                    <a:solidFill>
                      <a:srgbClr val="00B0F0"/>
                    </a:solidFill>
                  </a:tcPr>
                </a:tc>
                <a:tc>
                  <a:txBody>
                    <a:bodyPr/>
                    <a:lstStyle/>
                    <a:p>
                      <a:pPr algn="r"/>
                      <a:r>
                        <a:rPr lang="en-US" sz="1400" dirty="0"/>
                        <a:t>#</a:t>
                      </a:r>
                      <a:r>
                        <a:rPr lang="en-US" sz="1400" dirty="0" err="1"/>
                        <a:t>elems</a:t>
                      </a:r>
                      <a:endParaRPr lang="en-US" sz="1400" dirty="0"/>
                    </a:p>
                  </a:txBody>
                  <a:tcPr marL="91439" marR="91439" marT="45726" marB="45726">
                    <a:solidFill>
                      <a:srgbClr val="00B0F0"/>
                    </a:solidFill>
                  </a:tcPr>
                </a:tc>
                <a:tc>
                  <a:txBody>
                    <a:bodyPr/>
                    <a:lstStyle/>
                    <a:p>
                      <a:pPr algn="r"/>
                      <a:r>
                        <a:rPr lang="en-US" sz="1400" dirty="0"/>
                        <a:t>Effective Multiplier</a:t>
                      </a:r>
                    </a:p>
                  </a:txBody>
                  <a:tcPr marL="91439" marR="91439" marT="45726" marB="45726">
                    <a:solidFill>
                      <a:srgbClr val="00B0F0"/>
                    </a:solidFill>
                  </a:tcPr>
                </a:tc>
                <a:extLst>
                  <a:ext uri="{0D108BD9-81ED-4DB2-BD59-A6C34878D82A}">
                    <a16:rowId xmlns:a16="http://schemas.microsoft.com/office/drawing/2014/main" val="10002"/>
                  </a:ext>
                </a:extLst>
              </a:tr>
              <a:tr h="370885">
                <a:tc>
                  <a:txBody>
                    <a:bodyPr/>
                    <a:lstStyle/>
                    <a:p>
                      <a:pPr algn="ctr"/>
                      <a:r>
                        <a:rPr lang="en-US" sz="1800" dirty="0"/>
                        <a:t>2X</a:t>
                      </a:r>
                    </a:p>
                  </a:txBody>
                  <a:tcPr marL="91439" marR="91439" marT="45726" marB="45726"/>
                </a:tc>
                <a:tc>
                  <a:txBody>
                    <a:bodyPr/>
                    <a:lstStyle/>
                    <a:p>
                      <a:pPr algn="r"/>
                      <a:r>
                        <a:rPr lang="en-US" sz="1800" dirty="0"/>
                        <a:t>63,280</a:t>
                      </a:r>
                    </a:p>
                  </a:txBody>
                  <a:tcPr marL="91439" marR="91439" marT="45726" marB="45726"/>
                </a:tc>
                <a:tc>
                  <a:txBody>
                    <a:bodyPr/>
                    <a:lstStyle/>
                    <a:p>
                      <a:pPr algn="r"/>
                      <a:r>
                        <a:rPr lang="en-US" sz="1800" dirty="0"/>
                        <a:t>1.97</a:t>
                      </a:r>
                    </a:p>
                  </a:txBody>
                  <a:tcPr marL="91439" marR="91439" marT="45726" marB="45726"/>
                </a:tc>
                <a:tc>
                  <a:txBody>
                    <a:bodyPr/>
                    <a:lstStyle/>
                    <a:p>
                      <a:pPr algn="r"/>
                      <a:r>
                        <a:rPr lang="en-US" sz="1800" dirty="0"/>
                        <a:t>81,818</a:t>
                      </a:r>
                    </a:p>
                  </a:txBody>
                  <a:tcPr marL="91439" marR="91439" marT="45726" marB="45726"/>
                </a:tc>
                <a:tc>
                  <a:txBody>
                    <a:bodyPr/>
                    <a:lstStyle/>
                    <a:p>
                      <a:pPr algn="r"/>
                      <a:r>
                        <a:rPr lang="en-US" sz="1800" dirty="0"/>
                        <a:t>2.56</a:t>
                      </a:r>
                    </a:p>
                  </a:txBody>
                  <a:tcPr marL="91439" marR="91439" marT="45726" marB="45726"/>
                </a:tc>
                <a:tc>
                  <a:txBody>
                    <a:bodyPr/>
                    <a:lstStyle/>
                    <a:p>
                      <a:pPr algn="r"/>
                      <a:r>
                        <a:rPr lang="en-US" sz="1800" dirty="0"/>
                        <a:t>109,620</a:t>
                      </a:r>
                    </a:p>
                  </a:txBody>
                  <a:tcPr marL="91439" marR="91439" marT="45726" marB="45726"/>
                </a:tc>
                <a:tc>
                  <a:txBody>
                    <a:bodyPr/>
                    <a:lstStyle/>
                    <a:p>
                      <a:pPr algn="r"/>
                      <a:r>
                        <a:rPr lang="en-US" sz="1800" dirty="0"/>
                        <a:t>3.42</a:t>
                      </a:r>
                    </a:p>
                  </a:txBody>
                  <a:tcPr marL="91439" marR="91439" marT="45726" marB="45726"/>
                </a:tc>
                <a:extLst>
                  <a:ext uri="{0D108BD9-81ED-4DB2-BD59-A6C34878D82A}">
                    <a16:rowId xmlns:a16="http://schemas.microsoft.com/office/drawing/2014/main" val="10003"/>
                  </a:ext>
                </a:extLst>
              </a:tr>
              <a:tr h="370885">
                <a:tc>
                  <a:txBody>
                    <a:bodyPr/>
                    <a:lstStyle/>
                    <a:p>
                      <a:pPr algn="ctr"/>
                      <a:r>
                        <a:rPr lang="en-US" sz="1800" dirty="0"/>
                        <a:t>4X</a:t>
                      </a:r>
                    </a:p>
                  </a:txBody>
                  <a:tcPr marL="91439" marR="91439" marT="45726" marB="45726"/>
                </a:tc>
                <a:tc>
                  <a:txBody>
                    <a:bodyPr/>
                    <a:lstStyle/>
                    <a:p>
                      <a:pPr algn="r"/>
                      <a:r>
                        <a:rPr lang="en-US" sz="1800" dirty="0"/>
                        <a:t>140,777</a:t>
                      </a:r>
                    </a:p>
                  </a:txBody>
                  <a:tcPr marL="91439" marR="91439" marT="45726" marB="45726"/>
                </a:tc>
                <a:tc>
                  <a:txBody>
                    <a:bodyPr/>
                    <a:lstStyle/>
                    <a:p>
                      <a:pPr algn="r"/>
                      <a:r>
                        <a:rPr lang="en-US" sz="1800" dirty="0"/>
                        <a:t>4.39</a:t>
                      </a:r>
                    </a:p>
                  </a:txBody>
                  <a:tcPr marL="91439" marR="91439" marT="45726" marB="45726"/>
                </a:tc>
                <a:tc>
                  <a:txBody>
                    <a:bodyPr/>
                    <a:lstStyle/>
                    <a:p>
                      <a:pPr algn="r"/>
                      <a:r>
                        <a:rPr lang="en-US" sz="1800" dirty="0"/>
                        <a:t>140,777</a:t>
                      </a:r>
                    </a:p>
                  </a:txBody>
                  <a:tcPr marL="91439" marR="91439" marT="45726" marB="45726"/>
                </a:tc>
                <a:tc>
                  <a:txBody>
                    <a:bodyPr/>
                    <a:lstStyle/>
                    <a:p>
                      <a:pPr algn="r"/>
                      <a:r>
                        <a:rPr lang="en-US" sz="1800" dirty="0"/>
                        <a:t>4.39</a:t>
                      </a:r>
                    </a:p>
                  </a:txBody>
                  <a:tcPr marL="91439" marR="91439" marT="45726" marB="45726"/>
                </a:tc>
                <a:tc>
                  <a:txBody>
                    <a:bodyPr/>
                    <a:lstStyle/>
                    <a:p>
                      <a:pPr algn="r"/>
                      <a:r>
                        <a:rPr lang="en-US" sz="1800" dirty="0"/>
                        <a:t>179,212</a:t>
                      </a:r>
                    </a:p>
                  </a:txBody>
                  <a:tcPr marL="91439" marR="91439" marT="45726" marB="45726"/>
                </a:tc>
                <a:tc>
                  <a:txBody>
                    <a:bodyPr/>
                    <a:lstStyle/>
                    <a:p>
                      <a:pPr algn="r"/>
                      <a:r>
                        <a:rPr lang="en-US" sz="1800" dirty="0"/>
                        <a:t>5.59</a:t>
                      </a:r>
                    </a:p>
                  </a:txBody>
                  <a:tcPr marL="91439" marR="91439" marT="45726" marB="45726"/>
                </a:tc>
                <a:extLst>
                  <a:ext uri="{0D108BD9-81ED-4DB2-BD59-A6C34878D82A}">
                    <a16:rowId xmlns:a16="http://schemas.microsoft.com/office/drawing/2014/main" val="10004"/>
                  </a:ext>
                </a:extLst>
              </a:tr>
              <a:tr h="370885">
                <a:tc>
                  <a:txBody>
                    <a:bodyPr/>
                    <a:lstStyle/>
                    <a:p>
                      <a:pPr algn="ctr"/>
                      <a:r>
                        <a:rPr lang="en-US" sz="1800" dirty="0"/>
                        <a:t>8x</a:t>
                      </a:r>
                    </a:p>
                  </a:txBody>
                  <a:tcPr marL="91439" marR="91439" marT="45726" marB="45726"/>
                </a:tc>
                <a:tc>
                  <a:txBody>
                    <a:bodyPr/>
                    <a:lstStyle/>
                    <a:p>
                      <a:pPr algn="r"/>
                      <a:r>
                        <a:rPr lang="en-US" sz="1800" dirty="0"/>
                        <a:t>252,202</a:t>
                      </a:r>
                    </a:p>
                  </a:txBody>
                  <a:tcPr marL="91439" marR="91439" marT="45726" marB="45726"/>
                </a:tc>
                <a:tc>
                  <a:txBody>
                    <a:bodyPr/>
                    <a:lstStyle/>
                    <a:p>
                      <a:pPr algn="r"/>
                      <a:r>
                        <a:rPr lang="en-US" sz="1800" dirty="0"/>
                        <a:t>7.86</a:t>
                      </a:r>
                    </a:p>
                  </a:txBody>
                  <a:tcPr marL="91439" marR="91439" marT="45726" marB="45726"/>
                </a:tc>
                <a:tc>
                  <a:txBody>
                    <a:bodyPr/>
                    <a:lstStyle/>
                    <a:p>
                      <a:pPr algn="r"/>
                      <a:r>
                        <a:rPr lang="en-US" sz="1800" dirty="0"/>
                        <a:t>252,202</a:t>
                      </a:r>
                    </a:p>
                  </a:txBody>
                  <a:tcPr marL="91439" marR="91439" marT="45726" marB="45726"/>
                </a:tc>
                <a:tc>
                  <a:txBody>
                    <a:bodyPr/>
                    <a:lstStyle/>
                    <a:p>
                      <a:pPr algn="r"/>
                      <a:r>
                        <a:rPr lang="en-US" sz="1800" dirty="0"/>
                        <a:t>7.86</a:t>
                      </a:r>
                    </a:p>
                  </a:txBody>
                  <a:tcPr marL="91439" marR="91439" marT="45726" marB="45726"/>
                </a:tc>
                <a:tc>
                  <a:txBody>
                    <a:bodyPr/>
                    <a:lstStyle/>
                    <a:p>
                      <a:pPr algn="r"/>
                      <a:r>
                        <a:rPr lang="en-US" sz="1800" dirty="0"/>
                        <a:t>297904</a:t>
                      </a:r>
                    </a:p>
                  </a:txBody>
                  <a:tcPr marL="91439" marR="91439" marT="45726" marB="45726"/>
                </a:tc>
                <a:tc>
                  <a:txBody>
                    <a:bodyPr/>
                    <a:lstStyle/>
                    <a:p>
                      <a:pPr algn="r"/>
                      <a:r>
                        <a:rPr lang="en-US" sz="1800" dirty="0"/>
                        <a:t>9.29</a:t>
                      </a:r>
                    </a:p>
                  </a:txBody>
                  <a:tcPr marL="91439" marR="91439" marT="45726" marB="45726"/>
                </a:tc>
                <a:extLst>
                  <a:ext uri="{0D108BD9-81ED-4DB2-BD59-A6C34878D82A}">
                    <a16:rowId xmlns:a16="http://schemas.microsoft.com/office/drawing/2014/main" val="10005"/>
                  </a:ext>
                </a:extLst>
              </a:tr>
            </a:tbl>
          </a:graphicData>
        </a:graphic>
      </p:graphicFrame>
      <p:sp>
        <p:nvSpPr>
          <p:cNvPr id="18" name="Rectangle 6">
            <a:extLst>
              <a:ext uri="{FF2B5EF4-FFF2-40B4-BE49-F238E27FC236}">
                <a16:creationId xmlns:a16="http://schemas.microsoft.com/office/drawing/2014/main" id="{48D2AD6B-B300-4AA9-A27C-06F2F9864662}"/>
              </a:ext>
            </a:extLst>
          </p:cNvPr>
          <p:cNvSpPr>
            <a:spLocks noChangeArrowheads="1"/>
          </p:cNvSpPr>
          <p:nvPr/>
        </p:nvSpPr>
        <p:spPr bwMode="auto">
          <a:xfrm>
            <a:off x="2238376" y="5392739"/>
            <a:ext cx="7491413" cy="587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SzPct val="100000"/>
              <a:tabLst>
                <a:tab pos="1371600" algn="l"/>
                <a:tab pos="2286000" algn="l"/>
                <a:tab pos="3200400" algn="l"/>
                <a:tab pos="4114800" algn="l"/>
                <a:tab pos="5029200" algn="l"/>
                <a:tab pos="5943600" algn="l"/>
                <a:tab pos="6858000" algn="l"/>
                <a:tab pos="7772400" algn="l"/>
                <a:tab pos="8686800" algn="l"/>
                <a:tab pos="9601200" algn="l"/>
                <a:tab pos="10515600" algn="l"/>
              </a:tabLst>
              <a:defRPr/>
            </a:pPr>
            <a:r>
              <a:rPr lang="en-US" sz="1600" dirty="0">
                <a:solidFill>
                  <a:srgbClr val="000000"/>
                </a:solidFill>
                <a:latin typeface="Arial" charset="0"/>
                <a:ea typeface="ＭＳ Ｐゴシック" charset="0"/>
              </a:rPr>
              <a:t>Specifying a “Minimum Interval Change” can cause mesh scaling to overshoot the multiplier, sometimes significantly.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a:extLst>
              <a:ext uri="{FF2B5EF4-FFF2-40B4-BE49-F238E27FC236}">
                <a16:creationId xmlns:a16="http://schemas.microsoft.com/office/drawing/2014/main" id="{CA1708C2-F603-4A98-BF8F-3B08844E6684}"/>
              </a:ext>
            </a:extLst>
          </p:cNvPr>
          <p:cNvSpPr>
            <a:spLocks noGrp="1"/>
          </p:cNvSpPr>
          <p:nvPr>
            <p:ph type="dt" sz="quarter" idx="4294967295"/>
          </p:nvPr>
        </p:nvSpPr>
        <p:spPr bwMode="auto">
          <a:xfrm>
            <a:off x="9512300" y="6503989"/>
            <a:ext cx="115570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a:t>Steve Owen </a:t>
            </a:r>
          </a:p>
        </p:txBody>
      </p:sp>
      <p:pic>
        <p:nvPicPr>
          <p:cNvPr id="16387" name="Picture 2">
            <a:extLst>
              <a:ext uri="{FF2B5EF4-FFF2-40B4-BE49-F238E27FC236}">
                <a16:creationId xmlns:a16="http://schemas.microsoft.com/office/drawing/2014/main" id="{96B5D0CC-3FF2-4974-B53E-E1F761097C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b="-931"/>
          <a:stretch>
            <a:fillRect/>
          </a:stretch>
        </p:blipFill>
        <p:spPr bwMode="auto">
          <a:xfrm>
            <a:off x="1828800" y="2373314"/>
            <a:ext cx="1981200" cy="41417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8" name="Picture 6">
            <a:extLst>
              <a:ext uri="{FF2B5EF4-FFF2-40B4-BE49-F238E27FC236}">
                <a16:creationId xmlns:a16="http://schemas.microsoft.com/office/drawing/2014/main" id="{C2D73972-7EC7-4106-9896-8522EBFAC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972" r="4839"/>
          <a:stretch>
            <a:fillRect/>
          </a:stretch>
        </p:blipFill>
        <p:spPr bwMode="auto">
          <a:xfrm>
            <a:off x="7239000" y="2590801"/>
            <a:ext cx="2286000" cy="145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7">
            <a:extLst>
              <a:ext uri="{FF2B5EF4-FFF2-40B4-BE49-F238E27FC236}">
                <a16:creationId xmlns:a16="http://schemas.microsoft.com/office/drawing/2014/main" id="{C0D5E723-9737-48AB-96FE-452095683F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960" r="5287"/>
          <a:stretch>
            <a:fillRect/>
          </a:stretch>
        </p:blipFill>
        <p:spPr bwMode="auto">
          <a:xfrm>
            <a:off x="7239000" y="4079876"/>
            <a:ext cx="2286000" cy="146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a:extLst>
              <a:ext uri="{FF2B5EF4-FFF2-40B4-BE49-F238E27FC236}">
                <a16:creationId xmlns:a16="http://schemas.microsoft.com/office/drawing/2014/main" id="{89F71DB1-59D1-4177-93E1-3C8E933DEFA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5969" r="4233"/>
          <a:stretch>
            <a:fillRect/>
          </a:stretch>
        </p:blipFill>
        <p:spPr bwMode="auto">
          <a:xfrm>
            <a:off x="4876800" y="5262563"/>
            <a:ext cx="2286000" cy="144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2">
            <a:extLst>
              <a:ext uri="{FF2B5EF4-FFF2-40B4-BE49-F238E27FC236}">
                <a16:creationId xmlns:a16="http://schemas.microsoft.com/office/drawing/2014/main" id="{77F8929B-38DB-47F8-8953-2BBFE5D521E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l="6000" r="5539"/>
          <a:stretch>
            <a:fillRect/>
          </a:stretch>
        </p:blipFill>
        <p:spPr bwMode="auto">
          <a:xfrm>
            <a:off x="4898296" y="1938510"/>
            <a:ext cx="2286000" cy="146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Text Box 1">
            <a:extLst>
              <a:ext uri="{FF2B5EF4-FFF2-40B4-BE49-F238E27FC236}">
                <a16:creationId xmlns:a16="http://schemas.microsoft.com/office/drawing/2014/main" id="{FA3E1D4A-D252-4422-B737-120E81C6F6C6}"/>
              </a:ext>
            </a:extLst>
          </p:cNvPr>
          <p:cNvSpPr txBox="1">
            <a:spLocks noChangeArrowheads="1"/>
          </p:cNvSpPr>
          <p:nvPr/>
        </p:nvSpPr>
        <p:spPr bwMode="auto">
          <a:xfrm>
            <a:off x="2519925" y="429737"/>
            <a:ext cx="6791325"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9pPr>
          </a:lstStyle>
          <a:p>
            <a:pPr algn="ctr">
              <a:buSzPct val="100000"/>
              <a:defRPr/>
            </a:pPr>
            <a:r>
              <a:rPr lang="en-US" sz="2800" b="1" dirty="0"/>
              <a:t>Mesh Scaling</a:t>
            </a:r>
          </a:p>
        </p:txBody>
      </p:sp>
      <p:sp>
        <p:nvSpPr>
          <p:cNvPr id="33" name="Down Arrow 32">
            <a:extLst>
              <a:ext uri="{FF2B5EF4-FFF2-40B4-BE49-F238E27FC236}">
                <a16:creationId xmlns:a16="http://schemas.microsoft.com/office/drawing/2014/main" id="{5682143E-BD08-45C3-AB19-E8F2865FD380}"/>
              </a:ext>
            </a:extLst>
          </p:cNvPr>
          <p:cNvSpPr/>
          <p:nvPr/>
        </p:nvSpPr>
        <p:spPr>
          <a:xfrm rot="13939105">
            <a:off x="4074320" y="2961482"/>
            <a:ext cx="484187" cy="1098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n-US"/>
          </a:p>
        </p:txBody>
      </p:sp>
      <p:sp>
        <p:nvSpPr>
          <p:cNvPr id="35" name="Down Arrow 34">
            <a:extLst>
              <a:ext uri="{FF2B5EF4-FFF2-40B4-BE49-F238E27FC236}">
                <a16:creationId xmlns:a16="http://schemas.microsoft.com/office/drawing/2014/main" id="{8EF26A09-8D8F-434B-8344-919B48E32BDA}"/>
              </a:ext>
            </a:extLst>
          </p:cNvPr>
          <p:cNvSpPr/>
          <p:nvPr/>
        </p:nvSpPr>
        <p:spPr>
          <a:xfrm rot="15637132">
            <a:off x="5109370" y="2467770"/>
            <a:ext cx="484187" cy="30448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n-US"/>
          </a:p>
        </p:txBody>
      </p:sp>
      <p:sp>
        <p:nvSpPr>
          <p:cNvPr id="36" name="Down Arrow 35">
            <a:extLst>
              <a:ext uri="{FF2B5EF4-FFF2-40B4-BE49-F238E27FC236}">
                <a16:creationId xmlns:a16="http://schemas.microsoft.com/office/drawing/2014/main" id="{193275B0-CA1E-4E67-9F28-EC2E20E6F5DD}"/>
              </a:ext>
            </a:extLst>
          </p:cNvPr>
          <p:cNvSpPr/>
          <p:nvPr/>
        </p:nvSpPr>
        <p:spPr>
          <a:xfrm rot="-3120000">
            <a:off x="4074319" y="4636294"/>
            <a:ext cx="484188" cy="109855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n-US"/>
          </a:p>
        </p:txBody>
      </p:sp>
      <p:sp>
        <p:nvSpPr>
          <p:cNvPr id="38" name="Down Arrow 37">
            <a:extLst>
              <a:ext uri="{FF2B5EF4-FFF2-40B4-BE49-F238E27FC236}">
                <a16:creationId xmlns:a16="http://schemas.microsoft.com/office/drawing/2014/main" id="{D17D0962-EFEA-46BB-8220-335ED7297F01}"/>
              </a:ext>
            </a:extLst>
          </p:cNvPr>
          <p:cNvSpPr/>
          <p:nvPr/>
        </p:nvSpPr>
        <p:spPr>
          <a:xfrm rot="16740000">
            <a:off x="5140326" y="3221039"/>
            <a:ext cx="485775" cy="310832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n-US"/>
          </a:p>
        </p:txBody>
      </p:sp>
      <p:sp>
        <p:nvSpPr>
          <p:cNvPr id="16397" name="TextBox 38">
            <a:extLst>
              <a:ext uri="{FF2B5EF4-FFF2-40B4-BE49-F238E27FC236}">
                <a16:creationId xmlns:a16="http://schemas.microsoft.com/office/drawing/2014/main" id="{52BE801C-F3DB-45B1-B3D9-C0BBEEA71424}"/>
              </a:ext>
            </a:extLst>
          </p:cNvPr>
          <p:cNvSpPr txBox="1">
            <a:spLocks noChangeArrowheads="1"/>
          </p:cNvSpPr>
          <p:nvPr/>
        </p:nvSpPr>
        <p:spPr bwMode="auto">
          <a:xfrm>
            <a:off x="1600200" y="1371601"/>
            <a:ext cx="84137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1400"/>
              <a:t>The goal of Mesh Scaling is, given an initial all-hexahedral mesh, produce a series of incrementally finer meshes with similar relative sizing attributes for use in solution verification and convergence studies.</a:t>
            </a:r>
          </a:p>
        </p:txBody>
      </p:sp>
      <p:sp>
        <p:nvSpPr>
          <p:cNvPr id="16398" name="TextBox 39">
            <a:extLst>
              <a:ext uri="{FF2B5EF4-FFF2-40B4-BE49-F238E27FC236}">
                <a16:creationId xmlns:a16="http://schemas.microsoft.com/office/drawing/2014/main" id="{B50DB777-CF9E-4C10-B086-6413981E8781}"/>
              </a:ext>
            </a:extLst>
          </p:cNvPr>
          <p:cNvSpPr txBox="1">
            <a:spLocks noChangeArrowheads="1"/>
          </p:cNvSpPr>
          <p:nvPr/>
        </p:nvSpPr>
        <p:spPr bwMode="auto">
          <a:xfrm>
            <a:off x="1830389" y="2116139"/>
            <a:ext cx="1971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200">
                <a:latin typeface="Calibri" panose="020F0502020204030204" pitchFamily="34" charset="0"/>
              </a:rPr>
              <a:t>Original Mesh: 22,860 Hexes</a:t>
            </a:r>
          </a:p>
        </p:txBody>
      </p:sp>
      <p:sp>
        <p:nvSpPr>
          <p:cNvPr id="16399" name="TextBox 40">
            <a:extLst>
              <a:ext uri="{FF2B5EF4-FFF2-40B4-BE49-F238E27FC236}">
                <a16:creationId xmlns:a16="http://schemas.microsoft.com/office/drawing/2014/main" id="{5E568E56-F17E-4E2B-A4A9-23715EB925AB}"/>
              </a:ext>
            </a:extLst>
          </p:cNvPr>
          <p:cNvSpPr txBox="1">
            <a:spLocks noChangeArrowheads="1"/>
          </p:cNvSpPr>
          <p:nvPr/>
        </p:nvSpPr>
        <p:spPr bwMode="auto">
          <a:xfrm>
            <a:off x="9569450" y="3152776"/>
            <a:ext cx="1022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sz="1200">
                <a:latin typeface="Calibri" panose="020F0502020204030204" pitchFamily="34" charset="0"/>
              </a:rPr>
              <a:t>2X</a:t>
            </a:r>
          </a:p>
          <a:p>
            <a:pPr>
              <a:buClr>
                <a:srgbClr val="000000"/>
              </a:buClr>
              <a:buSzPct val="100000"/>
              <a:buFont typeface="Times New Roman" panose="02020603050405020304" pitchFamily="18" charset="0"/>
              <a:buNone/>
            </a:pPr>
            <a:r>
              <a:rPr lang="en-US" altLang="en-US" sz="1200">
                <a:latin typeface="Calibri" panose="020F0502020204030204" pitchFamily="34" charset="0"/>
              </a:rPr>
              <a:t>46,395 Hexes</a:t>
            </a:r>
          </a:p>
        </p:txBody>
      </p:sp>
      <p:sp>
        <p:nvSpPr>
          <p:cNvPr id="16400" name="TextBox 41">
            <a:extLst>
              <a:ext uri="{FF2B5EF4-FFF2-40B4-BE49-F238E27FC236}">
                <a16:creationId xmlns:a16="http://schemas.microsoft.com/office/drawing/2014/main" id="{6BA03C77-595D-41D1-BDAE-72817BDCBC9E}"/>
              </a:ext>
            </a:extLst>
          </p:cNvPr>
          <p:cNvSpPr txBox="1">
            <a:spLocks noChangeArrowheads="1"/>
          </p:cNvSpPr>
          <p:nvPr/>
        </p:nvSpPr>
        <p:spPr bwMode="auto">
          <a:xfrm>
            <a:off x="9513889" y="4535488"/>
            <a:ext cx="1023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sz="1200">
                <a:latin typeface="Calibri" panose="020F0502020204030204" pitchFamily="34" charset="0"/>
              </a:rPr>
              <a:t>4X</a:t>
            </a:r>
          </a:p>
          <a:p>
            <a:pPr>
              <a:buClr>
                <a:srgbClr val="000000"/>
              </a:buClr>
              <a:buSzPct val="100000"/>
              <a:buFont typeface="Times New Roman" panose="02020603050405020304" pitchFamily="18" charset="0"/>
              <a:buNone/>
            </a:pPr>
            <a:r>
              <a:rPr lang="en-US" altLang="en-US" sz="1200">
                <a:latin typeface="Calibri" panose="020F0502020204030204" pitchFamily="34" charset="0"/>
              </a:rPr>
              <a:t>88,752 Hexes</a:t>
            </a:r>
          </a:p>
        </p:txBody>
      </p:sp>
      <p:sp>
        <p:nvSpPr>
          <p:cNvPr id="16401" name="TextBox 42">
            <a:extLst>
              <a:ext uri="{FF2B5EF4-FFF2-40B4-BE49-F238E27FC236}">
                <a16:creationId xmlns:a16="http://schemas.microsoft.com/office/drawing/2014/main" id="{FBAB123D-12C3-4010-8ED3-9596B0FCC438}"/>
              </a:ext>
            </a:extLst>
          </p:cNvPr>
          <p:cNvSpPr txBox="1">
            <a:spLocks noChangeArrowheads="1"/>
          </p:cNvSpPr>
          <p:nvPr/>
        </p:nvSpPr>
        <p:spPr bwMode="auto">
          <a:xfrm>
            <a:off x="7127876" y="6091238"/>
            <a:ext cx="11017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sz="1200">
                <a:latin typeface="Calibri" panose="020F0502020204030204" pitchFamily="34" charset="0"/>
              </a:rPr>
              <a:t>8X</a:t>
            </a:r>
          </a:p>
          <a:p>
            <a:pPr>
              <a:buClr>
                <a:srgbClr val="000000"/>
              </a:buClr>
              <a:buSzPct val="100000"/>
              <a:buFont typeface="Times New Roman" panose="02020603050405020304" pitchFamily="18" charset="0"/>
              <a:buNone/>
            </a:pPr>
            <a:r>
              <a:rPr lang="en-US" altLang="en-US" sz="1200">
                <a:latin typeface="Calibri" panose="020F0502020204030204" pitchFamily="34" charset="0"/>
              </a:rPr>
              <a:t>178,768 Hexes</a:t>
            </a:r>
          </a:p>
        </p:txBody>
      </p:sp>
      <p:sp>
        <p:nvSpPr>
          <p:cNvPr id="16402" name="TextBox 43">
            <a:extLst>
              <a:ext uri="{FF2B5EF4-FFF2-40B4-BE49-F238E27FC236}">
                <a16:creationId xmlns:a16="http://schemas.microsoft.com/office/drawing/2014/main" id="{7470FE45-25EE-4055-B533-BCDCEB8C7140}"/>
              </a:ext>
            </a:extLst>
          </p:cNvPr>
          <p:cNvSpPr txBox="1">
            <a:spLocks noChangeArrowheads="1"/>
          </p:cNvSpPr>
          <p:nvPr/>
        </p:nvSpPr>
        <p:spPr bwMode="auto">
          <a:xfrm>
            <a:off x="7127875" y="1984376"/>
            <a:ext cx="10239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sz="1200">
                <a:latin typeface="Calibri" panose="020F0502020204030204" pitchFamily="34" charset="0"/>
              </a:rPr>
              <a:t>0.5X</a:t>
            </a:r>
          </a:p>
          <a:p>
            <a:pPr>
              <a:buClr>
                <a:srgbClr val="000000"/>
              </a:buClr>
              <a:buSzPct val="100000"/>
              <a:buFont typeface="Times New Roman" panose="02020603050405020304" pitchFamily="18" charset="0"/>
              <a:buNone/>
            </a:pPr>
            <a:r>
              <a:rPr lang="en-US" altLang="en-US" sz="1200">
                <a:latin typeface="Calibri" panose="020F0502020204030204" pitchFamily="34" charset="0"/>
              </a:rPr>
              <a:t>11,675 Hexes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a:extLst>
              <a:ext uri="{FF2B5EF4-FFF2-40B4-BE49-F238E27FC236}">
                <a16:creationId xmlns:a16="http://schemas.microsoft.com/office/drawing/2014/main" id="{25656064-960B-41F9-926D-F38AFBA22C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9151" y="1524000"/>
            <a:ext cx="8794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1" name="Picture 3">
            <a:extLst>
              <a:ext uri="{FF2B5EF4-FFF2-40B4-BE49-F238E27FC236}">
                <a16:creationId xmlns:a16="http://schemas.microsoft.com/office/drawing/2014/main" id="{4D306094-1D25-4C74-96BB-3EDF7DFFEC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48664" y="1524000"/>
            <a:ext cx="892175"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412" name="Picture 4">
            <a:extLst>
              <a:ext uri="{FF2B5EF4-FFF2-40B4-BE49-F238E27FC236}">
                <a16:creationId xmlns:a16="http://schemas.microsoft.com/office/drawing/2014/main" id="{5B189DA5-17C8-4D7B-B966-BEBFE10CF9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39288" y="1524000"/>
            <a:ext cx="881062"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ight Arrow 5">
            <a:extLst>
              <a:ext uri="{FF2B5EF4-FFF2-40B4-BE49-F238E27FC236}">
                <a16:creationId xmlns:a16="http://schemas.microsoft.com/office/drawing/2014/main" id="{DC33EE8E-1D4B-4A14-BFE5-7D12F70DBBA4}"/>
              </a:ext>
            </a:extLst>
          </p:cNvPr>
          <p:cNvSpPr/>
          <p:nvPr/>
        </p:nvSpPr>
        <p:spPr>
          <a:xfrm>
            <a:off x="8062913" y="1738314"/>
            <a:ext cx="271462"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n-US">
              <a:solidFill>
                <a:schemeClr val="tx1"/>
              </a:solidFill>
            </a:endParaRPr>
          </a:p>
        </p:txBody>
      </p:sp>
      <p:sp>
        <p:nvSpPr>
          <p:cNvPr id="7" name="Right Arrow 6">
            <a:extLst>
              <a:ext uri="{FF2B5EF4-FFF2-40B4-BE49-F238E27FC236}">
                <a16:creationId xmlns:a16="http://schemas.microsoft.com/office/drawing/2014/main" id="{0E6CF948-FF6D-498A-BBAB-1E6EA63A9FE7}"/>
              </a:ext>
            </a:extLst>
          </p:cNvPr>
          <p:cNvSpPr/>
          <p:nvPr/>
        </p:nvSpPr>
        <p:spPr>
          <a:xfrm>
            <a:off x="9255126" y="1738314"/>
            <a:ext cx="269875" cy="485775"/>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buClr>
                <a:srgbClr val="000000"/>
              </a:buClr>
              <a:buSzPct val="100000"/>
              <a:buFont typeface="Times New Roman" panose="02020603050405020304" pitchFamily="18" charset="0"/>
              <a:buNone/>
              <a:defRPr/>
            </a:pPr>
            <a:endParaRPr lang="en-US">
              <a:solidFill>
                <a:schemeClr val="tx1"/>
              </a:solidFill>
            </a:endParaRPr>
          </a:p>
        </p:txBody>
      </p:sp>
      <p:sp>
        <p:nvSpPr>
          <p:cNvPr id="17415" name="TextBox 7">
            <a:extLst>
              <a:ext uri="{FF2B5EF4-FFF2-40B4-BE49-F238E27FC236}">
                <a16:creationId xmlns:a16="http://schemas.microsoft.com/office/drawing/2014/main" id="{45E6C6FA-E0A8-4803-8907-06ABEE921DD3}"/>
              </a:ext>
            </a:extLst>
          </p:cNvPr>
          <p:cNvSpPr txBox="1">
            <a:spLocks noChangeArrowheads="1"/>
          </p:cNvSpPr>
          <p:nvPr/>
        </p:nvSpPr>
        <p:spPr bwMode="auto">
          <a:xfrm>
            <a:off x="8586970" y="1322388"/>
            <a:ext cx="42191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a:latin typeface="Calibri" panose="020F0502020204030204" pitchFamily="34" charset="0"/>
              </a:rPr>
              <a:t>8X</a:t>
            </a:r>
          </a:p>
        </p:txBody>
      </p:sp>
      <p:sp>
        <p:nvSpPr>
          <p:cNvPr id="17416" name="TextBox 8">
            <a:extLst>
              <a:ext uri="{FF2B5EF4-FFF2-40B4-BE49-F238E27FC236}">
                <a16:creationId xmlns:a16="http://schemas.microsoft.com/office/drawing/2014/main" id="{34A51CF3-BA1D-463A-B620-69DD9BE5A278}"/>
              </a:ext>
            </a:extLst>
          </p:cNvPr>
          <p:cNvSpPr txBox="1">
            <a:spLocks noChangeArrowheads="1"/>
          </p:cNvSpPr>
          <p:nvPr/>
        </p:nvSpPr>
        <p:spPr bwMode="auto">
          <a:xfrm>
            <a:off x="9706386" y="1322388"/>
            <a:ext cx="5389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a:latin typeface="Calibri" panose="020F0502020204030204" pitchFamily="34" charset="0"/>
              </a:rPr>
              <a:t>64X</a:t>
            </a:r>
          </a:p>
        </p:txBody>
      </p:sp>
      <p:sp>
        <p:nvSpPr>
          <p:cNvPr id="10" name="Text Box 1">
            <a:extLst>
              <a:ext uri="{FF2B5EF4-FFF2-40B4-BE49-F238E27FC236}">
                <a16:creationId xmlns:a16="http://schemas.microsoft.com/office/drawing/2014/main" id="{8C3E8387-F2D1-48F0-8D77-CB78CC588690}"/>
              </a:ext>
            </a:extLst>
          </p:cNvPr>
          <p:cNvSpPr txBox="1">
            <a:spLocks noChangeArrowheads="1"/>
          </p:cNvSpPr>
          <p:nvPr/>
        </p:nvSpPr>
        <p:spPr bwMode="auto">
          <a:xfrm>
            <a:off x="2549525" y="479426"/>
            <a:ext cx="6791325" cy="849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9pPr>
          </a:lstStyle>
          <a:p>
            <a:pPr algn="ctr">
              <a:buSzPct val="100000"/>
              <a:defRPr/>
            </a:pPr>
            <a:r>
              <a:rPr lang="en-US" sz="2800" b="1" dirty="0"/>
              <a:t>Mesh Scaling</a:t>
            </a:r>
          </a:p>
        </p:txBody>
      </p:sp>
      <p:sp>
        <p:nvSpPr>
          <p:cNvPr id="17418" name="TextBox 10">
            <a:extLst>
              <a:ext uri="{FF2B5EF4-FFF2-40B4-BE49-F238E27FC236}">
                <a16:creationId xmlns:a16="http://schemas.microsoft.com/office/drawing/2014/main" id="{437762C2-BF9F-4901-9E5A-1D8040ACDBC0}"/>
              </a:ext>
            </a:extLst>
          </p:cNvPr>
          <p:cNvSpPr txBox="1">
            <a:spLocks noChangeArrowheads="1"/>
          </p:cNvSpPr>
          <p:nvPr/>
        </p:nvSpPr>
        <p:spPr bwMode="auto">
          <a:xfrm>
            <a:off x="1600201" y="1419226"/>
            <a:ext cx="5561013"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1600"/>
              <a:t>Traditional hexahedral refinement techniques require 8X multiplier for each mesh in the series and provide only refinement, and no coarsening.  Computing resources are exhausted before many meshes in the series can be run.</a:t>
            </a:r>
          </a:p>
        </p:txBody>
      </p:sp>
      <p:pic>
        <p:nvPicPr>
          <p:cNvPr id="17419" name="Picture 11">
            <a:extLst>
              <a:ext uri="{FF2B5EF4-FFF2-40B4-BE49-F238E27FC236}">
                <a16:creationId xmlns:a16="http://schemas.microsoft.com/office/drawing/2014/main" id="{D1813383-5569-4898-8156-BA911CE8D46D}"/>
              </a:ext>
            </a:extLst>
          </p:cNvPr>
          <p:cNvPicPr>
            <a:picLocks noChangeAspect="1"/>
          </p:cNvPicPr>
          <p:nvPr/>
        </p:nvPicPr>
        <p:blipFill>
          <a:blip r:embed="rId5">
            <a:extLst>
              <a:ext uri="{28A0092B-C50C-407E-A947-70E740481C1C}">
                <a14:useLocalDpi xmlns:a14="http://schemas.microsoft.com/office/drawing/2010/main" val="0"/>
              </a:ext>
            </a:extLst>
          </a:blip>
          <a:srcRect l="8580" t="7690" r="8656" b="2634"/>
          <a:stretch>
            <a:fillRect/>
          </a:stretch>
        </p:blipFill>
        <p:spPr bwMode="auto">
          <a:xfrm>
            <a:off x="3251201" y="3919538"/>
            <a:ext cx="5387975" cy="290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Box 13">
            <a:extLst>
              <a:ext uri="{FF2B5EF4-FFF2-40B4-BE49-F238E27FC236}">
                <a16:creationId xmlns:a16="http://schemas.microsoft.com/office/drawing/2014/main" id="{78E4E621-A34F-4481-8DDC-18B2ACB8D5EF}"/>
              </a:ext>
            </a:extLst>
          </p:cNvPr>
          <p:cNvSpPr txBox="1">
            <a:spLocks noChangeArrowheads="1"/>
          </p:cNvSpPr>
          <p:nvPr/>
        </p:nvSpPr>
        <p:spPr bwMode="auto">
          <a:xfrm>
            <a:off x="1614488" y="2673351"/>
            <a:ext cx="874395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buClr>
                <a:srgbClr val="000000"/>
              </a:buClr>
              <a:buSzPct val="100000"/>
              <a:buFont typeface="Times New Roman" panose="02020603050405020304" pitchFamily="18" charset="0"/>
              <a:buNone/>
            </a:pPr>
            <a:r>
              <a:rPr lang="en-US" altLang="en-US" sz="1600"/>
              <a:t>In contrast, Mesh Scaling allows the user to specify any element count multiplier.  This allows more meshes to be built and computed with smaller element counts, providing more solution verification data.  On the chart below, Mesh Scaling gave us a series of 7 meshes (0.5X, initial, 2X, 4X, 8X, 16X, 32X), while traditional refinement would have only provided 2 meshes (initial, &amp; 8X).</a:t>
            </a:r>
          </a:p>
        </p:txBody>
      </p:sp>
      <p:sp>
        <p:nvSpPr>
          <p:cNvPr id="17421" name="TextBox 14">
            <a:extLst>
              <a:ext uri="{FF2B5EF4-FFF2-40B4-BE49-F238E27FC236}">
                <a16:creationId xmlns:a16="http://schemas.microsoft.com/office/drawing/2014/main" id="{4DC46C86-AEE9-4156-8715-34300E6AE2AD}"/>
              </a:ext>
            </a:extLst>
          </p:cNvPr>
          <p:cNvSpPr txBox="1">
            <a:spLocks noChangeArrowheads="1"/>
          </p:cNvSpPr>
          <p:nvPr/>
        </p:nvSpPr>
        <p:spPr bwMode="auto">
          <a:xfrm>
            <a:off x="7226301" y="4592638"/>
            <a:ext cx="723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t>Initial</a:t>
            </a:r>
          </a:p>
        </p:txBody>
      </p:sp>
      <p:sp>
        <p:nvSpPr>
          <p:cNvPr id="17422" name="TextBox 15">
            <a:extLst>
              <a:ext uri="{FF2B5EF4-FFF2-40B4-BE49-F238E27FC236}">
                <a16:creationId xmlns:a16="http://schemas.microsoft.com/office/drawing/2014/main" id="{3E9F0025-E575-45DF-8E72-695CA9AEF8E6}"/>
              </a:ext>
            </a:extLst>
          </p:cNvPr>
          <p:cNvSpPr txBox="1">
            <a:spLocks noChangeArrowheads="1"/>
          </p:cNvSpPr>
          <p:nvPr/>
        </p:nvSpPr>
        <p:spPr bwMode="auto">
          <a:xfrm>
            <a:off x="7927976" y="4554538"/>
            <a:ext cx="65915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t>0.5X</a:t>
            </a:r>
          </a:p>
        </p:txBody>
      </p:sp>
      <p:sp>
        <p:nvSpPr>
          <p:cNvPr id="17423" name="TextBox 16">
            <a:extLst>
              <a:ext uri="{FF2B5EF4-FFF2-40B4-BE49-F238E27FC236}">
                <a16:creationId xmlns:a16="http://schemas.microsoft.com/office/drawing/2014/main" id="{3A727E7E-B881-45E3-861E-6A8B1FB0CD8F}"/>
              </a:ext>
            </a:extLst>
          </p:cNvPr>
          <p:cNvSpPr txBox="1">
            <a:spLocks noChangeArrowheads="1"/>
          </p:cNvSpPr>
          <p:nvPr/>
        </p:nvSpPr>
        <p:spPr bwMode="auto">
          <a:xfrm>
            <a:off x="6565900" y="4821238"/>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t>2X</a:t>
            </a:r>
          </a:p>
        </p:txBody>
      </p:sp>
      <p:sp>
        <p:nvSpPr>
          <p:cNvPr id="17424" name="TextBox 17">
            <a:extLst>
              <a:ext uri="{FF2B5EF4-FFF2-40B4-BE49-F238E27FC236}">
                <a16:creationId xmlns:a16="http://schemas.microsoft.com/office/drawing/2014/main" id="{DB0680F7-4012-4DC4-989B-175C1AA3A619}"/>
              </a:ext>
            </a:extLst>
          </p:cNvPr>
          <p:cNvSpPr txBox="1">
            <a:spLocks noChangeArrowheads="1"/>
          </p:cNvSpPr>
          <p:nvPr/>
        </p:nvSpPr>
        <p:spPr bwMode="auto">
          <a:xfrm>
            <a:off x="5867400" y="5221288"/>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t>4X</a:t>
            </a:r>
          </a:p>
        </p:txBody>
      </p:sp>
      <p:sp>
        <p:nvSpPr>
          <p:cNvPr id="17425" name="TextBox 18">
            <a:extLst>
              <a:ext uri="{FF2B5EF4-FFF2-40B4-BE49-F238E27FC236}">
                <a16:creationId xmlns:a16="http://schemas.microsoft.com/office/drawing/2014/main" id="{44AA6B8A-1460-4521-8250-E2E0186B9204}"/>
              </a:ext>
            </a:extLst>
          </p:cNvPr>
          <p:cNvSpPr txBox="1">
            <a:spLocks noChangeArrowheads="1"/>
          </p:cNvSpPr>
          <p:nvPr/>
        </p:nvSpPr>
        <p:spPr bwMode="auto">
          <a:xfrm>
            <a:off x="5170488" y="5413375"/>
            <a:ext cx="4667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t>8X</a:t>
            </a:r>
          </a:p>
        </p:txBody>
      </p:sp>
      <p:sp>
        <p:nvSpPr>
          <p:cNvPr id="17426" name="TextBox 19">
            <a:extLst>
              <a:ext uri="{FF2B5EF4-FFF2-40B4-BE49-F238E27FC236}">
                <a16:creationId xmlns:a16="http://schemas.microsoft.com/office/drawing/2014/main" id="{9A0C94BC-6D17-46C4-A79F-B79C95820DF0}"/>
              </a:ext>
            </a:extLst>
          </p:cNvPr>
          <p:cNvSpPr txBox="1">
            <a:spLocks noChangeArrowheads="1"/>
          </p:cNvSpPr>
          <p:nvPr/>
        </p:nvSpPr>
        <p:spPr bwMode="auto">
          <a:xfrm>
            <a:off x="4468814" y="5681663"/>
            <a:ext cx="595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t>16X</a:t>
            </a:r>
          </a:p>
        </p:txBody>
      </p:sp>
      <p:sp>
        <p:nvSpPr>
          <p:cNvPr id="17427" name="TextBox 20">
            <a:extLst>
              <a:ext uri="{FF2B5EF4-FFF2-40B4-BE49-F238E27FC236}">
                <a16:creationId xmlns:a16="http://schemas.microsoft.com/office/drawing/2014/main" id="{C0423521-E869-4DA8-8E47-6010F52B6EF9}"/>
              </a:ext>
            </a:extLst>
          </p:cNvPr>
          <p:cNvSpPr txBox="1">
            <a:spLocks noChangeArrowheads="1"/>
          </p:cNvSpPr>
          <p:nvPr/>
        </p:nvSpPr>
        <p:spPr bwMode="auto">
          <a:xfrm>
            <a:off x="3757614" y="6062663"/>
            <a:ext cx="59503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buClr>
                <a:srgbClr val="000000"/>
              </a:buClr>
              <a:buSzPct val="100000"/>
              <a:buFont typeface="Times New Roman" panose="02020603050405020304" pitchFamily="18" charset="0"/>
              <a:buNone/>
            </a:pPr>
            <a:r>
              <a:rPr lang="en-US" altLang="en-US"/>
              <a:t>32X</a:t>
            </a:r>
          </a:p>
        </p:txBody>
      </p:sp>
      <p:sp>
        <p:nvSpPr>
          <p:cNvPr id="17428" name="TextBox 21">
            <a:extLst>
              <a:ext uri="{FF2B5EF4-FFF2-40B4-BE49-F238E27FC236}">
                <a16:creationId xmlns:a16="http://schemas.microsoft.com/office/drawing/2014/main" id="{21D68CC2-79C8-447D-874D-7D5F78C1C7D7}"/>
              </a:ext>
            </a:extLst>
          </p:cNvPr>
          <p:cNvSpPr txBox="1">
            <a:spLocks noChangeArrowheads="1"/>
          </p:cNvSpPr>
          <p:nvPr/>
        </p:nvSpPr>
        <p:spPr bwMode="auto">
          <a:xfrm>
            <a:off x="2962276" y="6327776"/>
            <a:ext cx="59531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buClr>
                <a:srgbClr val="000000"/>
              </a:buClr>
              <a:buSzPct val="100000"/>
              <a:buFont typeface="Times New Roman" panose="02020603050405020304" pitchFamily="18" charset="0"/>
              <a:buNone/>
            </a:pPr>
            <a:r>
              <a:rPr lang="en-US" altLang="en-US" sz="1600"/>
              <a:t>10%</a:t>
            </a:r>
          </a:p>
        </p:txBody>
      </p:sp>
      <p:sp>
        <p:nvSpPr>
          <p:cNvPr id="17429" name="TextBox 22">
            <a:extLst>
              <a:ext uri="{FF2B5EF4-FFF2-40B4-BE49-F238E27FC236}">
                <a16:creationId xmlns:a16="http://schemas.microsoft.com/office/drawing/2014/main" id="{7A3004A7-4E3E-42A7-A04B-46701DD36083}"/>
              </a:ext>
            </a:extLst>
          </p:cNvPr>
          <p:cNvSpPr txBox="1">
            <a:spLocks noChangeArrowheads="1"/>
          </p:cNvSpPr>
          <p:nvPr/>
        </p:nvSpPr>
        <p:spPr bwMode="auto">
          <a:xfrm>
            <a:off x="2849564" y="3913189"/>
            <a:ext cx="70802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buClr>
                <a:srgbClr val="000000"/>
              </a:buClr>
              <a:buSzPct val="100000"/>
              <a:buFont typeface="Times New Roman" panose="02020603050405020304" pitchFamily="18" charset="0"/>
              <a:buNone/>
            </a:pPr>
            <a:r>
              <a:rPr lang="en-US" altLang="en-US" sz="1600"/>
              <a:t>100%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C0F3908-1FB4-4AD6-A80A-93B417573D27}"/>
              </a:ext>
            </a:extLst>
          </p:cNvPr>
          <p:cNvSpPr/>
          <p:nvPr/>
        </p:nvSpPr>
        <p:spPr>
          <a:xfrm>
            <a:off x="7553326" y="625475"/>
            <a:ext cx="3044825" cy="61547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charset="0"/>
              <a:buNone/>
              <a:defRPr/>
            </a:pPr>
            <a:endParaRPr lang="en-US"/>
          </a:p>
        </p:txBody>
      </p:sp>
      <p:pic>
        <p:nvPicPr>
          <p:cNvPr id="18435" name="Picture 2">
            <a:extLst>
              <a:ext uri="{FF2B5EF4-FFF2-40B4-BE49-F238E27FC236}">
                <a16:creationId xmlns:a16="http://schemas.microsoft.com/office/drawing/2014/main" id="{C34FA17C-3A56-41F8-AA46-B5EFEE9D8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3689" y="1976439"/>
            <a:ext cx="2439987" cy="2300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3">
            <a:extLst>
              <a:ext uri="{FF2B5EF4-FFF2-40B4-BE49-F238E27FC236}">
                <a16:creationId xmlns:a16="http://schemas.microsoft.com/office/drawing/2014/main" id="{A96CE01B-D74D-4B15-9FF2-397B8F9245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5964" y="1239839"/>
            <a:ext cx="2306637"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7" name="Picture 4">
            <a:extLst>
              <a:ext uri="{FF2B5EF4-FFF2-40B4-BE49-F238E27FC236}">
                <a16:creationId xmlns:a16="http://schemas.microsoft.com/office/drawing/2014/main" id="{4B94C040-6F55-478C-846E-D0CBDBEA3F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0726" y="3565526"/>
            <a:ext cx="2295525" cy="2193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8" name="Picture 5">
            <a:extLst>
              <a:ext uri="{FF2B5EF4-FFF2-40B4-BE49-F238E27FC236}">
                <a16:creationId xmlns:a16="http://schemas.microsoft.com/office/drawing/2014/main" id="{11185B9E-6B50-4B80-A7AB-02E3390DB1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56513" y="647700"/>
            <a:ext cx="1751012" cy="1646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39" name="TextBox 3">
            <a:extLst>
              <a:ext uri="{FF2B5EF4-FFF2-40B4-BE49-F238E27FC236}">
                <a16:creationId xmlns:a16="http://schemas.microsoft.com/office/drawing/2014/main" id="{DD7C1742-E7EF-48A3-AB4B-EE6872B6737A}"/>
              </a:ext>
            </a:extLst>
          </p:cNvPr>
          <p:cNvSpPr txBox="1">
            <a:spLocks noChangeArrowheads="1"/>
          </p:cNvSpPr>
          <p:nvPr/>
        </p:nvSpPr>
        <p:spPr bwMode="auto">
          <a:xfrm>
            <a:off x="9248776" y="936625"/>
            <a:ext cx="13382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600">
                <a:solidFill>
                  <a:srgbClr val="000000"/>
                </a:solidFill>
              </a:rPr>
              <a:t>Factor 0.667</a:t>
            </a:r>
          </a:p>
          <a:p>
            <a:pPr algn="ctr">
              <a:buClr>
                <a:srgbClr val="000000"/>
              </a:buClr>
              <a:buSzPct val="100000"/>
              <a:buFont typeface="Times New Roman" panose="02020603050405020304" pitchFamily="18" charset="0"/>
              <a:buNone/>
            </a:pPr>
            <a:r>
              <a:rPr lang="en-US" altLang="en-US" sz="1600">
                <a:solidFill>
                  <a:srgbClr val="000000"/>
                </a:solidFill>
              </a:rPr>
              <a:t>1230 hexes</a:t>
            </a:r>
          </a:p>
        </p:txBody>
      </p:sp>
      <p:sp>
        <p:nvSpPr>
          <p:cNvPr id="18440" name="TextBox 8">
            <a:extLst>
              <a:ext uri="{FF2B5EF4-FFF2-40B4-BE49-F238E27FC236}">
                <a16:creationId xmlns:a16="http://schemas.microsoft.com/office/drawing/2014/main" id="{1E0044DC-A5F4-4491-BDE3-FA95432EFFA7}"/>
              </a:ext>
            </a:extLst>
          </p:cNvPr>
          <p:cNvSpPr txBox="1">
            <a:spLocks noChangeArrowheads="1"/>
          </p:cNvSpPr>
          <p:nvPr/>
        </p:nvSpPr>
        <p:spPr bwMode="auto">
          <a:xfrm>
            <a:off x="1679575" y="1574800"/>
            <a:ext cx="1244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600">
                <a:solidFill>
                  <a:srgbClr val="000000"/>
                </a:solidFill>
              </a:rPr>
              <a:t>Initial Mesh</a:t>
            </a:r>
          </a:p>
          <a:p>
            <a:pPr algn="ctr">
              <a:buClr>
                <a:srgbClr val="000000"/>
              </a:buClr>
              <a:buSzPct val="100000"/>
              <a:buFont typeface="Times New Roman" panose="02020603050405020304" pitchFamily="18" charset="0"/>
              <a:buNone/>
            </a:pPr>
            <a:r>
              <a:rPr lang="en-US" altLang="en-US" sz="1600">
                <a:solidFill>
                  <a:srgbClr val="000000"/>
                </a:solidFill>
              </a:rPr>
              <a:t>1869 hexes</a:t>
            </a:r>
          </a:p>
        </p:txBody>
      </p:sp>
      <p:pic>
        <p:nvPicPr>
          <p:cNvPr id="18441" name="Picture 6">
            <a:extLst>
              <a:ext uri="{FF2B5EF4-FFF2-40B4-BE49-F238E27FC236}">
                <a16:creationId xmlns:a16="http://schemas.microsoft.com/office/drawing/2014/main" id="{91597447-2BF7-4476-88B6-0612EB97ABC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64450" y="2132013"/>
            <a:ext cx="1735138"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42" name="Picture 7">
            <a:extLst>
              <a:ext uri="{FF2B5EF4-FFF2-40B4-BE49-F238E27FC236}">
                <a16:creationId xmlns:a16="http://schemas.microsoft.com/office/drawing/2014/main" id="{BC1B9883-24C0-47E2-9F6D-55DF884704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69214" y="5137150"/>
            <a:ext cx="1728787" cy="164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3" name="TextBox 11">
            <a:extLst>
              <a:ext uri="{FF2B5EF4-FFF2-40B4-BE49-F238E27FC236}">
                <a16:creationId xmlns:a16="http://schemas.microsoft.com/office/drawing/2014/main" id="{EBFBADA4-48D2-405F-8CD0-DE60B2B48C66}"/>
              </a:ext>
            </a:extLst>
          </p:cNvPr>
          <p:cNvSpPr txBox="1">
            <a:spLocks noChangeArrowheads="1"/>
          </p:cNvSpPr>
          <p:nvPr/>
        </p:nvSpPr>
        <p:spPr bwMode="auto">
          <a:xfrm>
            <a:off x="9204325" y="5324475"/>
            <a:ext cx="1416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600">
                <a:solidFill>
                  <a:srgbClr val="000000"/>
                </a:solidFill>
              </a:rPr>
              <a:t>Factor 10.0</a:t>
            </a:r>
          </a:p>
          <a:p>
            <a:pPr algn="ctr">
              <a:buClr>
                <a:srgbClr val="000000"/>
              </a:buClr>
              <a:buSzPct val="100000"/>
              <a:buFont typeface="Times New Roman" panose="02020603050405020304" pitchFamily="18" charset="0"/>
              <a:buNone/>
            </a:pPr>
            <a:r>
              <a:rPr lang="en-US" altLang="en-US" sz="1600">
                <a:solidFill>
                  <a:srgbClr val="000000"/>
                </a:solidFill>
              </a:rPr>
              <a:t>19,040 hexes</a:t>
            </a:r>
          </a:p>
        </p:txBody>
      </p:sp>
      <p:sp>
        <p:nvSpPr>
          <p:cNvPr id="18444" name="TextBox 12">
            <a:extLst>
              <a:ext uri="{FF2B5EF4-FFF2-40B4-BE49-F238E27FC236}">
                <a16:creationId xmlns:a16="http://schemas.microsoft.com/office/drawing/2014/main" id="{BB29AB17-CA27-4D60-BCA4-C49F6C949AED}"/>
              </a:ext>
            </a:extLst>
          </p:cNvPr>
          <p:cNvSpPr txBox="1">
            <a:spLocks noChangeArrowheads="1"/>
          </p:cNvSpPr>
          <p:nvPr/>
        </p:nvSpPr>
        <p:spPr bwMode="auto">
          <a:xfrm>
            <a:off x="9299575" y="2403475"/>
            <a:ext cx="1244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600">
                <a:solidFill>
                  <a:srgbClr val="000000"/>
                </a:solidFill>
              </a:rPr>
              <a:t>Factor 1.75</a:t>
            </a:r>
          </a:p>
          <a:p>
            <a:pPr algn="ctr">
              <a:buClr>
                <a:srgbClr val="000000"/>
              </a:buClr>
              <a:buSzPct val="100000"/>
              <a:buFont typeface="Times New Roman" panose="02020603050405020304" pitchFamily="18" charset="0"/>
              <a:buNone/>
            </a:pPr>
            <a:r>
              <a:rPr lang="en-US" altLang="en-US" sz="1600">
                <a:solidFill>
                  <a:srgbClr val="000000"/>
                </a:solidFill>
              </a:rPr>
              <a:t>3321 hexes</a:t>
            </a:r>
          </a:p>
        </p:txBody>
      </p:sp>
      <p:pic>
        <p:nvPicPr>
          <p:cNvPr id="18445" name="Picture 8">
            <a:extLst>
              <a:ext uri="{FF2B5EF4-FFF2-40B4-BE49-F238E27FC236}">
                <a16:creationId xmlns:a16="http://schemas.microsoft.com/office/drawing/2014/main" id="{A341A000-A1DD-41BF-BAD4-36113ADC43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67626" y="3633789"/>
            <a:ext cx="1730375" cy="1646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446" name="TextBox 14">
            <a:extLst>
              <a:ext uri="{FF2B5EF4-FFF2-40B4-BE49-F238E27FC236}">
                <a16:creationId xmlns:a16="http://schemas.microsoft.com/office/drawing/2014/main" id="{10F55C0B-B06B-407B-B3FF-78068CAE8F16}"/>
              </a:ext>
            </a:extLst>
          </p:cNvPr>
          <p:cNvSpPr txBox="1">
            <a:spLocks noChangeArrowheads="1"/>
          </p:cNvSpPr>
          <p:nvPr/>
        </p:nvSpPr>
        <p:spPr bwMode="auto">
          <a:xfrm>
            <a:off x="9359900" y="4008438"/>
            <a:ext cx="124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600">
                <a:solidFill>
                  <a:srgbClr val="000000"/>
                </a:solidFill>
              </a:rPr>
              <a:t>Factor 3.0</a:t>
            </a:r>
          </a:p>
          <a:p>
            <a:pPr algn="ctr">
              <a:buClr>
                <a:srgbClr val="000000"/>
              </a:buClr>
              <a:buSzPct val="100000"/>
              <a:buFont typeface="Times New Roman" panose="02020603050405020304" pitchFamily="18" charset="0"/>
              <a:buNone/>
            </a:pPr>
            <a:r>
              <a:rPr lang="en-US" altLang="en-US" sz="1600">
                <a:solidFill>
                  <a:srgbClr val="000000"/>
                </a:solidFill>
              </a:rPr>
              <a:t>5841 hexes</a:t>
            </a:r>
          </a:p>
        </p:txBody>
      </p:sp>
      <p:sp>
        <p:nvSpPr>
          <p:cNvPr id="5" name="Right Arrow 4">
            <a:extLst>
              <a:ext uri="{FF2B5EF4-FFF2-40B4-BE49-F238E27FC236}">
                <a16:creationId xmlns:a16="http://schemas.microsoft.com/office/drawing/2014/main" id="{3F75F691-7E04-43B1-8F2A-04EBC795894D}"/>
              </a:ext>
            </a:extLst>
          </p:cNvPr>
          <p:cNvSpPr/>
          <p:nvPr/>
        </p:nvSpPr>
        <p:spPr>
          <a:xfrm>
            <a:off x="4014788" y="2878139"/>
            <a:ext cx="38735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charset="0"/>
              <a:buNone/>
              <a:defRPr/>
            </a:pPr>
            <a:endParaRPr lang="en-US"/>
          </a:p>
        </p:txBody>
      </p:sp>
      <p:sp>
        <p:nvSpPr>
          <p:cNvPr id="6" name="Rectangle 5">
            <a:extLst>
              <a:ext uri="{FF2B5EF4-FFF2-40B4-BE49-F238E27FC236}">
                <a16:creationId xmlns:a16="http://schemas.microsoft.com/office/drawing/2014/main" id="{5027E738-652D-44FD-80F2-E2A5B09A99C4}"/>
              </a:ext>
            </a:extLst>
          </p:cNvPr>
          <p:cNvSpPr/>
          <p:nvPr/>
        </p:nvSpPr>
        <p:spPr>
          <a:xfrm>
            <a:off x="4471989" y="1109663"/>
            <a:ext cx="2420937" cy="466566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charset="0"/>
              <a:buNone/>
              <a:defRPr/>
            </a:pPr>
            <a:endParaRPr lang="en-US"/>
          </a:p>
        </p:txBody>
      </p:sp>
      <p:sp>
        <p:nvSpPr>
          <p:cNvPr id="18" name="Right Arrow 17">
            <a:extLst>
              <a:ext uri="{FF2B5EF4-FFF2-40B4-BE49-F238E27FC236}">
                <a16:creationId xmlns:a16="http://schemas.microsoft.com/office/drawing/2014/main" id="{29DF4792-3170-42A2-BDF8-3D6371571132}"/>
              </a:ext>
            </a:extLst>
          </p:cNvPr>
          <p:cNvSpPr/>
          <p:nvPr/>
        </p:nvSpPr>
        <p:spPr>
          <a:xfrm>
            <a:off x="7129463" y="2971800"/>
            <a:ext cx="3937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charset="0"/>
              <a:buNone/>
              <a:defRPr/>
            </a:pPr>
            <a:endParaRPr lang="en-US"/>
          </a:p>
        </p:txBody>
      </p:sp>
      <p:sp>
        <p:nvSpPr>
          <p:cNvPr id="18450" name="TextBox 6">
            <a:extLst>
              <a:ext uri="{FF2B5EF4-FFF2-40B4-BE49-F238E27FC236}">
                <a16:creationId xmlns:a16="http://schemas.microsoft.com/office/drawing/2014/main" id="{F3BDD095-5DA5-4555-992F-0459064E456F}"/>
              </a:ext>
            </a:extLst>
          </p:cNvPr>
          <p:cNvSpPr txBox="1">
            <a:spLocks noChangeArrowheads="1"/>
          </p:cNvSpPr>
          <p:nvPr/>
        </p:nvSpPr>
        <p:spPr bwMode="auto">
          <a:xfrm>
            <a:off x="2819400" y="4044950"/>
            <a:ext cx="17351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solidFill>
                  <a:srgbClr val="000000"/>
                </a:solidFill>
              </a:rPr>
              <a:t>STEP 1: Extract the Block Decomposition</a:t>
            </a:r>
          </a:p>
        </p:txBody>
      </p:sp>
      <p:sp>
        <p:nvSpPr>
          <p:cNvPr id="18451" name="TextBox 21">
            <a:extLst>
              <a:ext uri="{FF2B5EF4-FFF2-40B4-BE49-F238E27FC236}">
                <a16:creationId xmlns:a16="http://schemas.microsoft.com/office/drawing/2014/main" id="{BAE51A22-A60D-425E-8360-6F12C7A2D3CC}"/>
              </a:ext>
            </a:extLst>
          </p:cNvPr>
          <p:cNvSpPr txBox="1">
            <a:spLocks noChangeArrowheads="1"/>
          </p:cNvSpPr>
          <p:nvPr/>
        </p:nvSpPr>
        <p:spPr bwMode="auto">
          <a:xfrm>
            <a:off x="5853114" y="5783263"/>
            <a:ext cx="1735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Step 2: Remesh each block at a different size</a:t>
            </a:r>
          </a:p>
        </p:txBody>
      </p:sp>
      <p:sp>
        <p:nvSpPr>
          <p:cNvPr id="21" name="Title 1">
            <a:extLst>
              <a:ext uri="{FF2B5EF4-FFF2-40B4-BE49-F238E27FC236}">
                <a16:creationId xmlns:a16="http://schemas.microsoft.com/office/drawing/2014/main" id="{AB6AC7FB-CF14-407E-BE32-75C7A61D5E61}"/>
              </a:ext>
            </a:extLst>
          </p:cNvPr>
          <p:cNvSpPr txBox="1">
            <a:spLocks/>
          </p:cNvSpPr>
          <p:nvPr/>
        </p:nvSpPr>
        <p:spPr>
          <a:xfrm>
            <a:off x="1604963" y="637177"/>
            <a:ext cx="8633423" cy="931863"/>
          </a:xfrm>
          <a:prstGeom prst="rect">
            <a:avLst/>
          </a:prstGeom>
        </p:spPr>
        <p:txBody>
          <a:bodyPr/>
          <a:lstStyle>
            <a:lvl1pPr algn="l" rtl="0" eaLnBrk="1" fontAlgn="base" hangingPunct="1">
              <a:spcBef>
                <a:spcPct val="0"/>
              </a:spcBef>
              <a:spcAft>
                <a:spcPct val="0"/>
              </a:spcAft>
              <a:defRPr sz="3600" b="1">
                <a:solidFill>
                  <a:srgbClr val="102E54"/>
                </a:solidFill>
                <a:latin typeface="Calibri"/>
                <a:ea typeface="ＭＳ Ｐゴシック" charset="-128"/>
                <a:cs typeface="Calibri"/>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a:lstStyle>
          <a:p>
            <a:pPr>
              <a:buClr>
                <a:srgbClr val="000000"/>
              </a:buClr>
              <a:buSzPct val="100000"/>
              <a:defRPr/>
            </a:pPr>
            <a:r>
              <a:rPr lang="en-US" sz="2400" kern="0" dirty="0">
                <a:solidFill>
                  <a:schemeClr val="tx1"/>
                </a:solidFill>
              </a:rPr>
              <a:t>Mesh Scaling Algorithm:</a:t>
            </a:r>
          </a:p>
          <a:p>
            <a:pPr>
              <a:buClr>
                <a:srgbClr val="000000"/>
              </a:buClr>
              <a:buSzPct val="100000"/>
              <a:defRPr/>
            </a:pPr>
            <a:r>
              <a:rPr lang="en-US" sz="2400" kern="0" dirty="0" err="1">
                <a:solidFill>
                  <a:schemeClr val="tx1"/>
                </a:solidFill>
              </a:rPr>
              <a:t>maintain_structure</a:t>
            </a:r>
            <a:endParaRPr lang="en-US" sz="2400" kern="0" dirty="0">
              <a:solidFill>
                <a:schemeClr val="tx1"/>
              </a:solidFill>
            </a:endParaRPr>
          </a:p>
        </p:txBody>
      </p:sp>
      <p:sp>
        <p:nvSpPr>
          <p:cNvPr id="18453" name="TextBox 21">
            <a:extLst>
              <a:ext uri="{FF2B5EF4-FFF2-40B4-BE49-F238E27FC236}">
                <a16:creationId xmlns:a16="http://schemas.microsoft.com/office/drawing/2014/main" id="{165EA64C-B4BA-4E69-B3F1-6C64EAEB95B1}"/>
              </a:ext>
            </a:extLst>
          </p:cNvPr>
          <p:cNvSpPr txBox="1">
            <a:spLocks noChangeArrowheads="1"/>
          </p:cNvSpPr>
          <p:nvPr/>
        </p:nvSpPr>
        <p:spPr bwMode="auto">
          <a:xfrm>
            <a:off x="1571626" y="5092700"/>
            <a:ext cx="3052763"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400"/>
              <a:t>This works well if there is a lot of structure in the mesh.  For more unstructured “pave-and-swept” meshes, we have extended mesh scaling to include Swept Blocks, as explained on the next slide.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491293A4-6BBA-430C-848E-D0C736D6DD3D}"/>
              </a:ext>
            </a:extLst>
          </p:cNvPr>
          <p:cNvSpPr/>
          <p:nvPr/>
        </p:nvSpPr>
        <p:spPr>
          <a:xfrm>
            <a:off x="7553326" y="625475"/>
            <a:ext cx="3044825" cy="615473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charset="0"/>
              <a:buNone/>
              <a:defRPr/>
            </a:pPr>
            <a:endParaRPr lang="en-US"/>
          </a:p>
        </p:txBody>
      </p:sp>
      <p:pic>
        <p:nvPicPr>
          <p:cNvPr id="19459" name="Picture 7">
            <a:extLst>
              <a:ext uri="{FF2B5EF4-FFF2-40B4-BE49-F238E27FC236}">
                <a16:creationId xmlns:a16="http://schemas.microsoft.com/office/drawing/2014/main" id="{E1DE376C-0F77-425E-AB2B-D82B052F0F8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1426" y="5135564"/>
            <a:ext cx="1806575"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6">
            <a:extLst>
              <a:ext uri="{FF2B5EF4-FFF2-40B4-BE49-F238E27FC236}">
                <a16:creationId xmlns:a16="http://schemas.microsoft.com/office/drawing/2014/main" id="{36FC3D16-9198-4937-B930-02A982D639C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3014" y="3633789"/>
            <a:ext cx="1804987"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3">
            <a:extLst>
              <a:ext uri="{FF2B5EF4-FFF2-40B4-BE49-F238E27FC236}">
                <a16:creationId xmlns:a16="http://schemas.microsoft.com/office/drawing/2014/main" id="{3CE6F389-0916-4726-B2B6-4BE29D4E6DF5}"/>
              </a:ext>
            </a:extLst>
          </p:cNvPr>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99364" y="2138363"/>
            <a:ext cx="1800225"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2">
            <a:extLst>
              <a:ext uri="{FF2B5EF4-FFF2-40B4-BE49-F238E27FC236}">
                <a16:creationId xmlns:a16="http://schemas.microsoft.com/office/drawing/2014/main" id="{C9D083F1-49A6-4477-BAD1-C91ECD80A989}"/>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02539" y="647700"/>
            <a:ext cx="1804987" cy="164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3" name="Picture 1">
            <a:extLst>
              <a:ext uri="{FF2B5EF4-FFF2-40B4-BE49-F238E27FC236}">
                <a16:creationId xmlns:a16="http://schemas.microsoft.com/office/drawing/2014/main" id="{5B823B6A-CDA8-49E1-8999-BAB91F2D9F8F}"/>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3689" y="2039939"/>
            <a:ext cx="2441575"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4" name="TextBox 3">
            <a:extLst>
              <a:ext uri="{FF2B5EF4-FFF2-40B4-BE49-F238E27FC236}">
                <a16:creationId xmlns:a16="http://schemas.microsoft.com/office/drawing/2014/main" id="{FF28F8E9-D63C-4E1C-AF10-45143C591AD1}"/>
              </a:ext>
            </a:extLst>
          </p:cNvPr>
          <p:cNvSpPr txBox="1">
            <a:spLocks noChangeArrowheads="1"/>
          </p:cNvSpPr>
          <p:nvPr/>
        </p:nvSpPr>
        <p:spPr bwMode="auto">
          <a:xfrm>
            <a:off x="9247189" y="936625"/>
            <a:ext cx="134143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600">
                <a:solidFill>
                  <a:srgbClr val="000000"/>
                </a:solidFill>
              </a:rPr>
              <a:t>Factor 0.667</a:t>
            </a:r>
          </a:p>
          <a:p>
            <a:pPr algn="ctr">
              <a:buClr>
                <a:srgbClr val="000000"/>
              </a:buClr>
              <a:buSzPct val="100000"/>
              <a:buFont typeface="Times New Roman" panose="02020603050405020304" pitchFamily="18" charset="0"/>
              <a:buNone/>
            </a:pPr>
            <a:r>
              <a:rPr lang="en-US" altLang="en-US" sz="1600">
                <a:solidFill>
                  <a:srgbClr val="000000"/>
                </a:solidFill>
              </a:rPr>
              <a:t>1128 hexes</a:t>
            </a:r>
          </a:p>
        </p:txBody>
      </p:sp>
      <p:sp>
        <p:nvSpPr>
          <p:cNvPr id="19465" name="TextBox 8">
            <a:extLst>
              <a:ext uri="{FF2B5EF4-FFF2-40B4-BE49-F238E27FC236}">
                <a16:creationId xmlns:a16="http://schemas.microsoft.com/office/drawing/2014/main" id="{04DF94B8-1E55-496B-8972-237BB27FE08F}"/>
              </a:ext>
            </a:extLst>
          </p:cNvPr>
          <p:cNvSpPr txBox="1">
            <a:spLocks noChangeArrowheads="1"/>
          </p:cNvSpPr>
          <p:nvPr/>
        </p:nvSpPr>
        <p:spPr bwMode="auto">
          <a:xfrm>
            <a:off x="1679575" y="1574800"/>
            <a:ext cx="1244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600">
                <a:solidFill>
                  <a:srgbClr val="000000"/>
                </a:solidFill>
              </a:rPr>
              <a:t>Initial Mesh</a:t>
            </a:r>
          </a:p>
          <a:p>
            <a:pPr algn="ctr">
              <a:buClr>
                <a:srgbClr val="000000"/>
              </a:buClr>
              <a:buSzPct val="100000"/>
              <a:buFont typeface="Times New Roman" panose="02020603050405020304" pitchFamily="18" charset="0"/>
              <a:buNone/>
            </a:pPr>
            <a:r>
              <a:rPr lang="en-US" altLang="en-US" sz="1600">
                <a:solidFill>
                  <a:srgbClr val="000000"/>
                </a:solidFill>
              </a:rPr>
              <a:t>1869 hexes</a:t>
            </a:r>
          </a:p>
        </p:txBody>
      </p:sp>
      <p:sp>
        <p:nvSpPr>
          <p:cNvPr id="19466" name="TextBox 11">
            <a:extLst>
              <a:ext uri="{FF2B5EF4-FFF2-40B4-BE49-F238E27FC236}">
                <a16:creationId xmlns:a16="http://schemas.microsoft.com/office/drawing/2014/main" id="{8DEEB1BB-FCA3-4089-AC52-A30AA93DCD1D}"/>
              </a:ext>
            </a:extLst>
          </p:cNvPr>
          <p:cNvSpPr txBox="1">
            <a:spLocks noChangeArrowheads="1"/>
          </p:cNvSpPr>
          <p:nvPr/>
        </p:nvSpPr>
        <p:spPr bwMode="auto">
          <a:xfrm>
            <a:off x="9204325" y="5324475"/>
            <a:ext cx="14160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600">
                <a:solidFill>
                  <a:srgbClr val="000000"/>
                </a:solidFill>
              </a:rPr>
              <a:t>Factor 10.0</a:t>
            </a:r>
          </a:p>
          <a:p>
            <a:pPr algn="ctr">
              <a:buClr>
                <a:srgbClr val="000000"/>
              </a:buClr>
              <a:buSzPct val="100000"/>
              <a:buFont typeface="Times New Roman" panose="02020603050405020304" pitchFamily="18" charset="0"/>
              <a:buNone/>
            </a:pPr>
            <a:r>
              <a:rPr lang="en-US" altLang="en-US" sz="1600">
                <a:solidFill>
                  <a:srgbClr val="000000"/>
                </a:solidFill>
              </a:rPr>
              <a:t>19,040 hexes</a:t>
            </a:r>
          </a:p>
        </p:txBody>
      </p:sp>
      <p:sp>
        <p:nvSpPr>
          <p:cNvPr id="19467" name="TextBox 12">
            <a:extLst>
              <a:ext uri="{FF2B5EF4-FFF2-40B4-BE49-F238E27FC236}">
                <a16:creationId xmlns:a16="http://schemas.microsoft.com/office/drawing/2014/main" id="{80CD4FBF-8A8D-4877-8A56-BD6D87139306}"/>
              </a:ext>
            </a:extLst>
          </p:cNvPr>
          <p:cNvSpPr txBox="1">
            <a:spLocks noChangeArrowheads="1"/>
          </p:cNvSpPr>
          <p:nvPr/>
        </p:nvSpPr>
        <p:spPr bwMode="auto">
          <a:xfrm>
            <a:off x="9299575" y="2403475"/>
            <a:ext cx="12446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600">
                <a:solidFill>
                  <a:srgbClr val="000000"/>
                </a:solidFill>
              </a:rPr>
              <a:t>Factor 1.75</a:t>
            </a:r>
          </a:p>
          <a:p>
            <a:pPr algn="ctr">
              <a:buClr>
                <a:srgbClr val="000000"/>
              </a:buClr>
              <a:buSzPct val="100000"/>
              <a:buFont typeface="Times New Roman" panose="02020603050405020304" pitchFamily="18" charset="0"/>
              <a:buNone/>
            </a:pPr>
            <a:r>
              <a:rPr lang="en-US" altLang="en-US" sz="1600">
                <a:solidFill>
                  <a:srgbClr val="000000"/>
                </a:solidFill>
              </a:rPr>
              <a:t>2880 hexes</a:t>
            </a:r>
          </a:p>
        </p:txBody>
      </p:sp>
      <p:sp>
        <p:nvSpPr>
          <p:cNvPr id="19468" name="TextBox 14">
            <a:extLst>
              <a:ext uri="{FF2B5EF4-FFF2-40B4-BE49-F238E27FC236}">
                <a16:creationId xmlns:a16="http://schemas.microsoft.com/office/drawing/2014/main" id="{C04C426D-CB4C-41A0-B1B9-DE54CEC77C70}"/>
              </a:ext>
            </a:extLst>
          </p:cNvPr>
          <p:cNvSpPr txBox="1">
            <a:spLocks noChangeArrowheads="1"/>
          </p:cNvSpPr>
          <p:nvPr/>
        </p:nvSpPr>
        <p:spPr bwMode="auto">
          <a:xfrm>
            <a:off x="9359900" y="4008438"/>
            <a:ext cx="1244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buClr>
                <a:srgbClr val="000000"/>
              </a:buClr>
              <a:buSzPct val="100000"/>
              <a:buFont typeface="Times New Roman" panose="02020603050405020304" pitchFamily="18" charset="0"/>
              <a:buNone/>
            </a:pPr>
            <a:r>
              <a:rPr lang="en-US" altLang="en-US" sz="1600">
                <a:solidFill>
                  <a:srgbClr val="000000"/>
                </a:solidFill>
              </a:rPr>
              <a:t>Factor 3.0</a:t>
            </a:r>
          </a:p>
          <a:p>
            <a:pPr algn="ctr">
              <a:buClr>
                <a:srgbClr val="000000"/>
              </a:buClr>
              <a:buSzPct val="100000"/>
              <a:buFont typeface="Times New Roman" panose="02020603050405020304" pitchFamily="18" charset="0"/>
              <a:buNone/>
            </a:pPr>
            <a:r>
              <a:rPr lang="en-US" altLang="en-US" sz="1600">
                <a:solidFill>
                  <a:srgbClr val="000000"/>
                </a:solidFill>
              </a:rPr>
              <a:t>5140 hexes</a:t>
            </a:r>
          </a:p>
        </p:txBody>
      </p:sp>
      <p:sp>
        <p:nvSpPr>
          <p:cNvPr id="5" name="Right Arrow 4">
            <a:extLst>
              <a:ext uri="{FF2B5EF4-FFF2-40B4-BE49-F238E27FC236}">
                <a16:creationId xmlns:a16="http://schemas.microsoft.com/office/drawing/2014/main" id="{D43E1979-76E2-4DDB-8062-1C65B42914D9}"/>
              </a:ext>
            </a:extLst>
          </p:cNvPr>
          <p:cNvSpPr/>
          <p:nvPr/>
        </p:nvSpPr>
        <p:spPr>
          <a:xfrm>
            <a:off x="4116388" y="2911475"/>
            <a:ext cx="38735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charset="0"/>
              <a:buNone/>
              <a:defRPr/>
            </a:pPr>
            <a:endParaRPr lang="en-US"/>
          </a:p>
        </p:txBody>
      </p:sp>
      <p:sp>
        <p:nvSpPr>
          <p:cNvPr id="18" name="Right Arrow 17">
            <a:extLst>
              <a:ext uri="{FF2B5EF4-FFF2-40B4-BE49-F238E27FC236}">
                <a16:creationId xmlns:a16="http://schemas.microsoft.com/office/drawing/2014/main" id="{40B20180-3094-4C75-A1CE-0BB17CC0E913}"/>
              </a:ext>
            </a:extLst>
          </p:cNvPr>
          <p:cNvSpPr/>
          <p:nvPr/>
        </p:nvSpPr>
        <p:spPr>
          <a:xfrm>
            <a:off x="7129463" y="2911475"/>
            <a:ext cx="3937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0000"/>
              </a:buClr>
              <a:buSzPct val="100000"/>
              <a:buFont typeface="Times New Roman" charset="0"/>
              <a:buNone/>
              <a:defRPr/>
            </a:pPr>
            <a:endParaRPr lang="en-US"/>
          </a:p>
        </p:txBody>
      </p:sp>
      <p:sp>
        <p:nvSpPr>
          <p:cNvPr id="19471" name="TextBox 6">
            <a:extLst>
              <a:ext uri="{FF2B5EF4-FFF2-40B4-BE49-F238E27FC236}">
                <a16:creationId xmlns:a16="http://schemas.microsoft.com/office/drawing/2014/main" id="{D0CC74ED-2762-4C94-AE2C-4CF6407BB019}"/>
              </a:ext>
            </a:extLst>
          </p:cNvPr>
          <p:cNvSpPr txBox="1">
            <a:spLocks noChangeArrowheads="1"/>
          </p:cNvSpPr>
          <p:nvPr/>
        </p:nvSpPr>
        <p:spPr bwMode="auto">
          <a:xfrm>
            <a:off x="2830514" y="4146550"/>
            <a:ext cx="173513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solidFill>
                  <a:srgbClr val="000000"/>
                </a:solidFill>
              </a:rPr>
              <a:t>STEP 1: Extract the Block Decomposition</a:t>
            </a:r>
          </a:p>
        </p:txBody>
      </p:sp>
      <p:sp>
        <p:nvSpPr>
          <p:cNvPr id="19472" name="TextBox 21">
            <a:extLst>
              <a:ext uri="{FF2B5EF4-FFF2-40B4-BE49-F238E27FC236}">
                <a16:creationId xmlns:a16="http://schemas.microsoft.com/office/drawing/2014/main" id="{E35F81E9-48E0-487F-A9C0-A20678385E37}"/>
              </a:ext>
            </a:extLst>
          </p:cNvPr>
          <p:cNvSpPr txBox="1">
            <a:spLocks noChangeArrowheads="1"/>
          </p:cNvSpPr>
          <p:nvPr/>
        </p:nvSpPr>
        <p:spPr bwMode="auto">
          <a:xfrm>
            <a:off x="5400676" y="5783263"/>
            <a:ext cx="2187575"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600"/>
              <a:t>Step 2:</a:t>
            </a:r>
          </a:p>
          <a:p>
            <a:pPr algn="ctr">
              <a:buClr>
                <a:srgbClr val="000000"/>
              </a:buClr>
              <a:buSzPct val="100000"/>
              <a:buFont typeface="Times New Roman" panose="02020603050405020304" pitchFamily="18" charset="0"/>
              <a:buNone/>
            </a:pPr>
            <a:r>
              <a:rPr lang="en-US" altLang="en-US" sz="1600"/>
              <a:t> Re-Pave-and-Sweep each block at a different size</a:t>
            </a:r>
          </a:p>
        </p:txBody>
      </p:sp>
      <p:sp>
        <p:nvSpPr>
          <p:cNvPr id="21" name="Title 1">
            <a:extLst>
              <a:ext uri="{FF2B5EF4-FFF2-40B4-BE49-F238E27FC236}">
                <a16:creationId xmlns:a16="http://schemas.microsoft.com/office/drawing/2014/main" id="{DAB0CC69-2A6D-4066-8471-F8190BC6730F}"/>
              </a:ext>
            </a:extLst>
          </p:cNvPr>
          <p:cNvSpPr txBox="1">
            <a:spLocks/>
          </p:cNvSpPr>
          <p:nvPr/>
        </p:nvSpPr>
        <p:spPr>
          <a:xfrm>
            <a:off x="1974851" y="571103"/>
            <a:ext cx="7229475" cy="1037432"/>
          </a:xfrm>
          <a:prstGeom prst="rect">
            <a:avLst/>
          </a:prstGeom>
        </p:spPr>
        <p:txBody>
          <a:bodyPr/>
          <a:lstStyle>
            <a:lvl1pPr algn="l" rtl="0" eaLnBrk="1" fontAlgn="base" hangingPunct="1">
              <a:spcBef>
                <a:spcPct val="0"/>
              </a:spcBef>
              <a:spcAft>
                <a:spcPct val="0"/>
              </a:spcAft>
              <a:defRPr sz="3600" b="1">
                <a:solidFill>
                  <a:srgbClr val="102E54"/>
                </a:solidFill>
                <a:latin typeface="Calibri"/>
                <a:ea typeface="ＭＳ Ｐゴシック" charset="-128"/>
                <a:cs typeface="Calibri"/>
              </a:defRPr>
            </a:lvl1pPr>
            <a:lvl2pPr algn="l" rtl="0" eaLnBrk="1" fontAlgn="base" hangingPunct="1">
              <a:spcBef>
                <a:spcPct val="0"/>
              </a:spcBef>
              <a:spcAft>
                <a:spcPct val="0"/>
              </a:spcAft>
              <a:defRPr sz="4000">
                <a:solidFill>
                  <a:srgbClr val="102E54"/>
                </a:solidFill>
                <a:latin typeface="Calibri" charset="0"/>
                <a:ea typeface="ＭＳ Ｐゴシック" charset="-128"/>
              </a:defRPr>
            </a:lvl2pPr>
            <a:lvl3pPr algn="l" rtl="0" eaLnBrk="1" fontAlgn="base" hangingPunct="1">
              <a:spcBef>
                <a:spcPct val="0"/>
              </a:spcBef>
              <a:spcAft>
                <a:spcPct val="0"/>
              </a:spcAft>
              <a:defRPr sz="4000">
                <a:solidFill>
                  <a:srgbClr val="102E54"/>
                </a:solidFill>
                <a:latin typeface="Calibri" charset="0"/>
                <a:ea typeface="ＭＳ Ｐゴシック" charset="-128"/>
              </a:defRPr>
            </a:lvl3pPr>
            <a:lvl4pPr algn="l" rtl="0" eaLnBrk="1" fontAlgn="base" hangingPunct="1">
              <a:spcBef>
                <a:spcPct val="0"/>
              </a:spcBef>
              <a:spcAft>
                <a:spcPct val="0"/>
              </a:spcAft>
              <a:defRPr sz="4000">
                <a:solidFill>
                  <a:srgbClr val="102E54"/>
                </a:solidFill>
                <a:latin typeface="Calibri" charset="0"/>
                <a:ea typeface="ＭＳ Ｐゴシック" charset="-128"/>
              </a:defRPr>
            </a:lvl4pPr>
            <a:lvl5pPr algn="l" rtl="0" eaLnBrk="1" fontAlgn="base" hangingPunct="1">
              <a:spcBef>
                <a:spcPct val="0"/>
              </a:spcBef>
              <a:spcAft>
                <a:spcPct val="0"/>
              </a:spcAft>
              <a:defRPr sz="4000">
                <a:solidFill>
                  <a:srgbClr val="102E54"/>
                </a:solidFill>
                <a:latin typeface="Calibri" charset="0"/>
                <a:ea typeface="ＭＳ Ｐゴシック" charset="-128"/>
              </a:defRPr>
            </a:lvl5pPr>
            <a:lvl6pPr marL="457200" algn="ctr" rtl="0" eaLnBrk="1" fontAlgn="base" hangingPunct="1">
              <a:spcBef>
                <a:spcPct val="0"/>
              </a:spcBef>
              <a:spcAft>
                <a:spcPct val="0"/>
              </a:spcAft>
              <a:defRPr sz="4400">
                <a:solidFill>
                  <a:schemeClr val="tx2"/>
                </a:solidFill>
                <a:latin typeface="Arial" pitchFamily="-112" charset="0"/>
              </a:defRPr>
            </a:lvl6pPr>
            <a:lvl7pPr marL="914400" algn="ctr" rtl="0" eaLnBrk="1" fontAlgn="base" hangingPunct="1">
              <a:spcBef>
                <a:spcPct val="0"/>
              </a:spcBef>
              <a:spcAft>
                <a:spcPct val="0"/>
              </a:spcAft>
              <a:defRPr sz="4400">
                <a:solidFill>
                  <a:schemeClr val="tx2"/>
                </a:solidFill>
                <a:latin typeface="Arial" pitchFamily="-112" charset="0"/>
              </a:defRPr>
            </a:lvl7pPr>
            <a:lvl8pPr marL="1371600" algn="ctr" rtl="0" eaLnBrk="1" fontAlgn="base" hangingPunct="1">
              <a:spcBef>
                <a:spcPct val="0"/>
              </a:spcBef>
              <a:spcAft>
                <a:spcPct val="0"/>
              </a:spcAft>
              <a:defRPr sz="4400">
                <a:solidFill>
                  <a:schemeClr val="tx2"/>
                </a:solidFill>
                <a:latin typeface="Arial" pitchFamily="-112" charset="0"/>
              </a:defRPr>
            </a:lvl8pPr>
            <a:lvl9pPr marL="1828800" algn="ctr" rtl="0" eaLnBrk="1" fontAlgn="base" hangingPunct="1">
              <a:spcBef>
                <a:spcPct val="0"/>
              </a:spcBef>
              <a:spcAft>
                <a:spcPct val="0"/>
              </a:spcAft>
              <a:defRPr sz="4400">
                <a:solidFill>
                  <a:schemeClr val="tx2"/>
                </a:solidFill>
                <a:latin typeface="Arial" pitchFamily="-112" charset="0"/>
              </a:defRPr>
            </a:lvl9pPr>
          </a:lstStyle>
          <a:p>
            <a:pPr>
              <a:buClr>
                <a:srgbClr val="000000"/>
              </a:buClr>
              <a:buSzPct val="100000"/>
              <a:defRPr/>
            </a:pPr>
            <a:r>
              <a:rPr lang="en-US" sz="2800" kern="0" dirty="0">
                <a:solidFill>
                  <a:schemeClr val="tx1"/>
                </a:solidFill>
              </a:rPr>
              <a:t>Mesh Scaling Algorithm:</a:t>
            </a:r>
          </a:p>
          <a:p>
            <a:pPr>
              <a:buClr>
                <a:srgbClr val="000000"/>
              </a:buClr>
              <a:buSzPct val="100000"/>
              <a:defRPr/>
            </a:pPr>
            <a:r>
              <a:rPr lang="en-US" sz="2800" kern="0" dirty="0" err="1">
                <a:solidFill>
                  <a:schemeClr val="tx1"/>
                </a:solidFill>
              </a:rPr>
              <a:t>swept_groups</a:t>
            </a:r>
            <a:endParaRPr lang="en-US" sz="2800" kern="0" dirty="0">
              <a:solidFill>
                <a:schemeClr val="tx1"/>
              </a:solidFill>
            </a:endParaRPr>
          </a:p>
        </p:txBody>
      </p:sp>
      <p:sp>
        <p:nvSpPr>
          <p:cNvPr id="19474" name="TextBox 21">
            <a:extLst>
              <a:ext uri="{FF2B5EF4-FFF2-40B4-BE49-F238E27FC236}">
                <a16:creationId xmlns:a16="http://schemas.microsoft.com/office/drawing/2014/main" id="{ED3EA14B-FF66-4BAB-95CB-48FFC33D3FBE}"/>
              </a:ext>
            </a:extLst>
          </p:cNvPr>
          <p:cNvSpPr txBox="1">
            <a:spLocks noChangeArrowheads="1"/>
          </p:cNvSpPr>
          <p:nvPr/>
        </p:nvSpPr>
        <p:spPr bwMode="auto">
          <a:xfrm>
            <a:off x="1951038" y="5551489"/>
            <a:ext cx="30527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buClr>
                <a:srgbClr val="000000"/>
              </a:buClr>
              <a:buSzPct val="100000"/>
              <a:buFont typeface="Times New Roman" panose="02020603050405020304" pitchFamily="18" charset="0"/>
              <a:buNone/>
            </a:pPr>
            <a:r>
              <a:rPr lang="en-US" altLang="en-US" sz="1400"/>
              <a:t>Produces a smooth mesh, but with a new set of singularities.</a:t>
            </a:r>
          </a:p>
        </p:txBody>
      </p:sp>
      <p:pic>
        <p:nvPicPr>
          <p:cNvPr id="19475" name="Picture 8">
            <a:extLst>
              <a:ext uri="{FF2B5EF4-FFF2-40B4-BE49-F238E27FC236}">
                <a16:creationId xmlns:a16="http://schemas.microsoft.com/office/drawing/2014/main" id="{D12BBEBA-4957-432C-BC8D-2076C9A2BF11}"/>
              </a:ext>
            </a:extLst>
          </p:cNvPr>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16450" y="2055814"/>
            <a:ext cx="2401888" cy="219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Rounded Corners 4">
            <a:extLst>
              <a:ext uri="{FF2B5EF4-FFF2-40B4-BE49-F238E27FC236}">
                <a16:creationId xmlns:a16="http://schemas.microsoft.com/office/drawing/2014/main" id="{A01E5605-3AB6-4CA8-BC9F-7413D3F1533A}"/>
              </a:ext>
            </a:extLst>
          </p:cNvPr>
          <p:cNvSpPr>
            <a:spLocks noChangeArrowheads="1"/>
          </p:cNvSpPr>
          <p:nvPr/>
        </p:nvSpPr>
        <p:spPr bwMode="auto">
          <a:xfrm>
            <a:off x="1745392" y="1517240"/>
            <a:ext cx="3870325" cy="4868863"/>
          </a:xfrm>
          <a:prstGeom prst="roundRect">
            <a:avLst>
              <a:gd name="adj" fmla="val 10074"/>
            </a:avLst>
          </a:prstGeom>
          <a:solidFill>
            <a:srgbClr val="92D050"/>
          </a:solidFill>
          <a:ln w="9525" algn="ctr">
            <a:solidFill>
              <a:schemeClr val="tx1"/>
            </a:solidFill>
            <a:round/>
            <a:headEnd/>
            <a:tailEnd/>
          </a:ln>
        </p:spPr>
        <p:txBody>
          <a:bodyPr/>
          <a:lstStyle/>
          <a:p>
            <a:pPr algn="ctr">
              <a:buClr>
                <a:srgbClr val="000000"/>
              </a:buClr>
              <a:buSzPct val="100000"/>
              <a:buFont typeface="Times New Roman" panose="02020603050405020304" pitchFamily="18" charset="0"/>
              <a:buNone/>
            </a:pPr>
            <a:endParaRPr lang="en-US" altLang="en-US"/>
          </a:p>
        </p:txBody>
      </p:sp>
      <p:sp>
        <p:nvSpPr>
          <p:cNvPr id="20482" name="Rectangle: Rounded Corners 12">
            <a:extLst>
              <a:ext uri="{FF2B5EF4-FFF2-40B4-BE49-F238E27FC236}">
                <a16:creationId xmlns:a16="http://schemas.microsoft.com/office/drawing/2014/main" id="{2A1BDF32-1883-4C92-8E2A-401E6AE328D4}"/>
              </a:ext>
            </a:extLst>
          </p:cNvPr>
          <p:cNvSpPr>
            <a:spLocks noChangeArrowheads="1"/>
          </p:cNvSpPr>
          <p:nvPr/>
        </p:nvSpPr>
        <p:spPr bwMode="auto">
          <a:xfrm>
            <a:off x="6245226" y="1517651"/>
            <a:ext cx="3870325" cy="4868863"/>
          </a:xfrm>
          <a:prstGeom prst="roundRect">
            <a:avLst>
              <a:gd name="adj" fmla="val 10074"/>
            </a:avLst>
          </a:prstGeom>
          <a:solidFill>
            <a:srgbClr val="92D050"/>
          </a:solidFill>
          <a:ln w="9525" algn="ctr">
            <a:solidFill>
              <a:schemeClr val="tx1"/>
            </a:solidFill>
            <a:round/>
            <a:headEnd/>
            <a:tailEnd/>
          </a:ln>
        </p:spPr>
        <p:txBody>
          <a:bodyPr/>
          <a:lstStyle/>
          <a:p>
            <a:pPr algn="ctr">
              <a:buClr>
                <a:srgbClr val="000000"/>
              </a:buClr>
              <a:buSzPct val="100000"/>
              <a:buFont typeface="Times New Roman" panose="02020603050405020304" pitchFamily="18" charset="0"/>
              <a:buNone/>
            </a:pPr>
            <a:endParaRPr lang="en-US" altLang="en-US"/>
          </a:p>
        </p:txBody>
      </p:sp>
      <p:sp>
        <p:nvSpPr>
          <p:cNvPr id="3" name="Text Box 1">
            <a:extLst>
              <a:ext uri="{FF2B5EF4-FFF2-40B4-BE49-F238E27FC236}">
                <a16:creationId xmlns:a16="http://schemas.microsoft.com/office/drawing/2014/main" id="{7A946E55-FD2A-4AE3-BC7C-7B08DD1F6C74}"/>
              </a:ext>
            </a:extLst>
          </p:cNvPr>
          <p:cNvSpPr txBox="1">
            <a:spLocks noChangeArrowheads="1"/>
          </p:cNvSpPr>
          <p:nvPr/>
        </p:nvSpPr>
        <p:spPr bwMode="auto">
          <a:xfrm>
            <a:off x="2297113" y="587992"/>
            <a:ext cx="6791325" cy="849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360" tIns="44280" rIns="90360" bIns="4428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5pPr>
            <a:lvl6pPr marL="25146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6pPr>
            <a:lvl7pPr marL="29718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7pPr>
            <a:lvl8pPr marL="34290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8pPr>
            <a:lvl9pPr marL="3886200" indent="-228600" algn="ctr" eaLnBrk="0" fontAlgn="base" hangingPunct="0">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000">
                <a:solidFill>
                  <a:srgbClr val="000000"/>
                </a:solidFill>
                <a:latin typeface="Arial" charset="0"/>
                <a:ea typeface="ＭＳ Ｐゴシック" charset="0"/>
                <a:cs typeface="ＭＳ Ｐゴシック" charset="0"/>
              </a:defRPr>
            </a:lvl9pPr>
          </a:lstStyle>
          <a:p>
            <a:pPr algn="ctr">
              <a:buSzPct val="100000"/>
              <a:defRPr/>
            </a:pPr>
            <a:r>
              <a:rPr lang="en-US" sz="2800" b="1" dirty="0"/>
              <a:t>Mesh Scaling</a:t>
            </a:r>
          </a:p>
          <a:p>
            <a:pPr algn="ctr">
              <a:buSzPct val="100000"/>
              <a:defRPr/>
            </a:pPr>
            <a:r>
              <a:rPr lang="en-US" sz="2800" b="1" dirty="0" err="1"/>
              <a:t>swept_blocks</a:t>
            </a:r>
            <a:r>
              <a:rPr lang="en-US" sz="2800" b="1" dirty="0"/>
              <a:t> vs </a:t>
            </a:r>
            <a:r>
              <a:rPr lang="en-US" sz="2800" b="1" dirty="0" err="1"/>
              <a:t>maintain_structure</a:t>
            </a:r>
            <a:endParaRPr lang="en-US" sz="2800" b="1" dirty="0"/>
          </a:p>
        </p:txBody>
      </p:sp>
      <p:sp>
        <p:nvSpPr>
          <p:cNvPr id="11" name="Content Placeholder 10">
            <a:extLst>
              <a:ext uri="{FF2B5EF4-FFF2-40B4-BE49-F238E27FC236}">
                <a16:creationId xmlns:a16="http://schemas.microsoft.com/office/drawing/2014/main" id="{44FED7A3-C91C-48F3-A0D0-93E75D85F5FD}"/>
              </a:ext>
            </a:extLst>
          </p:cNvPr>
          <p:cNvSpPr>
            <a:spLocks noGrp="1"/>
          </p:cNvSpPr>
          <p:nvPr>
            <p:ph sz="half" idx="4294967295"/>
          </p:nvPr>
        </p:nvSpPr>
        <p:spPr>
          <a:xfrm>
            <a:off x="1867629" y="1679016"/>
            <a:ext cx="3808413" cy="4113213"/>
          </a:xfrm>
        </p:spPr>
        <p:txBody>
          <a:bodyPr>
            <a:normAutofit lnSpcReduction="10000"/>
          </a:bodyPr>
          <a:lstStyle/>
          <a:p>
            <a:pPr marL="0" indent="0">
              <a:defRPr/>
            </a:pPr>
            <a:r>
              <a:rPr lang="en-US" sz="2000" u="sng" dirty="0" err="1"/>
              <a:t>maintain_structure</a:t>
            </a:r>
            <a:endParaRPr lang="en-US" sz="2000" u="sng" dirty="0"/>
          </a:p>
          <a:p>
            <a:pPr>
              <a:buFont typeface="Arial" panose="020B0604020202020204" pitchFamily="34" charset="0"/>
              <a:buChar char="•"/>
              <a:defRPr/>
            </a:pPr>
            <a:r>
              <a:rPr lang="en-US" sz="2000" dirty="0"/>
              <a:t>Maintains number &amp; type of mesh singularities</a:t>
            </a:r>
          </a:p>
          <a:p>
            <a:pPr>
              <a:buFont typeface="Arial" panose="020B0604020202020204" pitchFamily="34" charset="0"/>
              <a:buChar char="•"/>
              <a:defRPr/>
            </a:pPr>
            <a:r>
              <a:rPr lang="en-US" sz="2000" dirty="0"/>
              <a:t>Singularity positions may change slightly</a:t>
            </a:r>
          </a:p>
          <a:p>
            <a:pPr>
              <a:buFont typeface="Arial" panose="020B0604020202020204" pitchFamily="34" charset="0"/>
              <a:buChar char="•"/>
              <a:defRPr/>
            </a:pPr>
            <a:r>
              <a:rPr lang="en-US" sz="2000" dirty="0"/>
              <a:t>Element directionality maintained.</a:t>
            </a:r>
          </a:p>
          <a:p>
            <a:pPr>
              <a:buFont typeface="Arial" panose="020B0604020202020204" pitchFamily="34" charset="0"/>
              <a:buChar char="•"/>
              <a:defRPr/>
            </a:pPr>
            <a:r>
              <a:rPr lang="en-US" sz="2000" dirty="0"/>
              <a:t>Eliminates source of noise in solution verification</a:t>
            </a:r>
          </a:p>
          <a:p>
            <a:pPr>
              <a:buFont typeface="Arial" panose="020B0604020202020204" pitchFamily="34" charset="0"/>
              <a:buChar char="•"/>
              <a:defRPr/>
            </a:pPr>
            <a:r>
              <a:rPr lang="en-US" sz="2000" dirty="0"/>
              <a:t>Limited ability to coarsen</a:t>
            </a:r>
          </a:p>
          <a:p>
            <a:pPr>
              <a:buFont typeface="Arial" panose="020B0604020202020204" pitchFamily="34" charset="0"/>
              <a:buChar char="•"/>
              <a:defRPr/>
            </a:pPr>
            <a:r>
              <a:rPr lang="en-US" sz="2000" dirty="0"/>
              <a:t>Can produce skewed elements in thin regions (advanced options available for controlling this)</a:t>
            </a:r>
          </a:p>
        </p:txBody>
      </p:sp>
      <p:sp>
        <p:nvSpPr>
          <p:cNvPr id="4" name="Content Placeholder 3">
            <a:extLst>
              <a:ext uri="{FF2B5EF4-FFF2-40B4-BE49-F238E27FC236}">
                <a16:creationId xmlns:a16="http://schemas.microsoft.com/office/drawing/2014/main" id="{E7292FD5-A4B0-419E-AC15-55D1021250A4}"/>
              </a:ext>
            </a:extLst>
          </p:cNvPr>
          <p:cNvSpPr>
            <a:spLocks noGrp="1"/>
          </p:cNvSpPr>
          <p:nvPr>
            <p:ph sz="half" idx="4294967295"/>
          </p:nvPr>
        </p:nvSpPr>
        <p:spPr>
          <a:xfrm>
            <a:off x="6305550" y="1679016"/>
            <a:ext cx="3810000" cy="4113213"/>
          </a:xfrm>
        </p:spPr>
        <p:txBody>
          <a:bodyPr>
            <a:normAutofit/>
          </a:bodyPr>
          <a:lstStyle/>
          <a:p>
            <a:pPr marL="0" indent="0">
              <a:defRPr/>
            </a:pPr>
            <a:r>
              <a:rPr lang="en-US" sz="2000" u="sng" dirty="0" err="1"/>
              <a:t>Swept_blocks</a:t>
            </a:r>
            <a:r>
              <a:rPr lang="en-US" sz="2000" u="sng" dirty="0"/>
              <a:t> (default)</a:t>
            </a:r>
          </a:p>
          <a:p>
            <a:pPr>
              <a:buFont typeface="Arial" panose="020B0604020202020204" pitchFamily="34" charset="0"/>
              <a:buChar char="•"/>
              <a:defRPr/>
            </a:pPr>
            <a:r>
              <a:rPr lang="en-US" sz="2000" dirty="0"/>
              <a:t>Produces high quality “pave-and-swept” meshes</a:t>
            </a:r>
          </a:p>
          <a:p>
            <a:pPr>
              <a:buFont typeface="Arial" panose="020B0604020202020204" pitchFamily="34" charset="0"/>
              <a:buChar char="•"/>
              <a:defRPr/>
            </a:pPr>
            <a:r>
              <a:rPr lang="en-US" sz="2000" dirty="0"/>
              <a:t>Change number &amp; type of mesh singularities</a:t>
            </a:r>
          </a:p>
          <a:p>
            <a:pPr>
              <a:buFont typeface="Arial" panose="020B0604020202020204" pitchFamily="34" charset="0"/>
              <a:buChar char="•"/>
              <a:defRPr/>
            </a:pPr>
            <a:r>
              <a:rPr lang="en-US" sz="2000" dirty="0"/>
              <a:t>Directionality in mesh elements may change</a:t>
            </a:r>
          </a:p>
          <a:p>
            <a:pPr>
              <a:buFont typeface="Arial" panose="020B0604020202020204" pitchFamily="34" charset="0"/>
              <a:buChar char="•"/>
              <a:defRPr/>
            </a:pPr>
            <a:r>
              <a:rPr lang="en-US" sz="2000" dirty="0"/>
              <a:t>Modified singularities and element directions result in noise in solution verification</a:t>
            </a:r>
          </a:p>
          <a:p>
            <a:pPr>
              <a:buFont typeface="Arial" panose="020B0604020202020204" pitchFamily="34" charset="0"/>
              <a:buChar char="•"/>
              <a:defRPr/>
            </a:pPr>
            <a:r>
              <a:rPr lang="en-US" sz="2000" dirty="0"/>
              <a:t>Larger ability to coarsen</a:t>
            </a:r>
          </a:p>
          <a:p>
            <a:pPr>
              <a:buFont typeface="Arial" panose="020B0604020202020204" pitchFamily="34" charset="0"/>
              <a:buChar char="•"/>
              <a:defRPr/>
            </a:pPr>
            <a:endParaRPr lang="en-US" sz="2000" dirty="0"/>
          </a:p>
          <a:p>
            <a:pPr>
              <a:defRPr/>
            </a:pPr>
            <a:endParaRPr lang="en-US"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0">
            <a:extLst>
              <a:ext uri="{FF2B5EF4-FFF2-40B4-BE49-F238E27FC236}">
                <a16:creationId xmlns:a16="http://schemas.microsoft.com/office/drawing/2014/main" id="{2882833E-FF4B-461F-88AD-C8FB61E31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1" y="149226"/>
            <a:ext cx="2816225"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11">
            <a:extLst>
              <a:ext uri="{FF2B5EF4-FFF2-40B4-BE49-F238E27FC236}">
                <a16:creationId xmlns:a16="http://schemas.microsoft.com/office/drawing/2014/main" id="{F2AE1583-3AF5-400E-ADF6-32FAA0327D12}"/>
              </a:ext>
            </a:extLst>
          </p:cNvPr>
          <p:cNvSpPr>
            <a:spLocks noChangeArrowheads="1"/>
          </p:cNvSpPr>
          <p:nvPr/>
        </p:nvSpPr>
        <p:spPr bwMode="auto">
          <a:xfrm>
            <a:off x="8672513" y="1397000"/>
            <a:ext cx="381000" cy="304800"/>
          </a:xfrm>
          <a:prstGeom prst="ellipse">
            <a:avLst/>
          </a:prstGeom>
          <a:solidFill>
            <a:srgbClr val="FFFFFF"/>
          </a:solidFill>
          <a:ln w="28440" cap="sq">
            <a:solidFill>
              <a:srgbClr val="3333CC"/>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2</a:t>
            </a:r>
          </a:p>
        </p:txBody>
      </p:sp>
      <p:sp>
        <p:nvSpPr>
          <p:cNvPr id="6" name="Oval 12">
            <a:extLst>
              <a:ext uri="{FF2B5EF4-FFF2-40B4-BE49-F238E27FC236}">
                <a16:creationId xmlns:a16="http://schemas.microsoft.com/office/drawing/2014/main" id="{408EAE48-38CD-4484-B3C1-4531EBA62C81}"/>
              </a:ext>
            </a:extLst>
          </p:cNvPr>
          <p:cNvSpPr>
            <a:spLocks noChangeArrowheads="1"/>
          </p:cNvSpPr>
          <p:nvPr/>
        </p:nvSpPr>
        <p:spPr bwMode="auto">
          <a:xfrm>
            <a:off x="8713788" y="2924175"/>
            <a:ext cx="381000" cy="304800"/>
          </a:xfrm>
          <a:prstGeom prst="ellipse">
            <a:avLst/>
          </a:prstGeom>
          <a:solidFill>
            <a:srgbClr val="FFFFFF"/>
          </a:solidFill>
          <a:ln w="28440" cap="sq">
            <a:solidFill>
              <a:srgbClr val="339933"/>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3</a:t>
            </a:r>
          </a:p>
        </p:txBody>
      </p:sp>
      <p:sp>
        <p:nvSpPr>
          <p:cNvPr id="7" name="AutoShape 13">
            <a:extLst>
              <a:ext uri="{FF2B5EF4-FFF2-40B4-BE49-F238E27FC236}">
                <a16:creationId xmlns:a16="http://schemas.microsoft.com/office/drawing/2014/main" id="{0E8A2CA4-EA65-4F19-A8EE-061C788ECDAE}"/>
              </a:ext>
            </a:extLst>
          </p:cNvPr>
          <p:cNvSpPr>
            <a:spLocks noChangeArrowheads="1"/>
          </p:cNvSpPr>
          <p:nvPr/>
        </p:nvSpPr>
        <p:spPr bwMode="auto">
          <a:xfrm rot="19380000">
            <a:off x="8494713" y="1276350"/>
            <a:ext cx="152400" cy="228600"/>
          </a:xfrm>
          <a:prstGeom prst="upArrow">
            <a:avLst>
              <a:gd name="adj1" fmla="val 37500"/>
              <a:gd name="adj2" fmla="val 78125"/>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buClr>
                <a:srgbClr val="000000"/>
              </a:buClr>
              <a:buSzPct val="100000"/>
              <a:buFont typeface="Times New Roman" charset="0"/>
              <a:buNone/>
              <a:defRPr/>
            </a:pPr>
            <a:endParaRPr lang="en-US" dirty="0">
              <a:latin typeface="Arial" charset="0"/>
              <a:ea typeface="ＭＳ Ｐゴシック" charset="0"/>
            </a:endParaRPr>
          </a:p>
        </p:txBody>
      </p:sp>
      <p:sp>
        <p:nvSpPr>
          <p:cNvPr id="8" name="AutoShape 15">
            <a:extLst>
              <a:ext uri="{FF2B5EF4-FFF2-40B4-BE49-F238E27FC236}">
                <a16:creationId xmlns:a16="http://schemas.microsoft.com/office/drawing/2014/main" id="{6D3BA72F-82CD-4255-A171-02BF88033454}"/>
              </a:ext>
            </a:extLst>
          </p:cNvPr>
          <p:cNvSpPr>
            <a:spLocks noChangeArrowheads="1"/>
          </p:cNvSpPr>
          <p:nvPr/>
        </p:nvSpPr>
        <p:spPr bwMode="auto">
          <a:xfrm rot="19380000">
            <a:off x="8537575" y="2871788"/>
            <a:ext cx="152400" cy="228600"/>
          </a:xfrm>
          <a:prstGeom prst="upArrow">
            <a:avLst>
              <a:gd name="adj1" fmla="val 37500"/>
              <a:gd name="adj2" fmla="val 78125"/>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9" name="AutoShape 17">
            <a:extLst>
              <a:ext uri="{FF2B5EF4-FFF2-40B4-BE49-F238E27FC236}">
                <a16:creationId xmlns:a16="http://schemas.microsoft.com/office/drawing/2014/main" id="{961732B8-0F3B-4119-A6AA-542F60CB259B}"/>
              </a:ext>
            </a:extLst>
          </p:cNvPr>
          <p:cNvSpPr>
            <a:spLocks noChangeArrowheads="1"/>
          </p:cNvSpPr>
          <p:nvPr/>
        </p:nvSpPr>
        <p:spPr bwMode="auto">
          <a:xfrm rot="19380000">
            <a:off x="8815388" y="668338"/>
            <a:ext cx="152400" cy="228600"/>
          </a:xfrm>
          <a:prstGeom prst="upArrow">
            <a:avLst>
              <a:gd name="adj1" fmla="val 37500"/>
              <a:gd name="adj2" fmla="val 78125"/>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10" name="Oval 18">
            <a:extLst>
              <a:ext uri="{FF2B5EF4-FFF2-40B4-BE49-F238E27FC236}">
                <a16:creationId xmlns:a16="http://schemas.microsoft.com/office/drawing/2014/main" id="{786BA85A-E286-4D79-ACDA-509F91CCA30E}"/>
              </a:ext>
            </a:extLst>
          </p:cNvPr>
          <p:cNvSpPr>
            <a:spLocks noChangeArrowheads="1"/>
          </p:cNvSpPr>
          <p:nvPr/>
        </p:nvSpPr>
        <p:spPr bwMode="auto">
          <a:xfrm>
            <a:off x="8991600" y="720725"/>
            <a:ext cx="381000" cy="304800"/>
          </a:xfrm>
          <a:prstGeom prst="ellipse">
            <a:avLst/>
          </a:prstGeom>
          <a:solidFill>
            <a:srgbClr val="FFFFFF"/>
          </a:solidFill>
          <a:ln w="28440" cap="sq">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1</a:t>
            </a:r>
          </a:p>
        </p:txBody>
      </p:sp>
      <p:sp>
        <p:nvSpPr>
          <p:cNvPr id="12" name="Title 11">
            <a:extLst>
              <a:ext uri="{FF2B5EF4-FFF2-40B4-BE49-F238E27FC236}">
                <a16:creationId xmlns:a16="http://schemas.microsoft.com/office/drawing/2014/main" id="{FE28CF37-75CA-4B53-BE30-9837BD6DB258}"/>
              </a:ext>
            </a:extLst>
          </p:cNvPr>
          <p:cNvSpPr>
            <a:spLocks noGrp="1"/>
          </p:cNvSpPr>
          <p:nvPr>
            <p:ph type="title" idx="4294967295"/>
          </p:nvPr>
        </p:nvSpPr>
        <p:spPr>
          <a:xfrm>
            <a:off x="1558926" y="638175"/>
            <a:ext cx="8429625" cy="685800"/>
          </a:xfrm>
        </p:spPr>
        <p:txBody>
          <a:bodyPr/>
          <a:lstStyle/>
          <a:p>
            <a:pPr>
              <a:defRPr/>
            </a:pPr>
            <a:r>
              <a:rPr lang="en-US" dirty="0">
                <a:ea typeface="+mj-ea"/>
              </a:rPr>
              <a:t>Mesh Scaling GUI</a:t>
            </a:r>
          </a:p>
        </p:txBody>
      </p:sp>
      <p:sp>
        <p:nvSpPr>
          <p:cNvPr id="15" name="Content Placeholder 14">
            <a:extLst>
              <a:ext uri="{FF2B5EF4-FFF2-40B4-BE49-F238E27FC236}">
                <a16:creationId xmlns:a16="http://schemas.microsoft.com/office/drawing/2014/main" id="{9754C732-777E-4E20-A28A-A7F48562152E}"/>
              </a:ext>
            </a:extLst>
          </p:cNvPr>
          <p:cNvSpPr>
            <a:spLocks noGrp="1"/>
          </p:cNvSpPr>
          <p:nvPr>
            <p:ph idx="4294967295"/>
          </p:nvPr>
        </p:nvSpPr>
        <p:spPr>
          <a:xfrm>
            <a:off x="1524000" y="1295400"/>
            <a:ext cx="6248400" cy="2819400"/>
          </a:xfrm>
        </p:spPr>
        <p:txBody>
          <a:bodyPr/>
          <a:lstStyle/>
          <a:p>
            <a:pPr>
              <a:buFont typeface="Arial" panose="020B0604020202020204" pitchFamily="34" charset="0"/>
              <a:buChar char="•"/>
              <a:defRPr/>
            </a:pPr>
            <a:r>
              <a:rPr lang="en-US" dirty="0">
                <a:ea typeface="+mn-ea"/>
              </a:rPr>
              <a:t>Mesh Scaling is under the GUI panel at:</a:t>
            </a:r>
          </a:p>
          <a:p>
            <a:pPr lvl="1">
              <a:buFont typeface="Arial" panose="020B0604020202020204" pitchFamily="34" charset="0"/>
              <a:buChar char="•"/>
              <a:defRPr/>
            </a:pPr>
            <a:r>
              <a:rPr lang="en-US" dirty="0">
                <a:ea typeface="+mn-ea"/>
              </a:rPr>
              <a:t>Mode: Mesh</a:t>
            </a:r>
          </a:p>
          <a:p>
            <a:pPr lvl="1">
              <a:buFont typeface="Arial" panose="020B0604020202020204" pitchFamily="34" charset="0"/>
              <a:buChar char="•"/>
              <a:defRPr/>
            </a:pPr>
            <a:r>
              <a:rPr lang="en-US" dirty="0">
                <a:ea typeface="+mn-ea"/>
              </a:rPr>
              <a:t>Entity: Volume</a:t>
            </a:r>
          </a:p>
          <a:p>
            <a:pPr lvl="1">
              <a:buFont typeface="Arial" panose="020B0604020202020204" pitchFamily="34" charset="0"/>
              <a:buChar char="•"/>
              <a:defRPr/>
            </a:pPr>
            <a:r>
              <a:rPr lang="en-US" dirty="0">
                <a:ea typeface="+mn-ea"/>
              </a:rPr>
              <a:t>Action: Refine</a:t>
            </a:r>
          </a:p>
          <a:p>
            <a:pPr lvl="1">
              <a:buFont typeface="Arial" panose="020B0604020202020204" pitchFamily="34" charset="0"/>
              <a:buChar char="•"/>
              <a:defRPr/>
            </a:pPr>
            <a:r>
              <a:rPr lang="en-US" dirty="0">
                <a:ea typeface="+mn-ea"/>
              </a:rPr>
              <a:t>Mesh Scaling</a:t>
            </a:r>
          </a:p>
          <a:p>
            <a:pPr>
              <a:buFont typeface="Arial" panose="020B0604020202020204" pitchFamily="34" charset="0"/>
              <a:buChar char="•"/>
              <a:defRPr/>
            </a:pPr>
            <a:r>
              <a:rPr lang="en-US" dirty="0">
                <a:ea typeface="+mn-ea"/>
              </a:rPr>
              <a:t>Or you can issue the command:</a:t>
            </a:r>
          </a:p>
        </p:txBody>
      </p:sp>
      <p:sp>
        <p:nvSpPr>
          <p:cNvPr id="13" name="Oval 12">
            <a:extLst>
              <a:ext uri="{FF2B5EF4-FFF2-40B4-BE49-F238E27FC236}">
                <a16:creationId xmlns:a16="http://schemas.microsoft.com/office/drawing/2014/main" id="{44019B1F-C78E-4EA0-9E58-5EC239036C1D}"/>
              </a:ext>
            </a:extLst>
          </p:cNvPr>
          <p:cNvSpPr>
            <a:spLocks noChangeArrowheads="1"/>
          </p:cNvSpPr>
          <p:nvPr/>
        </p:nvSpPr>
        <p:spPr bwMode="auto">
          <a:xfrm>
            <a:off x="8694738" y="3346450"/>
            <a:ext cx="381000" cy="304800"/>
          </a:xfrm>
          <a:prstGeom prst="ellipse">
            <a:avLst/>
          </a:prstGeom>
          <a:solidFill>
            <a:srgbClr val="FFFFFF"/>
          </a:solidFill>
          <a:ln w="28440" cap="sq">
            <a:solidFill>
              <a:srgbClr val="FFC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400" dirty="0">
                <a:solidFill>
                  <a:srgbClr val="000000"/>
                </a:solidFill>
                <a:latin typeface="Arial" charset="0"/>
                <a:ea typeface="ＭＳ Ｐゴシック" charset="0"/>
              </a:rPr>
              <a:t>4</a:t>
            </a:r>
          </a:p>
        </p:txBody>
      </p:sp>
      <p:sp>
        <p:nvSpPr>
          <p:cNvPr id="14" name="AutoShape 15">
            <a:extLst>
              <a:ext uri="{FF2B5EF4-FFF2-40B4-BE49-F238E27FC236}">
                <a16:creationId xmlns:a16="http://schemas.microsoft.com/office/drawing/2014/main" id="{F7C7E0AE-6852-415D-BDB7-0001E48B693E}"/>
              </a:ext>
            </a:extLst>
          </p:cNvPr>
          <p:cNvSpPr>
            <a:spLocks noChangeArrowheads="1"/>
          </p:cNvSpPr>
          <p:nvPr/>
        </p:nvSpPr>
        <p:spPr bwMode="auto">
          <a:xfrm rot="19380000">
            <a:off x="8472488" y="3252788"/>
            <a:ext cx="152400" cy="228600"/>
          </a:xfrm>
          <a:prstGeom prst="upArrow">
            <a:avLst>
              <a:gd name="adj1" fmla="val 37500"/>
              <a:gd name="adj2" fmla="val 78125"/>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buClr>
                <a:srgbClr val="000000"/>
              </a:buClr>
              <a:buSzPct val="100000"/>
              <a:buFont typeface="Times New Roman" charset="0"/>
              <a:buNone/>
              <a:defRPr/>
            </a:pPr>
            <a:endParaRPr lang="en-US">
              <a:latin typeface="Arial" charset="0"/>
              <a:ea typeface="ＭＳ Ｐゴシック" charset="0"/>
            </a:endParaRPr>
          </a:p>
        </p:txBody>
      </p:sp>
      <p:sp>
        <p:nvSpPr>
          <p:cNvPr id="21517" name="Rectangle 19">
            <a:extLst>
              <a:ext uri="{FF2B5EF4-FFF2-40B4-BE49-F238E27FC236}">
                <a16:creationId xmlns:a16="http://schemas.microsoft.com/office/drawing/2014/main" id="{36C0F57D-10A4-42AC-B719-F203028575F0}"/>
              </a:ext>
            </a:extLst>
          </p:cNvPr>
          <p:cNvSpPr>
            <a:spLocks noChangeArrowheads="1"/>
          </p:cNvSpPr>
          <p:nvPr/>
        </p:nvSpPr>
        <p:spPr bwMode="auto">
          <a:xfrm>
            <a:off x="1676400" y="4008438"/>
            <a:ext cx="6248400" cy="2278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rgbClr val="000000"/>
              </a:buClr>
              <a:buSzPct val="100000"/>
              <a:buFont typeface="Times New Roman" panose="02020603050405020304" pitchFamily="18" charset="0"/>
              <a:tabLst>
                <a:tab pos="1141413" algn="l"/>
              </a:tabLst>
              <a:defRPr sz="2400" b="1">
                <a:solidFill>
                  <a:srgbClr val="000000"/>
                </a:solidFill>
                <a:latin typeface="Arial" panose="020B0604020202020204" pitchFamily="34" charset="0"/>
                <a:ea typeface="MS PGothic" panose="020B0600070205080204" pitchFamily="34" charset="-128"/>
              </a:defRPr>
            </a:lvl1pPr>
            <a:lvl2pPr>
              <a:spcBef>
                <a:spcPts val="550"/>
              </a:spcBef>
              <a:buClr>
                <a:srgbClr val="000000"/>
              </a:buClr>
              <a:buSzPct val="100000"/>
              <a:buFont typeface="Times New Roman" panose="02020603050405020304" pitchFamily="18" charset="0"/>
              <a:tabLst>
                <a:tab pos="1141413" algn="l"/>
              </a:tabLst>
              <a:defRPr sz="2200">
                <a:solidFill>
                  <a:srgbClr val="000000"/>
                </a:solidFill>
                <a:latin typeface="Palatino Linotype" panose="02040502050505030304" pitchFamily="18" charset="0"/>
                <a:ea typeface="MS PGothic" panose="020B0600070205080204" pitchFamily="34" charset="-128"/>
              </a:defRPr>
            </a:lvl2pPr>
            <a:lvl3pPr>
              <a:spcBef>
                <a:spcPts val="500"/>
              </a:spcBef>
              <a:buClr>
                <a:srgbClr val="000000"/>
              </a:buClr>
              <a:buSzPct val="100000"/>
              <a:buFont typeface="Times New Roman" panose="02020603050405020304" pitchFamily="18" charset="0"/>
              <a:tabLst>
                <a:tab pos="1141413" algn="l"/>
              </a:tabLst>
              <a:defRPr sz="2000" b="1">
                <a:solidFill>
                  <a:srgbClr val="000000"/>
                </a:solidFill>
                <a:latin typeface="Arial" panose="020B0604020202020204" pitchFamily="34" charset="0"/>
                <a:ea typeface="MS PGothic" panose="020B0600070205080204" pitchFamily="34" charset="-128"/>
              </a:defRPr>
            </a:lvl3pPr>
            <a:lvl4pPr>
              <a:spcBef>
                <a:spcPts val="450"/>
              </a:spcBef>
              <a:buClr>
                <a:srgbClr val="000000"/>
              </a:buClr>
              <a:buSzPct val="100000"/>
              <a:buFont typeface="Times New Roman" panose="02020603050405020304" pitchFamily="18" charset="0"/>
              <a:tabLst>
                <a:tab pos="1141413" algn="l"/>
              </a:tabLst>
              <a:defRPr>
                <a:solidFill>
                  <a:srgbClr val="000000"/>
                </a:solidFill>
                <a:latin typeface="Palatino Linotype" panose="02040502050505030304" pitchFamily="18" charset="0"/>
                <a:ea typeface="MS PGothic" panose="020B0600070205080204" pitchFamily="34" charset="-128"/>
              </a:defRPr>
            </a:lvl4pPr>
            <a:lvl5pPr>
              <a:spcBef>
                <a:spcPts val="450"/>
              </a:spcBef>
              <a:buClr>
                <a:srgbClr val="000000"/>
              </a:buClr>
              <a:buSzPct val="100000"/>
              <a:buFont typeface="Times New Roman" panose="02020603050405020304" pitchFamily="18" charset="0"/>
              <a:tabLst>
                <a:tab pos="1141413" algn="l"/>
              </a:tabLst>
              <a:defRPr>
                <a:solidFill>
                  <a:srgbClr val="000000"/>
                </a:solidFill>
                <a:latin typeface="Palatino Linotype" panose="02040502050505030304" pitchFamily="18" charset="0"/>
                <a:ea typeface="MS PGothic" panose="020B0600070205080204" pitchFamily="34" charset="-128"/>
              </a:defRPr>
            </a:lvl5pPr>
            <a:lvl6pPr marL="2514600" indent="-228600" defTabSz="457200" eaLnBrk="0" fontAlgn="base" hangingPunct="0">
              <a:spcBef>
                <a:spcPts val="450"/>
              </a:spcBef>
              <a:spcAft>
                <a:spcPct val="0"/>
              </a:spcAft>
              <a:buClr>
                <a:srgbClr val="000000"/>
              </a:buClr>
              <a:buSzPct val="100000"/>
              <a:buFont typeface="Times New Roman" panose="02020603050405020304" pitchFamily="18" charset="0"/>
              <a:tabLst>
                <a:tab pos="1141413" algn="l"/>
              </a:tabLst>
              <a:defRPr>
                <a:solidFill>
                  <a:srgbClr val="000000"/>
                </a:solidFill>
                <a:latin typeface="Palatino Linotype" panose="02040502050505030304" pitchFamily="18" charset="0"/>
                <a:ea typeface="MS PGothic" panose="020B0600070205080204" pitchFamily="34" charset="-128"/>
              </a:defRPr>
            </a:lvl6pPr>
            <a:lvl7pPr marL="2971800" indent="-228600" defTabSz="457200" eaLnBrk="0" fontAlgn="base" hangingPunct="0">
              <a:spcBef>
                <a:spcPts val="450"/>
              </a:spcBef>
              <a:spcAft>
                <a:spcPct val="0"/>
              </a:spcAft>
              <a:buClr>
                <a:srgbClr val="000000"/>
              </a:buClr>
              <a:buSzPct val="100000"/>
              <a:buFont typeface="Times New Roman" panose="02020603050405020304" pitchFamily="18" charset="0"/>
              <a:tabLst>
                <a:tab pos="1141413" algn="l"/>
              </a:tabLst>
              <a:defRPr>
                <a:solidFill>
                  <a:srgbClr val="000000"/>
                </a:solidFill>
                <a:latin typeface="Palatino Linotype" panose="02040502050505030304" pitchFamily="18" charset="0"/>
                <a:ea typeface="MS PGothic" panose="020B0600070205080204" pitchFamily="34" charset="-128"/>
              </a:defRPr>
            </a:lvl7pPr>
            <a:lvl8pPr marL="3429000" indent="-228600" defTabSz="457200" eaLnBrk="0" fontAlgn="base" hangingPunct="0">
              <a:spcBef>
                <a:spcPts val="450"/>
              </a:spcBef>
              <a:spcAft>
                <a:spcPct val="0"/>
              </a:spcAft>
              <a:buClr>
                <a:srgbClr val="000000"/>
              </a:buClr>
              <a:buSzPct val="100000"/>
              <a:buFont typeface="Times New Roman" panose="02020603050405020304" pitchFamily="18" charset="0"/>
              <a:tabLst>
                <a:tab pos="1141413" algn="l"/>
              </a:tabLst>
              <a:defRPr>
                <a:solidFill>
                  <a:srgbClr val="000000"/>
                </a:solidFill>
                <a:latin typeface="Palatino Linotype" panose="02040502050505030304" pitchFamily="18" charset="0"/>
                <a:ea typeface="MS PGothic" panose="020B0600070205080204" pitchFamily="34" charset="-128"/>
              </a:defRPr>
            </a:lvl8pPr>
            <a:lvl9pPr marL="3886200" indent="-228600" defTabSz="457200" eaLnBrk="0" fontAlgn="base" hangingPunct="0">
              <a:spcBef>
                <a:spcPts val="450"/>
              </a:spcBef>
              <a:spcAft>
                <a:spcPct val="0"/>
              </a:spcAft>
              <a:buClr>
                <a:srgbClr val="000000"/>
              </a:buClr>
              <a:buSzPct val="100000"/>
              <a:buFont typeface="Times New Roman" panose="02020603050405020304" pitchFamily="18" charset="0"/>
              <a:tabLst>
                <a:tab pos="1141413" algn="l"/>
              </a:tabLst>
              <a:defRPr>
                <a:solidFill>
                  <a:srgbClr val="000000"/>
                </a:solidFill>
                <a:latin typeface="Palatino Linotype" panose="02040502050505030304" pitchFamily="18" charset="0"/>
                <a:ea typeface="MS PGothic" panose="020B0600070205080204" pitchFamily="34" charset="-128"/>
              </a:defRPr>
            </a:lvl9pPr>
          </a:lstStyle>
          <a:p>
            <a:r>
              <a:rPr lang="en-US" altLang="en-US" sz="1600" b="0">
                <a:solidFill>
                  <a:schemeClr val="tx1"/>
                </a:solidFill>
              </a:rPr>
              <a:t>scale mesh	[multiplier &lt;double&gt;]</a:t>
            </a:r>
          </a:p>
          <a:p>
            <a:r>
              <a:rPr lang="en-US" altLang="en-US" sz="1600" b="0">
                <a:solidFill>
                  <a:schemeClr val="tx1"/>
                </a:solidFill>
              </a:rPr>
              <a:t>	[minimum &lt;int&gt;]</a:t>
            </a:r>
          </a:p>
          <a:p>
            <a:r>
              <a:rPr lang="en-US" altLang="en-US" sz="1600" b="0">
                <a:solidFill>
                  <a:schemeClr val="tx1"/>
                </a:solidFill>
              </a:rPr>
              <a:t>	[{SWEPT_BLOCKS|maintain_structure}]</a:t>
            </a:r>
          </a:p>
          <a:p>
            <a:endParaRPr lang="en-US" altLang="en-US" sz="1600" b="0">
              <a:solidFill>
                <a:schemeClr val="tx1"/>
              </a:solidFill>
            </a:endParaRPr>
          </a:p>
          <a:p>
            <a:r>
              <a:rPr lang="en-US" altLang="en-US" sz="1600" b="0">
                <a:solidFill>
                  <a:schemeClr val="tx1"/>
                </a:solidFill>
              </a:rPr>
              <a:t>	[force_structured in {[volume &lt;ids&gt;] [surface &lt;ids&gt;]}]</a:t>
            </a:r>
          </a:p>
          <a:p>
            <a:endParaRPr lang="en-US" altLang="en-US" sz="1600" b="0">
              <a:solidFill>
                <a:schemeClr val="tx1"/>
              </a:solidFill>
            </a:endParaRPr>
          </a:p>
          <a:p>
            <a:r>
              <a:rPr lang="en-US" altLang="en-US" sz="1600" b="0">
                <a:solidFill>
                  <a:schemeClr val="tx1"/>
                </a:solidFill>
              </a:rPr>
              <a:t>	[</a:t>
            </a:r>
            <a:r>
              <a:rPr lang="en-US" altLang="en-US" sz="1600" b="0"/>
              <a:t>smooth_volume {on|off}</a:t>
            </a:r>
            <a:r>
              <a:rPr lang="en-US" altLang="en-US" sz="1600" b="0">
                <a:solidFill>
                  <a:schemeClr val="tx1"/>
                </a:solidFill>
              </a:rPr>
              <a:t>]</a:t>
            </a:r>
          </a:p>
        </p:txBody>
      </p:sp>
      <p:cxnSp>
        <p:nvCxnSpPr>
          <p:cNvPr id="24" name="Straight Arrow Connector 23">
            <a:extLst>
              <a:ext uri="{FF2B5EF4-FFF2-40B4-BE49-F238E27FC236}">
                <a16:creationId xmlns:a16="http://schemas.microsoft.com/office/drawing/2014/main" id="{A2A64B0D-06C8-4947-8D4E-D1E84379F0F6}"/>
              </a:ext>
            </a:extLst>
          </p:cNvPr>
          <p:cNvCxnSpPr>
            <a:cxnSpLocks/>
          </p:cNvCxnSpPr>
          <p:nvPr/>
        </p:nvCxnSpPr>
        <p:spPr bwMode="auto">
          <a:xfrm flipV="1">
            <a:off x="4800600" y="3871913"/>
            <a:ext cx="3124200" cy="349250"/>
          </a:xfrm>
          <a:prstGeom prst="straightConnector1">
            <a:avLst/>
          </a:prstGeom>
          <a:solidFill>
            <a:srgbClr val="00B8FF"/>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7" name="Straight Arrow Connector 26">
            <a:extLst>
              <a:ext uri="{FF2B5EF4-FFF2-40B4-BE49-F238E27FC236}">
                <a16:creationId xmlns:a16="http://schemas.microsoft.com/office/drawing/2014/main" id="{31B9759C-10EA-4D40-B270-FC2D7F5395F6}"/>
              </a:ext>
            </a:extLst>
          </p:cNvPr>
          <p:cNvCxnSpPr>
            <a:cxnSpLocks/>
          </p:cNvCxnSpPr>
          <p:nvPr/>
        </p:nvCxnSpPr>
        <p:spPr bwMode="auto">
          <a:xfrm flipV="1">
            <a:off x="4419600" y="4133851"/>
            <a:ext cx="3505200" cy="377825"/>
          </a:xfrm>
          <a:prstGeom prst="straightConnector1">
            <a:avLst/>
          </a:prstGeom>
          <a:solidFill>
            <a:srgbClr val="00B8FF"/>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3" name="Straight Arrow Connector 32">
            <a:extLst>
              <a:ext uri="{FF2B5EF4-FFF2-40B4-BE49-F238E27FC236}">
                <a16:creationId xmlns:a16="http://schemas.microsoft.com/office/drawing/2014/main" id="{C116EE5E-97A4-4349-964D-FF93BDF82078}"/>
              </a:ext>
            </a:extLst>
          </p:cNvPr>
          <p:cNvCxnSpPr/>
          <p:nvPr/>
        </p:nvCxnSpPr>
        <p:spPr bwMode="auto">
          <a:xfrm>
            <a:off x="6524625" y="4824413"/>
            <a:ext cx="1549400" cy="69850"/>
          </a:xfrm>
          <a:prstGeom prst="straightConnector1">
            <a:avLst/>
          </a:prstGeom>
          <a:solidFill>
            <a:srgbClr val="00B8FF"/>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5" name="Straight Arrow Connector 34">
            <a:extLst>
              <a:ext uri="{FF2B5EF4-FFF2-40B4-BE49-F238E27FC236}">
                <a16:creationId xmlns:a16="http://schemas.microsoft.com/office/drawing/2014/main" id="{21DDD069-A138-4F8B-9A70-2C70A32E3040}"/>
              </a:ext>
            </a:extLst>
          </p:cNvPr>
          <p:cNvCxnSpPr>
            <a:cxnSpLocks/>
          </p:cNvCxnSpPr>
          <p:nvPr/>
        </p:nvCxnSpPr>
        <p:spPr bwMode="auto">
          <a:xfrm>
            <a:off x="5097464" y="6126163"/>
            <a:ext cx="2867025" cy="165100"/>
          </a:xfrm>
          <a:prstGeom prst="straightConnector1">
            <a:avLst/>
          </a:prstGeom>
          <a:solidFill>
            <a:srgbClr val="00B8FF"/>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37" name="Straight Arrow Connector 36">
            <a:extLst>
              <a:ext uri="{FF2B5EF4-FFF2-40B4-BE49-F238E27FC236}">
                <a16:creationId xmlns:a16="http://schemas.microsoft.com/office/drawing/2014/main" id="{58DC624E-4F6A-47BE-9BE9-0909E158ADF7}"/>
              </a:ext>
            </a:extLst>
          </p:cNvPr>
          <p:cNvCxnSpPr/>
          <p:nvPr/>
        </p:nvCxnSpPr>
        <p:spPr bwMode="auto">
          <a:xfrm>
            <a:off x="7667625" y="5494339"/>
            <a:ext cx="406400" cy="3175"/>
          </a:xfrm>
          <a:prstGeom prst="straightConnector1">
            <a:avLst/>
          </a:prstGeom>
          <a:solidFill>
            <a:srgbClr val="00B8FF"/>
          </a:solidFill>
          <a:ln w="57150"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7">
            <a:extLst>
              <a:ext uri="{FF2B5EF4-FFF2-40B4-BE49-F238E27FC236}">
                <a16:creationId xmlns:a16="http://schemas.microsoft.com/office/drawing/2014/main" id="{0E79BCEB-8F6C-487B-9E54-4A6AB9D873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1" y="149226"/>
            <a:ext cx="2816225"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a:extLst>
              <a:ext uri="{FF2B5EF4-FFF2-40B4-BE49-F238E27FC236}">
                <a16:creationId xmlns:a16="http://schemas.microsoft.com/office/drawing/2014/main" id="{F2828E1F-D97F-4287-9EE0-A31AD2A667A8}"/>
              </a:ext>
            </a:extLst>
          </p:cNvPr>
          <p:cNvSpPr>
            <a:spLocks noGrp="1"/>
          </p:cNvSpPr>
          <p:nvPr>
            <p:ph type="title" idx="4294967295"/>
          </p:nvPr>
        </p:nvSpPr>
        <p:spPr>
          <a:xfrm>
            <a:off x="1524001" y="609600"/>
            <a:ext cx="8429625" cy="685800"/>
          </a:xfrm>
        </p:spPr>
        <p:txBody>
          <a:bodyPr/>
          <a:lstStyle/>
          <a:p>
            <a:pPr>
              <a:defRPr/>
            </a:pPr>
            <a:r>
              <a:rPr lang="en-US" dirty="0">
                <a:ea typeface="+mj-ea"/>
              </a:rPr>
              <a:t>Mesh Scaling GUI</a:t>
            </a:r>
          </a:p>
        </p:txBody>
      </p:sp>
      <p:sp>
        <p:nvSpPr>
          <p:cNvPr id="15" name="Content Placeholder 14">
            <a:extLst>
              <a:ext uri="{FF2B5EF4-FFF2-40B4-BE49-F238E27FC236}">
                <a16:creationId xmlns:a16="http://schemas.microsoft.com/office/drawing/2014/main" id="{27253862-F372-4CF5-9E3C-C2C3F2F8EE18}"/>
              </a:ext>
            </a:extLst>
          </p:cNvPr>
          <p:cNvSpPr>
            <a:spLocks noGrp="1"/>
          </p:cNvSpPr>
          <p:nvPr>
            <p:ph idx="4294967295"/>
          </p:nvPr>
        </p:nvSpPr>
        <p:spPr>
          <a:xfrm>
            <a:off x="1524000" y="1295401"/>
            <a:ext cx="6248400" cy="4799013"/>
          </a:xfrm>
        </p:spPr>
        <p:txBody>
          <a:bodyPr/>
          <a:lstStyle/>
          <a:p>
            <a:pPr>
              <a:buFont typeface="Arial" panose="020B0604020202020204" pitchFamily="34" charset="0"/>
              <a:buChar char="•"/>
              <a:defRPr/>
            </a:pPr>
            <a:r>
              <a:rPr lang="en-US" dirty="0">
                <a:ea typeface="+mn-ea"/>
              </a:rPr>
              <a:t>The “Maintain All Mesh Features” scales the mesh with the </a:t>
            </a:r>
            <a:r>
              <a:rPr lang="en-US" dirty="0" err="1">
                <a:ea typeface="+mn-ea"/>
              </a:rPr>
              <a:t>maintain_structure</a:t>
            </a:r>
            <a:r>
              <a:rPr lang="en-US" dirty="0">
                <a:ea typeface="+mn-ea"/>
              </a:rPr>
              <a:t> method.</a:t>
            </a:r>
          </a:p>
          <a:p>
            <a:pPr marL="0" indent="0">
              <a:defRPr/>
            </a:pPr>
            <a:endParaRPr lang="en-US" dirty="0">
              <a:ea typeface="+mn-ea"/>
            </a:endParaRPr>
          </a:p>
          <a:p>
            <a:pPr>
              <a:buFont typeface="Arial" panose="020B0604020202020204" pitchFamily="34" charset="0"/>
              <a:buChar char="•"/>
              <a:defRPr/>
            </a:pPr>
            <a:r>
              <a:rPr lang="en-US" dirty="0">
                <a:ea typeface="+mn-ea"/>
              </a:rPr>
              <a:t>The “Maximize Mesh Smoothness” option scales the mesh with swept blocks in swept regions, and structured blocks in structured regions.</a:t>
            </a:r>
          </a:p>
        </p:txBody>
      </p:sp>
      <p:sp>
        <p:nvSpPr>
          <p:cNvPr id="22533" name="Rounded Rectangle 15">
            <a:extLst>
              <a:ext uri="{FF2B5EF4-FFF2-40B4-BE49-F238E27FC236}">
                <a16:creationId xmlns:a16="http://schemas.microsoft.com/office/drawing/2014/main" id="{4849BBA3-25AD-4181-B3C3-BE80D016416A}"/>
              </a:ext>
            </a:extLst>
          </p:cNvPr>
          <p:cNvSpPr>
            <a:spLocks noChangeArrowheads="1"/>
          </p:cNvSpPr>
          <p:nvPr/>
        </p:nvSpPr>
        <p:spPr bwMode="auto">
          <a:xfrm>
            <a:off x="7915275" y="4629150"/>
            <a:ext cx="2508250" cy="674688"/>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buClr>
                <a:srgbClr val="000000"/>
              </a:buClr>
              <a:buSzPct val="100000"/>
              <a:buFont typeface="Times New Roman" panose="02020603050405020304" pitchFamily="18" charset="0"/>
              <a:buNone/>
            </a:pPr>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a:extLst>
              <a:ext uri="{FF2B5EF4-FFF2-40B4-BE49-F238E27FC236}">
                <a16:creationId xmlns:a16="http://schemas.microsoft.com/office/drawing/2014/main" id="{FBFB8838-3D6C-4F10-B2FE-37455320F5E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6851" y="149226"/>
            <a:ext cx="2816225" cy="670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1">
            <a:extLst>
              <a:ext uri="{FF2B5EF4-FFF2-40B4-BE49-F238E27FC236}">
                <a16:creationId xmlns:a16="http://schemas.microsoft.com/office/drawing/2014/main" id="{F16F8715-AA7B-4F43-A621-FE8160B9BE47}"/>
              </a:ext>
            </a:extLst>
          </p:cNvPr>
          <p:cNvSpPr>
            <a:spLocks noGrp="1"/>
          </p:cNvSpPr>
          <p:nvPr>
            <p:ph type="title" idx="4294967295"/>
          </p:nvPr>
        </p:nvSpPr>
        <p:spPr>
          <a:xfrm>
            <a:off x="1558926" y="609600"/>
            <a:ext cx="8429625" cy="685800"/>
          </a:xfrm>
        </p:spPr>
        <p:txBody>
          <a:bodyPr/>
          <a:lstStyle/>
          <a:p>
            <a:pPr>
              <a:defRPr/>
            </a:pPr>
            <a:r>
              <a:rPr lang="en-US" dirty="0">
                <a:ea typeface="+mj-ea"/>
              </a:rPr>
              <a:t>Mesh Scaling GUI</a:t>
            </a:r>
          </a:p>
        </p:txBody>
      </p:sp>
      <p:sp>
        <p:nvSpPr>
          <p:cNvPr id="15" name="Content Placeholder 14">
            <a:extLst>
              <a:ext uri="{FF2B5EF4-FFF2-40B4-BE49-F238E27FC236}">
                <a16:creationId xmlns:a16="http://schemas.microsoft.com/office/drawing/2014/main" id="{38978684-3A69-4F69-AF39-BBCCF4FDE19F}"/>
              </a:ext>
            </a:extLst>
          </p:cNvPr>
          <p:cNvSpPr>
            <a:spLocks noGrp="1"/>
          </p:cNvSpPr>
          <p:nvPr>
            <p:ph idx="4294967295"/>
          </p:nvPr>
        </p:nvSpPr>
        <p:spPr>
          <a:xfrm>
            <a:off x="1524000" y="1295401"/>
            <a:ext cx="6013450" cy="4799013"/>
          </a:xfrm>
        </p:spPr>
        <p:txBody>
          <a:bodyPr/>
          <a:lstStyle/>
          <a:p>
            <a:pPr>
              <a:buFont typeface="Arial" panose="020B0604020202020204" pitchFamily="34" charset="0"/>
              <a:buChar char="•"/>
              <a:defRPr/>
            </a:pPr>
            <a:r>
              <a:rPr lang="en-US" dirty="0">
                <a:ea typeface="+mn-ea"/>
              </a:rPr>
              <a:t>The “Minimum Interval Change” parameter specifies the minimum number of intervals that will be added to each curve of a block in the block decomposition.</a:t>
            </a:r>
          </a:p>
          <a:p>
            <a:pPr lvl="1">
              <a:buFont typeface="Arial" panose="020B0604020202020204" pitchFamily="34" charset="0"/>
              <a:buChar char="•"/>
              <a:defRPr/>
            </a:pPr>
            <a:r>
              <a:rPr lang="en-US" dirty="0">
                <a:ea typeface="+mn-ea"/>
              </a:rPr>
              <a:t>Specifying a value &gt;0 attempts to  ensure that the mesh changes a little bit, everywhere, although not guaranteed.</a:t>
            </a:r>
          </a:p>
          <a:p>
            <a:pPr lvl="1">
              <a:buFont typeface="Arial" panose="020B0604020202020204" pitchFamily="34" charset="0"/>
              <a:buChar char="•"/>
              <a:defRPr/>
            </a:pPr>
            <a:r>
              <a:rPr lang="en-US" dirty="0">
                <a:ea typeface="+mn-ea"/>
              </a:rPr>
              <a:t>Specifying values &gt;0 can cause mesh scaling to overshoot the specified multiplier, and produce more elements than requested.</a:t>
            </a:r>
          </a:p>
        </p:txBody>
      </p:sp>
      <p:sp>
        <p:nvSpPr>
          <p:cNvPr id="23557" name="Rounded Rectangle 17">
            <a:extLst>
              <a:ext uri="{FF2B5EF4-FFF2-40B4-BE49-F238E27FC236}">
                <a16:creationId xmlns:a16="http://schemas.microsoft.com/office/drawing/2014/main" id="{D214ADE0-A6E5-44F8-9C85-774B8C1BC261}"/>
              </a:ext>
            </a:extLst>
          </p:cNvPr>
          <p:cNvSpPr>
            <a:spLocks noChangeArrowheads="1"/>
          </p:cNvSpPr>
          <p:nvPr/>
        </p:nvSpPr>
        <p:spPr bwMode="auto">
          <a:xfrm>
            <a:off x="7864476" y="3986214"/>
            <a:ext cx="2676525" cy="280987"/>
          </a:xfrm>
          <a:prstGeom prst="roundRect">
            <a:avLst>
              <a:gd name="adj" fmla="val 16667"/>
            </a:avLst>
          </a:prstGeom>
          <a:noFill/>
          <a:ln w="5715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algn="ctr">
              <a:buClr>
                <a:srgbClr val="000000"/>
              </a:buClr>
              <a:buSzPct val="100000"/>
              <a:buFont typeface="Times New Roman" panose="02020603050405020304" pitchFamily="18" charset="0"/>
              <a:buNone/>
            </a:pPr>
            <a:endParaRPr lang="en-US" altLang="en-US"/>
          </a:p>
        </p:txBody>
      </p:sp>
    </p:spTree>
  </p:cSld>
  <p:clrMapOvr>
    <a:masterClrMapping/>
  </p:clrMapOvr>
</p:sld>
</file>

<file path=ppt/theme/theme1.xml><?xml version="1.0" encoding="utf-8"?>
<a:theme xmlns:a="http://schemas.openxmlformats.org/drawingml/2006/main" name="coreform-ppt-theme">
  <a:themeElements>
    <a:clrScheme name="Coreform">
      <a:dk1>
        <a:sysClr val="windowText" lastClr="000000"/>
      </a:dk1>
      <a:lt1>
        <a:sysClr val="window" lastClr="FFFFFF"/>
      </a:lt1>
      <a:dk2>
        <a:srgbClr val="323232"/>
      </a:dk2>
      <a:lt2>
        <a:srgbClr val="E6E6E6"/>
      </a:lt2>
      <a:accent1>
        <a:srgbClr val="A35149"/>
      </a:accent1>
      <a:accent2>
        <a:srgbClr val="4968AB"/>
      </a:accent2>
      <a:accent3>
        <a:srgbClr val="A1B5BA"/>
      </a:accent3>
      <a:accent4>
        <a:srgbClr val="CFAF63"/>
      </a:accent4>
      <a:accent5>
        <a:srgbClr val="9A8FA5"/>
      </a:accent5>
      <a:accent6>
        <a:srgbClr val="6A8060"/>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9050">
          <a:solidFill>
            <a:srgbClr val="0070C0"/>
          </a:solidFill>
        </a:ln>
      </a:spPr>
      <a:bodyPr/>
      <a:lstStyle/>
      <a:style>
        <a:lnRef idx="2">
          <a:schemeClr val="dk1"/>
        </a:lnRef>
        <a:fillRef idx="0">
          <a:schemeClr val="dk1"/>
        </a:fillRef>
        <a:effectRef idx="1">
          <a:schemeClr val="dk1"/>
        </a:effectRef>
        <a:fontRef idx="minor">
          <a:schemeClr val="tx1"/>
        </a:fontRef>
      </a:style>
    </a:lnDef>
  </a:objectDefaults>
  <a:extraClrSchemeLst/>
  <a:extLst>
    <a:ext uri="{05A4C25C-085E-4340-85A3-A5531E510DB2}">
      <thm15:themeFamily xmlns:thm15="http://schemas.microsoft.com/office/thememl/2012/main" name="coreform-ppt-theme" id="{E2933A98-F983-49AA-B594-4B6DD2D54234}" vid="{34EFE23A-C2C4-4180-AE12-B79E9020D124}"/>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1631</TotalTime>
  <Words>1452</Words>
  <Application>Microsoft Office PowerPoint</Application>
  <PresentationFormat>Widescreen</PresentationFormat>
  <Paragraphs>220</Paragraphs>
  <Slides>15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Courier New</vt:lpstr>
      <vt:lpstr>Times New Roman</vt:lpstr>
      <vt:lpstr>coreform-ppt-theme</vt:lpstr>
      <vt:lpstr>PowerPoint Presentation</vt:lpstr>
      <vt:lpstr>PowerPoint Presentation</vt:lpstr>
      <vt:lpstr>PowerPoint Presentation</vt:lpstr>
      <vt:lpstr>PowerPoint Presentation</vt:lpstr>
      <vt:lpstr>PowerPoint Presentation</vt:lpstr>
      <vt:lpstr>PowerPoint Presentation</vt:lpstr>
      <vt:lpstr>Mesh Scaling GUI</vt:lpstr>
      <vt:lpstr>Mesh Scaling GUI</vt:lpstr>
      <vt:lpstr>Mesh Scaling GUI</vt:lpstr>
      <vt:lpstr>Mesh Scaling GUI</vt:lpstr>
      <vt:lpstr>Mesh Scaling with swept_blocks can sometimes destroy structure in mesh</vt:lpstr>
      <vt:lpstr>Mesh Scaling Exercise 1</vt:lpstr>
      <vt:lpstr>Mesh Scaling Exercise 2 Selective Maintaining Structure</vt:lpstr>
      <vt:lpstr>Mesh Scaling Exercise 3 Minimum Through Intervals</vt:lpstr>
      <vt:lpstr>Mesh Scaling Exercise 3 Minimum Through Intervals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Steve Owen</dc:creator>
  <cp:lastModifiedBy>Ben Taylor</cp:lastModifiedBy>
  <cp:revision>140</cp:revision>
  <cp:lastPrinted>1601-01-01T00:00:00Z</cp:lastPrinted>
  <dcterms:created xsi:type="dcterms:W3CDTF">2008-10-28T01:01:42Z</dcterms:created>
  <dcterms:modified xsi:type="dcterms:W3CDTF">2021-01-14T18:32:23Z</dcterms:modified>
</cp:coreProperties>
</file>