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6" r:id="rId1"/>
  </p:sldMasterIdLst>
  <p:notesMasterIdLst>
    <p:notesMasterId r:id="rId51"/>
  </p:notesMasterIdLst>
  <p:handoutMasterIdLst>
    <p:handoutMasterId r:id="rId52"/>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300" r:id="rId38"/>
    <p:sldId id="301" r:id="rId39"/>
    <p:sldId id="302" r:id="rId40"/>
    <p:sldId id="303" r:id="rId41"/>
    <p:sldId id="292" r:id="rId42"/>
    <p:sldId id="293" r:id="rId43"/>
    <p:sldId id="294" r:id="rId44"/>
    <p:sldId id="295" r:id="rId45"/>
    <p:sldId id="296" r:id="rId46"/>
    <p:sldId id="299" r:id="rId47"/>
    <p:sldId id="305" r:id="rId48"/>
    <p:sldId id="297" r:id="rId49"/>
    <p:sldId id="298" r:id="rId50"/>
  </p:sldIdLst>
  <p:sldSz cx="12192000" cy="6858000"/>
  <p:notesSz cx="7008813" cy="9294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8"/>
    <p:restoredTop sz="94681"/>
  </p:normalViewPr>
  <p:slideViewPr>
    <p:cSldViewPr>
      <p:cViewPr varScale="1">
        <p:scale>
          <a:sx n="68" d="100"/>
          <a:sy n="68" d="100"/>
        </p:scale>
        <p:origin x="708" y="60"/>
      </p:cViewPr>
      <p:guideLst>
        <p:guide orient="horz" pos="2160"/>
        <p:guide pos="384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8082D-F608-4EC9-B596-6447874583C3}"/>
              </a:ext>
            </a:extLst>
          </p:cNvPr>
          <p:cNvSpPr>
            <a:spLocks noGrp="1"/>
          </p:cNvSpPr>
          <p:nvPr>
            <p:ph type="hdr" sz="quarter"/>
          </p:nvPr>
        </p:nvSpPr>
        <p:spPr>
          <a:xfrm>
            <a:off x="0" y="0"/>
            <a:ext cx="3036888" cy="466725"/>
          </a:xfrm>
          <a:prstGeom prst="rect">
            <a:avLst/>
          </a:prstGeom>
        </p:spPr>
        <p:txBody>
          <a:bodyPr vert="horz" lIns="91440" tIns="45720" rIns="91440" bIns="45720" rtlCol="0"/>
          <a:lstStyle>
            <a:lvl1pPr algn="l">
              <a:defRPr sz="1200">
                <a:latin typeface="Arial" charset="0"/>
                <a:ea typeface="MS PGothic" charset="-128"/>
              </a:defRPr>
            </a:lvl1pPr>
          </a:lstStyle>
          <a:p>
            <a:pPr>
              <a:defRPr/>
            </a:pPr>
            <a:endParaRPr lang="en-US"/>
          </a:p>
        </p:txBody>
      </p:sp>
      <p:sp>
        <p:nvSpPr>
          <p:cNvPr id="3" name="Date Placeholder 2">
            <a:extLst>
              <a:ext uri="{FF2B5EF4-FFF2-40B4-BE49-F238E27FC236}">
                <a16:creationId xmlns:a16="http://schemas.microsoft.com/office/drawing/2014/main" id="{834A95AD-FE3A-4396-91F8-3F27FFBBC047}"/>
              </a:ext>
            </a:extLst>
          </p:cNvPr>
          <p:cNvSpPr>
            <a:spLocks noGrp="1"/>
          </p:cNvSpPr>
          <p:nvPr>
            <p:ph type="dt" sz="quarter" idx="1"/>
          </p:nvPr>
        </p:nvSpPr>
        <p:spPr>
          <a:xfrm>
            <a:off x="3970338" y="0"/>
            <a:ext cx="3036887" cy="466725"/>
          </a:xfrm>
          <a:prstGeom prst="rect">
            <a:avLst/>
          </a:prstGeom>
        </p:spPr>
        <p:txBody>
          <a:bodyPr vert="horz" lIns="91440" tIns="45720" rIns="91440" bIns="45720" rtlCol="0"/>
          <a:lstStyle>
            <a:lvl1pPr algn="r">
              <a:defRPr sz="1200">
                <a:latin typeface="Arial" charset="0"/>
                <a:ea typeface="MS PGothic" charset="-128"/>
              </a:defRPr>
            </a:lvl1pPr>
          </a:lstStyle>
          <a:p>
            <a:pPr>
              <a:defRPr/>
            </a:pPr>
            <a:fld id="{3FCEA46E-89E2-4F70-A024-9753E6D56F63}" type="datetimeFigureOut">
              <a:rPr lang="en-US"/>
              <a:pPr>
                <a:defRPr/>
              </a:pPr>
              <a:t>1/13/2021</a:t>
            </a:fld>
            <a:endParaRPr lang="en-US"/>
          </a:p>
        </p:txBody>
      </p:sp>
      <p:sp>
        <p:nvSpPr>
          <p:cNvPr id="4" name="Footer Placeholder 3">
            <a:extLst>
              <a:ext uri="{FF2B5EF4-FFF2-40B4-BE49-F238E27FC236}">
                <a16:creationId xmlns:a16="http://schemas.microsoft.com/office/drawing/2014/main" id="{A13CB518-5185-4E89-B351-9868626FB2CD}"/>
              </a:ext>
            </a:extLst>
          </p:cNvPr>
          <p:cNvSpPr>
            <a:spLocks noGrp="1"/>
          </p:cNvSpPr>
          <p:nvPr>
            <p:ph type="ftr" sz="quarter" idx="2"/>
          </p:nvPr>
        </p:nvSpPr>
        <p:spPr>
          <a:xfrm>
            <a:off x="0" y="8828088"/>
            <a:ext cx="3036888" cy="466725"/>
          </a:xfrm>
          <a:prstGeom prst="rect">
            <a:avLst/>
          </a:prstGeom>
        </p:spPr>
        <p:txBody>
          <a:bodyPr vert="horz" lIns="91440" tIns="45720" rIns="91440" bIns="45720" rtlCol="0" anchor="b"/>
          <a:lstStyle>
            <a:lvl1pPr algn="l">
              <a:defRPr sz="1200">
                <a:latin typeface="Arial" charset="0"/>
                <a:ea typeface="MS PGothic" charset="-128"/>
              </a:defRPr>
            </a:lvl1pPr>
          </a:lstStyle>
          <a:p>
            <a:pPr>
              <a:defRPr/>
            </a:pPr>
            <a:endParaRPr lang="en-US"/>
          </a:p>
        </p:txBody>
      </p:sp>
      <p:sp>
        <p:nvSpPr>
          <p:cNvPr id="5" name="Slide Number Placeholder 4">
            <a:extLst>
              <a:ext uri="{FF2B5EF4-FFF2-40B4-BE49-F238E27FC236}">
                <a16:creationId xmlns:a16="http://schemas.microsoft.com/office/drawing/2014/main" id="{21596B51-4958-4234-BF64-E103B95507BB}"/>
              </a:ext>
            </a:extLst>
          </p:cNvPr>
          <p:cNvSpPr>
            <a:spLocks noGrp="1"/>
          </p:cNvSpPr>
          <p:nvPr>
            <p:ph type="sldNum" sz="quarter" idx="3"/>
          </p:nvPr>
        </p:nvSpPr>
        <p:spPr>
          <a:xfrm>
            <a:off x="3970338" y="8828088"/>
            <a:ext cx="3036887" cy="4667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C8068D2-386B-43C3-8355-F8FADCCCAE8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a:extLst>
              <a:ext uri="{FF2B5EF4-FFF2-40B4-BE49-F238E27FC236}">
                <a16:creationId xmlns:a16="http://schemas.microsoft.com/office/drawing/2014/main" id="{11E096A1-1393-4640-AD73-71A0F649C233}"/>
              </a:ext>
            </a:extLst>
          </p:cNvPr>
          <p:cNvSpPr>
            <a:spLocks noChangeArrowheads="1"/>
          </p:cNvSpPr>
          <p:nvPr/>
        </p:nvSpPr>
        <p:spPr bwMode="auto">
          <a:xfrm>
            <a:off x="0" y="0"/>
            <a:ext cx="7008813" cy="9294813"/>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075" name="AutoShape 2">
            <a:extLst>
              <a:ext uri="{FF2B5EF4-FFF2-40B4-BE49-F238E27FC236}">
                <a16:creationId xmlns:a16="http://schemas.microsoft.com/office/drawing/2014/main" id="{7C515247-250E-49A5-8B60-13F01B2F7F6F}"/>
              </a:ext>
            </a:extLst>
          </p:cNvPr>
          <p:cNvSpPr>
            <a:spLocks noChangeArrowheads="1"/>
          </p:cNvSpPr>
          <p:nvPr/>
        </p:nvSpPr>
        <p:spPr bwMode="auto">
          <a:xfrm>
            <a:off x="0" y="0"/>
            <a:ext cx="7008813" cy="9294813"/>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076" name="Text Box 3">
            <a:extLst>
              <a:ext uri="{FF2B5EF4-FFF2-40B4-BE49-F238E27FC236}">
                <a16:creationId xmlns:a16="http://schemas.microsoft.com/office/drawing/2014/main" id="{C3017DEA-BBF0-4178-9767-62F93F65FCC2}"/>
              </a:ext>
            </a:extLst>
          </p:cNvPr>
          <p:cNvSpPr txBox="1">
            <a:spLocks noChangeArrowheads="1"/>
          </p:cNvSpPr>
          <p:nvPr/>
        </p:nvSpPr>
        <p:spPr bwMode="auto">
          <a:xfrm>
            <a:off x="0" y="0"/>
            <a:ext cx="30368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077" name="Text Box 4">
            <a:extLst>
              <a:ext uri="{FF2B5EF4-FFF2-40B4-BE49-F238E27FC236}">
                <a16:creationId xmlns:a16="http://schemas.microsoft.com/office/drawing/2014/main" id="{28885048-A3B1-41D9-AA4A-546CD96FC762}"/>
              </a:ext>
            </a:extLst>
          </p:cNvPr>
          <p:cNvSpPr txBox="1">
            <a:spLocks noChangeArrowheads="1"/>
          </p:cNvSpPr>
          <p:nvPr/>
        </p:nvSpPr>
        <p:spPr bwMode="auto">
          <a:xfrm>
            <a:off x="3973513" y="0"/>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078" name="Rectangle 5">
            <a:extLst>
              <a:ext uri="{FF2B5EF4-FFF2-40B4-BE49-F238E27FC236}">
                <a16:creationId xmlns:a16="http://schemas.microsoft.com/office/drawing/2014/main" id="{3B7AC3AA-18DC-4E58-ACE9-76C190279964}"/>
              </a:ext>
            </a:extLst>
          </p:cNvPr>
          <p:cNvSpPr>
            <a:spLocks noGrp="1" noRot="1" noChangeAspect="1" noChangeArrowheads="1"/>
          </p:cNvSpPr>
          <p:nvPr>
            <p:ph type="sldImg"/>
          </p:nvPr>
        </p:nvSpPr>
        <p:spPr bwMode="auto">
          <a:xfrm>
            <a:off x="411163" y="698500"/>
            <a:ext cx="6186487" cy="3481388"/>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Rectangle 6">
            <a:extLst>
              <a:ext uri="{FF2B5EF4-FFF2-40B4-BE49-F238E27FC236}">
                <a16:creationId xmlns:a16="http://schemas.microsoft.com/office/drawing/2014/main" id="{FE90BD74-6B58-4F87-8210-24E280E93286}"/>
              </a:ext>
            </a:extLst>
          </p:cNvPr>
          <p:cNvSpPr>
            <a:spLocks noGrp="1" noChangeArrowheads="1"/>
          </p:cNvSpPr>
          <p:nvPr>
            <p:ph type="body"/>
          </p:nvPr>
        </p:nvSpPr>
        <p:spPr bwMode="auto">
          <a:xfrm>
            <a:off x="935038" y="4414838"/>
            <a:ext cx="5137150" cy="4179887"/>
          </a:xfrm>
          <a:prstGeom prst="rect">
            <a:avLst/>
          </a:prstGeom>
          <a:noFill/>
          <a:ln>
            <a:noFill/>
          </a:ln>
          <a:effectLst/>
          <a:extLst>
            <a:ext uri="{909E8E84-426E-40dd-AFC4-6F175D3DCCD1}"/>
            <a:ext uri="{91240B29-F687-4f45-9708-019B960494DF}"/>
            <a:ext uri="{AF507438-7753-43e0-B8FC-AC1667EBCBE1}"/>
          </a:extLst>
        </p:spPr>
        <p:txBody>
          <a:bodyPr vert="horz" wrap="square" lIns="93240" tIns="46440" rIns="93240" bIns="46440" numCol="1" anchor="t" anchorCtr="0" compatLnSpc="1">
            <a:prstTxWarp prst="textNoShape">
              <a:avLst/>
            </a:prstTxWarp>
          </a:bodyPr>
          <a:lstStyle/>
          <a:p>
            <a:pPr lvl="0"/>
            <a:endParaRPr lang="en-US" noProof="0"/>
          </a:p>
        </p:txBody>
      </p:sp>
      <p:sp>
        <p:nvSpPr>
          <p:cNvPr id="3080" name="Text Box 7">
            <a:extLst>
              <a:ext uri="{FF2B5EF4-FFF2-40B4-BE49-F238E27FC236}">
                <a16:creationId xmlns:a16="http://schemas.microsoft.com/office/drawing/2014/main" id="{AC672460-97B1-455C-9419-830C530F549E}"/>
              </a:ext>
            </a:extLst>
          </p:cNvPr>
          <p:cNvSpPr txBox="1">
            <a:spLocks noChangeArrowheads="1"/>
          </p:cNvSpPr>
          <p:nvPr/>
        </p:nvSpPr>
        <p:spPr bwMode="auto">
          <a:xfrm>
            <a:off x="0" y="8832850"/>
            <a:ext cx="30368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 name="Rectangle 8">
            <a:extLst>
              <a:ext uri="{FF2B5EF4-FFF2-40B4-BE49-F238E27FC236}">
                <a16:creationId xmlns:a16="http://schemas.microsoft.com/office/drawing/2014/main" id="{08F3785E-9F2F-482B-BEA8-49E0FF81C9B9}"/>
              </a:ext>
            </a:extLst>
          </p:cNvPr>
          <p:cNvSpPr>
            <a:spLocks noGrp="1" noChangeArrowheads="1"/>
          </p:cNvSpPr>
          <p:nvPr>
            <p:ph type="sldNum"/>
          </p:nvPr>
        </p:nvSpPr>
        <p:spPr bwMode="auto">
          <a:xfrm>
            <a:off x="3973513" y="8832850"/>
            <a:ext cx="3033712" cy="460375"/>
          </a:xfrm>
          <a:prstGeom prst="rect">
            <a:avLst/>
          </a:prstGeom>
          <a:noFill/>
          <a:ln>
            <a:noFill/>
          </a:ln>
          <a:effectLst/>
          <a:extLst>
            <a:ext uri="{909E8E84-426E-40dd-AFC4-6F175D3DCCD1}"/>
            <a:ext uri="{91240B29-F687-4f45-9708-019B960494DF}"/>
            <a:ext uri="{AF507438-7753-43e0-B8FC-AC1667EBCBE1}"/>
          </a:extLst>
        </p:spPr>
        <p:txBody>
          <a:bodyPr vert="horz" wrap="square" lIns="93240" tIns="46440" rIns="93240" bIns="46440" numCol="1" anchor="b" anchorCtr="0" compatLnSpc="1">
            <a:prstTxWarp prst="textNoShape">
              <a:avLst/>
            </a:prstTxWarp>
          </a:bodyPr>
          <a:lstStyle>
            <a:lvl1pPr algn="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stStyle>
          <a:p>
            <a:fld id="{4D70E622-1DBC-4E01-A5E7-9528BF93409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anose="020B0600070205080204" pitchFamily="34" charset="-128"/>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anose="020B0600070205080204" pitchFamily="34"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anose="020B0600070205080204" pitchFamily="34"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anose="020B0600070205080204" pitchFamily="34"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8">
            <a:extLst>
              <a:ext uri="{FF2B5EF4-FFF2-40B4-BE49-F238E27FC236}">
                <a16:creationId xmlns:a16="http://schemas.microsoft.com/office/drawing/2014/main" id="{8479553F-A6C0-4377-B348-524EBD0312D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7769F974-E534-4915-8194-DE1407296A7B}" type="slidenum">
              <a:rPr lang="en-US" altLang="en-US"/>
              <a:pPr>
                <a:spcBef>
                  <a:spcPct val="0"/>
                </a:spcBef>
                <a:buClrTx/>
                <a:buFontTx/>
                <a:buNone/>
              </a:pPr>
              <a:t>1</a:t>
            </a:fld>
            <a:endParaRPr lang="en-US" altLang="en-US"/>
          </a:p>
        </p:txBody>
      </p:sp>
      <p:sp>
        <p:nvSpPr>
          <p:cNvPr id="6147" name="Text Box 1">
            <a:extLst>
              <a:ext uri="{FF2B5EF4-FFF2-40B4-BE49-F238E27FC236}">
                <a16:creationId xmlns:a16="http://schemas.microsoft.com/office/drawing/2014/main" id="{2DD4CA44-FD66-4925-9FF7-CB4ACC79A1E8}"/>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85DDBF89-7D59-46E9-8D45-015804A26FD7}" type="slidenum">
              <a:rPr lang="en-US" altLang="en-US"/>
              <a:pPr algn="r">
                <a:spcBef>
                  <a:spcPct val="0"/>
                </a:spcBef>
                <a:buClrTx/>
                <a:buFontTx/>
                <a:buNone/>
              </a:pPr>
              <a:t>1</a:t>
            </a:fld>
            <a:endParaRPr lang="en-US" altLang="en-US"/>
          </a:p>
        </p:txBody>
      </p:sp>
      <p:sp>
        <p:nvSpPr>
          <p:cNvPr id="6148" name="Text Box 2">
            <a:extLst>
              <a:ext uri="{FF2B5EF4-FFF2-40B4-BE49-F238E27FC236}">
                <a16:creationId xmlns:a16="http://schemas.microsoft.com/office/drawing/2014/main" id="{0FD5E7D7-A2CF-46F4-9D7E-C0BD3BF8E28E}"/>
              </a:ext>
            </a:extLst>
          </p:cNvPr>
          <p:cNvSpPr txBox="1">
            <a:spLocks noChangeArrowheads="1"/>
          </p:cNvSpPr>
          <p:nvPr/>
        </p:nvSpPr>
        <p:spPr bwMode="auto">
          <a:xfrm>
            <a:off x="3973513" y="8832850"/>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B7257609-53A7-4161-BED6-2AD65FD39D26}" type="slidenum">
              <a:rPr lang="en-US" altLang="en-US"/>
              <a:pPr algn="r">
                <a:spcBef>
                  <a:spcPct val="0"/>
                </a:spcBef>
                <a:buClrTx/>
                <a:buFontTx/>
                <a:buNone/>
              </a:pPr>
              <a:t>1</a:t>
            </a:fld>
            <a:endParaRPr lang="en-US" altLang="en-US"/>
          </a:p>
        </p:txBody>
      </p:sp>
      <p:sp>
        <p:nvSpPr>
          <p:cNvPr id="47107" name="Text Box 3">
            <a:extLst>
              <a:ext uri="{FF2B5EF4-FFF2-40B4-BE49-F238E27FC236}">
                <a16:creationId xmlns:a16="http://schemas.microsoft.com/office/drawing/2014/main" id="{86F0795B-4931-4FC5-8013-2F9EBBEBB3DA}"/>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6150" name="Text Box 4">
            <a:extLst>
              <a:ext uri="{FF2B5EF4-FFF2-40B4-BE49-F238E27FC236}">
                <a16:creationId xmlns:a16="http://schemas.microsoft.com/office/drawing/2014/main" id="{40FBA7FC-92C2-4A03-B50F-D31B5424DA16}"/>
              </a:ext>
            </a:extLst>
          </p:cNvPr>
          <p:cNvSpPr txBox="1">
            <a:spLocks noChangeArrowheads="1"/>
          </p:cNvSpPr>
          <p:nvPr/>
        </p:nvSpPr>
        <p:spPr bwMode="auto">
          <a:xfrm>
            <a:off x="935038" y="4414838"/>
            <a:ext cx="51403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6151" name="Notes Placeholder 1">
            <a:extLst>
              <a:ext uri="{FF2B5EF4-FFF2-40B4-BE49-F238E27FC236}">
                <a16:creationId xmlns:a16="http://schemas.microsoft.com/office/drawing/2014/main" id="{F0611255-F333-4BE7-B845-A2D1F2A693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Type: FORMAL - Training</a:t>
            </a:r>
          </a:p>
          <a:p>
            <a:r>
              <a:rPr lang="en-US" altLang="en-US">
                <a:latin typeface="Times New Roman" panose="02020603050405020304" pitchFamily="18" charset="0"/>
              </a:rPr>
              <a:t>Title: Cubit 200 Training</a:t>
            </a:r>
          </a:p>
          <a:p>
            <a:r>
              <a:rPr lang="en-US" altLang="en-US">
                <a:latin typeface="Times New Roman" panose="02020603050405020304" pitchFamily="18" charset="0"/>
              </a:rPr>
              <a:t>SAND Number: SAND2020-0682 TR</a:t>
            </a:r>
          </a:p>
          <a:p>
            <a:r>
              <a:rPr lang="en-US" altLang="en-US">
                <a:latin typeface="Times New Roman" panose="02020603050405020304" pitchFamily="18" charset="0"/>
              </a:rPr>
              <a:t>Contact: Hensley,Trevor Michael</a:t>
            </a:r>
          </a:p>
          <a:p>
            <a:endParaRPr lang="en-US"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8">
            <a:extLst>
              <a:ext uri="{FF2B5EF4-FFF2-40B4-BE49-F238E27FC236}">
                <a16:creationId xmlns:a16="http://schemas.microsoft.com/office/drawing/2014/main" id="{31479920-9B6A-4CE8-B165-4E15F028E37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EBF5B445-8F36-4D21-8CC1-6E2064C66DE5}" type="slidenum">
              <a:rPr lang="en-US" altLang="en-US"/>
              <a:pPr>
                <a:spcBef>
                  <a:spcPct val="0"/>
                </a:spcBef>
                <a:buClrTx/>
                <a:buFontTx/>
                <a:buNone/>
              </a:pPr>
              <a:t>10</a:t>
            </a:fld>
            <a:endParaRPr lang="en-US" altLang="en-US"/>
          </a:p>
        </p:txBody>
      </p:sp>
      <p:sp>
        <p:nvSpPr>
          <p:cNvPr id="24579" name="Text Box 1">
            <a:extLst>
              <a:ext uri="{FF2B5EF4-FFF2-40B4-BE49-F238E27FC236}">
                <a16:creationId xmlns:a16="http://schemas.microsoft.com/office/drawing/2014/main" id="{3F8F8670-7E61-4433-8A86-689C437C7B81}"/>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7FF223DB-466E-48B2-8AB1-41AA589B06D8}" type="slidenum">
              <a:rPr lang="en-US" altLang="en-US"/>
              <a:pPr algn="r">
                <a:spcBef>
                  <a:spcPct val="0"/>
                </a:spcBef>
                <a:buClrTx/>
                <a:buFontTx/>
                <a:buNone/>
              </a:pPr>
              <a:t>10</a:t>
            </a:fld>
            <a:endParaRPr lang="en-US" altLang="en-US"/>
          </a:p>
        </p:txBody>
      </p:sp>
      <p:sp>
        <p:nvSpPr>
          <p:cNvPr id="56322" name="Text Box 2">
            <a:extLst>
              <a:ext uri="{FF2B5EF4-FFF2-40B4-BE49-F238E27FC236}">
                <a16:creationId xmlns:a16="http://schemas.microsoft.com/office/drawing/2014/main" id="{FA003210-2118-4AD9-989C-E226DBCD5D86}"/>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4581" name="Text Box 3">
            <a:extLst>
              <a:ext uri="{FF2B5EF4-FFF2-40B4-BE49-F238E27FC236}">
                <a16:creationId xmlns:a16="http://schemas.microsoft.com/office/drawing/2014/main" id="{8D6D7E8E-F6D3-4EF7-B851-6FE9D545101A}"/>
              </a:ext>
            </a:extLst>
          </p:cNvPr>
          <p:cNvSpPr txBox="1">
            <a:spLocks noChangeArrowheads="1"/>
          </p:cNvSpPr>
          <p:nvPr/>
        </p:nvSpPr>
        <p:spPr bwMode="auto">
          <a:xfrm>
            <a:off x="935038" y="4414838"/>
            <a:ext cx="51403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24582" name="Text Box 4">
            <a:extLst>
              <a:ext uri="{FF2B5EF4-FFF2-40B4-BE49-F238E27FC236}">
                <a16:creationId xmlns:a16="http://schemas.microsoft.com/office/drawing/2014/main" id="{EC2DCD4C-86BF-4F04-BED7-DA22E2AE3438}"/>
              </a:ext>
            </a:extLst>
          </p:cNvPr>
          <p:cNvSpPr txBox="1">
            <a:spLocks noChangeArrowheads="1"/>
          </p:cNvSpPr>
          <p:nvPr/>
        </p:nvSpPr>
        <p:spPr bwMode="auto">
          <a:xfrm>
            <a:off x="3973513" y="8832850"/>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F789EC22-62C9-4584-B534-F6D59A43DDCC}" type="slidenum">
              <a:rPr lang="en-US" altLang="en-US"/>
              <a:pPr algn="r">
                <a:spcBef>
                  <a:spcPct val="0"/>
                </a:spcBef>
                <a:buClrTx/>
                <a:buFontTx/>
                <a:buNone/>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8">
            <a:extLst>
              <a:ext uri="{FF2B5EF4-FFF2-40B4-BE49-F238E27FC236}">
                <a16:creationId xmlns:a16="http://schemas.microsoft.com/office/drawing/2014/main" id="{FE4A41E4-B110-4C4C-8656-BA94876CBB3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590A4719-6683-4729-B2CC-942EEEF9E149}" type="slidenum">
              <a:rPr lang="en-US" altLang="en-US"/>
              <a:pPr>
                <a:spcBef>
                  <a:spcPct val="0"/>
                </a:spcBef>
                <a:buClrTx/>
                <a:buFontTx/>
                <a:buNone/>
              </a:pPr>
              <a:t>11</a:t>
            </a:fld>
            <a:endParaRPr lang="en-US" altLang="en-US"/>
          </a:p>
        </p:txBody>
      </p:sp>
      <p:sp>
        <p:nvSpPr>
          <p:cNvPr id="26627" name="Text Box 1">
            <a:extLst>
              <a:ext uri="{FF2B5EF4-FFF2-40B4-BE49-F238E27FC236}">
                <a16:creationId xmlns:a16="http://schemas.microsoft.com/office/drawing/2014/main" id="{06542236-3F43-4F4F-977F-CC0E354CC2A9}"/>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6602BC47-6BF8-4593-8505-894CB55AB4DF}" type="slidenum">
              <a:rPr lang="en-US" altLang="en-US"/>
              <a:pPr algn="r">
                <a:spcBef>
                  <a:spcPct val="0"/>
                </a:spcBef>
                <a:buClrTx/>
                <a:buFontTx/>
                <a:buNone/>
              </a:pPr>
              <a:t>11</a:t>
            </a:fld>
            <a:endParaRPr lang="en-US" altLang="en-US"/>
          </a:p>
        </p:txBody>
      </p:sp>
      <p:sp>
        <p:nvSpPr>
          <p:cNvPr id="57346" name="Text Box 2">
            <a:extLst>
              <a:ext uri="{FF2B5EF4-FFF2-40B4-BE49-F238E27FC236}">
                <a16:creationId xmlns:a16="http://schemas.microsoft.com/office/drawing/2014/main" id="{1E63F42E-6A4F-4D53-84E8-A8AA6C7BBCF2}"/>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57347" name="Text Box 3">
            <a:extLst>
              <a:ext uri="{FF2B5EF4-FFF2-40B4-BE49-F238E27FC236}">
                <a16:creationId xmlns:a16="http://schemas.microsoft.com/office/drawing/2014/main" id="{A223FA6A-E2E8-4510-ADD4-B540A8943C77}"/>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8">
            <a:extLst>
              <a:ext uri="{FF2B5EF4-FFF2-40B4-BE49-F238E27FC236}">
                <a16:creationId xmlns:a16="http://schemas.microsoft.com/office/drawing/2014/main" id="{8E4EEC08-B158-4102-8DE2-70F0A8D73A5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F04FF0F4-8B5A-4793-BCD3-D62065D8623D}" type="slidenum">
              <a:rPr lang="en-US" altLang="en-US"/>
              <a:pPr>
                <a:spcBef>
                  <a:spcPct val="0"/>
                </a:spcBef>
                <a:buClrTx/>
                <a:buFontTx/>
                <a:buNone/>
              </a:pPr>
              <a:t>12</a:t>
            </a:fld>
            <a:endParaRPr lang="en-US" altLang="en-US"/>
          </a:p>
        </p:txBody>
      </p:sp>
      <p:sp>
        <p:nvSpPr>
          <p:cNvPr id="28675" name="Text Box 1">
            <a:extLst>
              <a:ext uri="{FF2B5EF4-FFF2-40B4-BE49-F238E27FC236}">
                <a16:creationId xmlns:a16="http://schemas.microsoft.com/office/drawing/2014/main" id="{AB8F0FBE-19DF-4177-A95B-CF0D20871F9D}"/>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412592E8-793F-473D-BE26-540826B76452}" type="slidenum">
              <a:rPr lang="en-US" altLang="en-US"/>
              <a:pPr algn="r">
                <a:spcBef>
                  <a:spcPct val="0"/>
                </a:spcBef>
                <a:buClrTx/>
                <a:buFontTx/>
                <a:buNone/>
              </a:pPr>
              <a:t>12</a:t>
            </a:fld>
            <a:endParaRPr lang="en-US" altLang="en-US"/>
          </a:p>
        </p:txBody>
      </p:sp>
      <p:sp>
        <p:nvSpPr>
          <p:cNvPr id="58370" name="Text Box 2">
            <a:extLst>
              <a:ext uri="{FF2B5EF4-FFF2-40B4-BE49-F238E27FC236}">
                <a16:creationId xmlns:a16="http://schemas.microsoft.com/office/drawing/2014/main" id="{122D9189-A8F1-4811-AB13-8302F467BE90}"/>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8677" name="Text Box 3">
            <a:extLst>
              <a:ext uri="{FF2B5EF4-FFF2-40B4-BE49-F238E27FC236}">
                <a16:creationId xmlns:a16="http://schemas.microsoft.com/office/drawing/2014/main" id="{3DE0BB1F-1A58-45A1-AEF5-93C6BFA9A726}"/>
              </a:ext>
            </a:extLst>
          </p:cNvPr>
          <p:cNvSpPr txBox="1">
            <a:spLocks noChangeArrowheads="1"/>
          </p:cNvSpPr>
          <p:nvPr/>
        </p:nvSpPr>
        <p:spPr bwMode="auto">
          <a:xfrm>
            <a:off x="935038" y="4414838"/>
            <a:ext cx="51403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28678" name="Text Box 4">
            <a:extLst>
              <a:ext uri="{FF2B5EF4-FFF2-40B4-BE49-F238E27FC236}">
                <a16:creationId xmlns:a16="http://schemas.microsoft.com/office/drawing/2014/main" id="{D4848325-DCD4-48B5-8A68-7741D685B11A}"/>
              </a:ext>
            </a:extLst>
          </p:cNvPr>
          <p:cNvSpPr txBox="1">
            <a:spLocks noChangeArrowheads="1"/>
          </p:cNvSpPr>
          <p:nvPr/>
        </p:nvSpPr>
        <p:spPr bwMode="auto">
          <a:xfrm>
            <a:off x="3973513" y="8832850"/>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F9F7887E-A687-47EA-BB53-A092638BC318}" type="slidenum">
              <a:rPr lang="en-US" altLang="en-US"/>
              <a:pPr algn="r">
                <a:spcBef>
                  <a:spcPct val="0"/>
                </a:spcBef>
                <a:buClrTx/>
                <a:buFontTx/>
                <a:buNone/>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a:extLst>
              <a:ext uri="{FF2B5EF4-FFF2-40B4-BE49-F238E27FC236}">
                <a16:creationId xmlns:a16="http://schemas.microsoft.com/office/drawing/2014/main" id="{1425575D-3068-48E2-986B-726005A4B8E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7D5AD42A-2C4E-49C5-8D42-A366F5A7BEF8}" type="slidenum">
              <a:rPr lang="en-US" altLang="en-US"/>
              <a:pPr>
                <a:spcBef>
                  <a:spcPct val="0"/>
                </a:spcBef>
                <a:buClrTx/>
                <a:buFontTx/>
                <a:buNone/>
              </a:pPr>
              <a:t>13</a:t>
            </a:fld>
            <a:endParaRPr lang="en-US" altLang="en-US"/>
          </a:p>
        </p:txBody>
      </p:sp>
      <p:sp>
        <p:nvSpPr>
          <p:cNvPr id="30723" name="Text Box 1">
            <a:extLst>
              <a:ext uri="{FF2B5EF4-FFF2-40B4-BE49-F238E27FC236}">
                <a16:creationId xmlns:a16="http://schemas.microsoft.com/office/drawing/2014/main" id="{1FD281D4-AE54-42FB-A97C-631688454741}"/>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5EE60822-15CF-4DFF-AF8B-4267E39C394F}" type="slidenum">
              <a:rPr lang="en-US" altLang="en-US"/>
              <a:pPr algn="r">
                <a:spcBef>
                  <a:spcPct val="0"/>
                </a:spcBef>
                <a:buClrTx/>
                <a:buFontTx/>
                <a:buNone/>
              </a:pPr>
              <a:t>13</a:t>
            </a:fld>
            <a:endParaRPr lang="en-US" altLang="en-US"/>
          </a:p>
        </p:txBody>
      </p:sp>
      <p:sp>
        <p:nvSpPr>
          <p:cNvPr id="59394" name="Text Box 2">
            <a:extLst>
              <a:ext uri="{FF2B5EF4-FFF2-40B4-BE49-F238E27FC236}">
                <a16:creationId xmlns:a16="http://schemas.microsoft.com/office/drawing/2014/main" id="{CAA4AED0-F2CD-4769-8A3C-946C861DD991}"/>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0725" name="Text Box 3">
            <a:extLst>
              <a:ext uri="{FF2B5EF4-FFF2-40B4-BE49-F238E27FC236}">
                <a16:creationId xmlns:a16="http://schemas.microsoft.com/office/drawing/2014/main" id="{D9F99D7D-F3F8-40F0-9520-DC38596079E3}"/>
              </a:ext>
            </a:extLst>
          </p:cNvPr>
          <p:cNvSpPr txBox="1">
            <a:spLocks noChangeArrowheads="1"/>
          </p:cNvSpPr>
          <p:nvPr/>
        </p:nvSpPr>
        <p:spPr bwMode="auto">
          <a:xfrm>
            <a:off x="935038" y="4414838"/>
            <a:ext cx="51403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0726" name="Text Box 4">
            <a:extLst>
              <a:ext uri="{FF2B5EF4-FFF2-40B4-BE49-F238E27FC236}">
                <a16:creationId xmlns:a16="http://schemas.microsoft.com/office/drawing/2014/main" id="{800E7262-7808-413A-A666-319428B0E42E}"/>
              </a:ext>
            </a:extLst>
          </p:cNvPr>
          <p:cNvSpPr txBox="1">
            <a:spLocks noChangeArrowheads="1"/>
          </p:cNvSpPr>
          <p:nvPr/>
        </p:nvSpPr>
        <p:spPr bwMode="auto">
          <a:xfrm>
            <a:off x="3973513" y="8832850"/>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757F7DB5-BB92-4BBE-A730-59F45BD2C266}" type="slidenum">
              <a:rPr lang="en-US" altLang="en-US"/>
              <a:pPr algn="r">
                <a:spcBef>
                  <a:spcPct val="0"/>
                </a:spcBef>
                <a:buClrTx/>
                <a:buFontTx/>
                <a:buNone/>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8">
            <a:extLst>
              <a:ext uri="{FF2B5EF4-FFF2-40B4-BE49-F238E27FC236}">
                <a16:creationId xmlns:a16="http://schemas.microsoft.com/office/drawing/2014/main" id="{71A62B02-3AA7-414F-BA02-AEE72B3BB4E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E82FEA79-4F05-439F-ADAD-49637169AC7C}" type="slidenum">
              <a:rPr lang="en-US" altLang="en-US"/>
              <a:pPr>
                <a:spcBef>
                  <a:spcPct val="0"/>
                </a:spcBef>
                <a:buClrTx/>
                <a:buFontTx/>
                <a:buNone/>
              </a:pPr>
              <a:t>14</a:t>
            </a:fld>
            <a:endParaRPr lang="en-US" altLang="en-US"/>
          </a:p>
        </p:txBody>
      </p:sp>
      <p:sp>
        <p:nvSpPr>
          <p:cNvPr id="32771" name="Text Box 1">
            <a:extLst>
              <a:ext uri="{FF2B5EF4-FFF2-40B4-BE49-F238E27FC236}">
                <a16:creationId xmlns:a16="http://schemas.microsoft.com/office/drawing/2014/main" id="{146DBA99-66E2-4479-9CF8-F17E7A37356F}"/>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9F9FF912-0EC7-44DF-871D-5F5F01B7F630}" type="slidenum">
              <a:rPr lang="en-US" altLang="en-US"/>
              <a:pPr algn="r">
                <a:spcBef>
                  <a:spcPct val="0"/>
                </a:spcBef>
                <a:buClrTx/>
                <a:buFontTx/>
                <a:buNone/>
              </a:pPr>
              <a:t>14</a:t>
            </a:fld>
            <a:endParaRPr lang="en-US" altLang="en-US"/>
          </a:p>
        </p:txBody>
      </p:sp>
      <p:sp>
        <p:nvSpPr>
          <p:cNvPr id="60418" name="Text Box 2">
            <a:extLst>
              <a:ext uri="{FF2B5EF4-FFF2-40B4-BE49-F238E27FC236}">
                <a16:creationId xmlns:a16="http://schemas.microsoft.com/office/drawing/2014/main" id="{0D4ABE87-98E2-4ABC-85E3-77CCCBE0CD00}"/>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60419" name="Text Box 3">
            <a:extLst>
              <a:ext uri="{FF2B5EF4-FFF2-40B4-BE49-F238E27FC236}">
                <a16:creationId xmlns:a16="http://schemas.microsoft.com/office/drawing/2014/main" id="{E45C40C6-3BC9-4DE0-A98A-A436732C5A6E}"/>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a:extLst>
              <a:ext uri="{FF2B5EF4-FFF2-40B4-BE49-F238E27FC236}">
                <a16:creationId xmlns:a16="http://schemas.microsoft.com/office/drawing/2014/main" id="{1F21DA54-6EA2-4801-8086-C90DB119A5F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28605F6E-FB21-444B-98D7-77FDDB80B692}" type="slidenum">
              <a:rPr lang="en-US" altLang="en-US"/>
              <a:pPr>
                <a:spcBef>
                  <a:spcPct val="0"/>
                </a:spcBef>
                <a:buClrTx/>
                <a:buFontTx/>
                <a:buNone/>
              </a:pPr>
              <a:t>15</a:t>
            </a:fld>
            <a:endParaRPr lang="en-US" altLang="en-US"/>
          </a:p>
        </p:txBody>
      </p:sp>
      <p:sp>
        <p:nvSpPr>
          <p:cNvPr id="34819" name="Text Box 1">
            <a:extLst>
              <a:ext uri="{FF2B5EF4-FFF2-40B4-BE49-F238E27FC236}">
                <a16:creationId xmlns:a16="http://schemas.microsoft.com/office/drawing/2014/main" id="{D48E8314-6A37-477D-9A31-46DF18E00741}"/>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03942615-0F80-4E62-80D3-C82B43F47F88}" type="slidenum">
              <a:rPr lang="en-US" altLang="en-US"/>
              <a:pPr algn="r">
                <a:spcBef>
                  <a:spcPct val="0"/>
                </a:spcBef>
                <a:buClrTx/>
                <a:buFontTx/>
                <a:buNone/>
              </a:pPr>
              <a:t>15</a:t>
            </a:fld>
            <a:endParaRPr lang="en-US" altLang="en-US"/>
          </a:p>
        </p:txBody>
      </p:sp>
      <p:sp>
        <p:nvSpPr>
          <p:cNvPr id="61442" name="Text Box 2">
            <a:extLst>
              <a:ext uri="{FF2B5EF4-FFF2-40B4-BE49-F238E27FC236}">
                <a16:creationId xmlns:a16="http://schemas.microsoft.com/office/drawing/2014/main" id="{54BFC4BE-F477-4BD6-92A7-29E4FF04B394}"/>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4821" name="Text Box 3">
            <a:extLst>
              <a:ext uri="{FF2B5EF4-FFF2-40B4-BE49-F238E27FC236}">
                <a16:creationId xmlns:a16="http://schemas.microsoft.com/office/drawing/2014/main" id="{BF2A5D31-41F8-4846-B19D-ED888FDC5ADC}"/>
              </a:ext>
            </a:extLst>
          </p:cNvPr>
          <p:cNvSpPr txBox="1">
            <a:spLocks noChangeArrowheads="1"/>
          </p:cNvSpPr>
          <p:nvPr/>
        </p:nvSpPr>
        <p:spPr bwMode="auto">
          <a:xfrm>
            <a:off x="935038" y="4414838"/>
            <a:ext cx="51403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4822" name="Text Box 4">
            <a:extLst>
              <a:ext uri="{FF2B5EF4-FFF2-40B4-BE49-F238E27FC236}">
                <a16:creationId xmlns:a16="http://schemas.microsoft.com/office/drawing/2014/main" id="{0E7CA9C2-279E-4804-8273-6129FC976817}"/>
              </a:ext>
            </a:extLst>
          </p:cNvPr>
          <p:cNvSpPr txBox="1">
            <a:spLocks noChangeArrowheads="1"/>
          </p:cNvSpPr>
          <p:nvPr/>
        </p:nvSpPr>
        <p:spPr bwMode="auto">
          <a:xfrm>
            <a:off x="3973513" y="8832850"/>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69E0400B-7AB3-4409-BF63-A68883D86623}" type="slidenum">
              <a:rPr lang="en-US" altLang="en-US"/>
              <a:pPr algn="r">
                <a:spcBef>
                  <a:spcPct val="0"/>
                </a:spcBef>
                <a:buClrTx/>
                <a:buFontTx/>
                <a:buNone/>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8">
            <a:extLst>
              <a:ext uri="{FF2B5EF4-FFF2-40B4-BE49-F238E27FC236}">
                <a16:creationId xmlns:a16="http://schemas.microsoft.com/office/drawing/2014/main" id="{FCAF55F2-4D00-4282-9302-EE255560CA1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0CE32436-53D6-42A7-A84E-2DD9B71170C9}" type="slidenum">
              <a:rPr lang="en-US" altLang="en-US"/>
              <a:pPr>
                <a:spcBef>
                  <a:spcPct val="0"/>
                </a:spcBef>
                <a:buClrTx/>
                <a:buFontTx/>
                <a:buNone/>
              </a:pPr>
              <a:t>16</a:t>
            </a:fld>
            <a:endParaRPr lang="en-US" altLang="en-US"/>
          </a:p>
        </p:txBody>
      </p:sp>
      <p:sp>
        <p:nvSpPr>
          <p:cNvPr id="36867" name="Text Box 1">
            <a:extLst>
              <a:ext uri="{FF2B5EF4-FFF2-40B4-BE49-F238E27FC236}">
                <a16:creationId xmlns:a16="http://schemas.microsoft.com/office/drawing/2014/main" id="{926472AF-8D76-40B9-BDB8-440010278343}"/>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DABEB1E0-91FD-4A62-AAC2-C0782D97A783}" type="slidenum">
              <a:rPr lang="en-US" altLang="en-US"/>
              <a:pPr algn="r">
                <a:spcBef>
                  <a:spcPct val="0"/>
                </a:spcBef>
                <a:buClrTx/>
                <a:buFontTx/>
                <a:buNone/>
              </a:pPr>
              <a:t>16</a:t>
            </a:fld>
            <a:endParaRPr lang="en-US" altLang="en-US"/>
          </a:p>
        </p:txBody>
      </p:sp>
      <p:sp>
        <p:nvSpPr>
          <p:cNvPr id="62466" name="Text Box 2">
            <a:extLst>
              <a:ext uri="{FF2B5EF4-FFF2-40B4-BE49-F238E27FC236}">
                <a16:creationId xmlns:a16="http://schemas.microsoft.com/office/drawing/2014/main" id="{29905C93-391C-490F-A6C2-A37DF15DDA20}"/>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6869" name="Text Box 3">
            <a:extLst>
              <a:ext uri="{FF2B5EF4-FFF2-40B4-BE49-F238E27FC236}">
                <a16:creationId xmlns:a16="http://schemas.microsoft.com/office/drawing/2014/main" id="{D6ABDB61-8CE8-4CC2-A5A5-2FE4F55EB0FD}"/>
              </a:ext>
            </a:extLst>
          </p:cNvPr>
          <p:cNvSpPr txBox="1">
            <a:spLocks noChangeArrowheads="1"/>
          </p:cNvSpPr>
          <p:nvPr/>
        </p:nvSpPr>
        <p:spPr bwMode="auto">
          <a:xfrm>
            <a:off x="935038" y="4414838"/>
            <a:ext cx="51403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6870" name="Text Box 4">
            <a:extLst>
              <a:ext uri="{FF2B5EF4-FFF2-40B4-BE49-F238E27FC236}">
                <a16:creationId xmlns:a16="http://schemas.microsoft.com/office/drawing/2014/main" id="{E0134093-60C0-4EED-BAD3-90BCA2984D2A}"/>
              </a:ext>
            </a:extLst>
          </p:cNvPr>
          <p:cNvSpPr txBox="1">
            <a:spLocks noChangeArrowheads="1"/>
          </p:cNvSpPr>
          <p:nvPr/>
        </p:nvSpPr>
        <p:spPr bwMode="auto">
          <a:xfrm>
            <a:off x="3973513" y="8832850"/>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CB89AC0C-20CA-4A26-B243-5BF98D4F99D4}" type="slidenum">
              <a:rPr lang="en-US" altLang="en-US"/>
              <a:pPr algn="r">
                <a:spcBef>
                  <a:spcPct val="0"/>
                </a:spcBef>
                <a:buClrTx/>
                <a:buFontTx/>
                <a:buNone/>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8">
            <a:extLst>
              <a:ext uri="{FF2B5EF4-FFF2-40B4-BE49-F238E27FC236}">
                <a16:creationId xmlns:a16="http://schemas.microsoft.com/office/drawing/2014/main" id="{452C3C26-63B7-4A14-A987-F2869DB24C6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0268777B-4C08-406D-9C0C-1621082DBD68}" type="slidenum">
              <a:rPr lang="en-US" altLang="en-US"/>
              <a:pPr>
                <a:spcBef>
                  <a:spcPct val="0"/>
                </a:spcBef>
                <a:buClrTx/>
                <a:buFontTx/>
                <a:buNone/>
              </a:pPr>
              <a:t>17</a:t>
            </a:fld>
            <a:endParaRPr lang="en-US" altLang="en-US"/>
          </a:p>
        </p:txBody>
      </p:sp>
      <p:sp>
        <p:nvSpPr>
          <p:cNvPr id="38915" name="Text Box 1">
            <a:extLst>
              <a:ext uri="{FF2B5EF4-FFF2-40B4-BE49-F238E27FC236}">
                <a16:creationId xmlns:a16="http://schemas.microsoft.com/office/drawing/2014/main" id="{44A872ED-8D06-4731-B6E6-F99E51D15911}"/>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eaLnBrk="1">
              <a:spcBef>
                <a:spcPct val="0"/>
              </a:spcBef>
              <a:buClrTx/>
              <a:buFontTx/>
              <a:buNone/>
            </a:pPr>
            <a:fld id="{5DCDF2DD-675C-4CA2-AB3F-95F56ADF978E}" type="slidenum">
              <a:rPr lang="en-US" altLang="en-US"/>
              <a:pPr algn="r" eaLnBrk="1">
                <a:spcBef>
                  <a:spcPct val="0"/>
                </a:spcBef>
                <a:buClrTx/>
                <a:buFontTx/>
                <a:buNone/>
              </a:pPr>
              <a:t>17</a:t>
            </a:fld>
            <a:endParaRPr lang="en-US" altLang="en-US"/>
          </a:p>
        </p:txBody>
      </p:sp>
      <p:sp>
        <p:nvSpPr>
          <p:cNvPr id="63490" name="Text Box 2">
            <a:extLst>
              <a:ext uri="{FF2B5EF4-FFF2-40B4-BE49-F238E27FC236}">
                <a16:creationId xmlns:a16="http://schemas.microsoft.com/office/drawing/2014/main" id="{7A9916C4-91E2-4F86-8951-BA6B0F5A4574}"/>
              </a:ext>
            </a:extLst>
          </p:cNvPr>
          <p:cNvSpPr>
            <a:spLocks noGrp="1" noRot="1" noChangeAspect="1" noChangeArrowheads="1" noTextEdit="1"/>
          </p:cNvSpPr>
          <p:nvPr>
            <p:ph type="sldImg"/>
          </p:nvPr>
        </p:nvSpPr>
        <p:spPr>
          <a:xfrm>
            <a:off x="406400" y="704850"/>
            <a:ext cx="6196013" cy="3486150"/>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63491" name="Text Box 3">
            <a:extLst>
              <a:ext uri="{FF2B5EF4-FFF2-40B4-BE49-F238E27FC236}">
                <a16:creationId xmlns:a16="http://schemas.microsoft.com/office/drawing/2014/main" id="{BE1736E6-D676-42F2-BA95-9BEA82A8166A}"/>
              </a:ext>
            </a:extLst>
          </p:cNvPr>
          <p:cNvSpPr>
            <a:spLocks noGrp="1" noChangeArrowheads="1"/>
          </p:cNvSpPr>
          <p:nvPr>
            <p:ph type="body" idx="1"/>
          </p:nvPr>
        </p:nvSpPr>
        <p:spPr>
          <a:xfrm>
            <a:off x="701675" y="4414838"/>
            <a:ext cx="560705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8">
            <a:extLst>
              <a:ext uri="{FF2B5EF4-FFF2-40B4-BE49-F238E27FC236}">
                <a16:creationId xmlns:a16="http://schemas.microsoft.com/office/drawing/2014/main" id="{1BB5064B-95B9-4D1C-B6B5-DEFD66589E9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8528203D-4B40-4F6A-8028-1C4EF0466C1E}" type="slidenum">
              <a:rPr lang="en-US" altLang="en-US"/>
              <a:pPr>
                <a:spcBef>
                  <a:spcPct val="0"/>
                </a:spcBef>
                <a:buClrTx/>
                <a:buFontTx/>
                <a:buNone/>
              </a:pPr>
              <a:t>18</a:t>
            </a:fld>
            <a:endParaRPr lang="en-US" altLang="en-US"/>
          </a:p>
        </p:txBody>
      </p:sp>
      <p:sp>
        <p:nvSpPr>
          <p:cNvPr id="40963" name="Text Box 1">
            <a:extLst>
              <a:ext uri="{FF2B5EF4-FFF2-40B4-BE49-F238E27FC236}">
                <a16:creationId xmlns:a16="http://schemas.microsoft.com/office/drawing/2014/main" id="{C1C8A9A1-DCEF-4DC6-A3B7-DF920BAD8144}"/>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2FE1D65B-FE05-4CA0-A23F-10EE95ED2052}" type="slidenum">
              <a:rPr lang="en-US" altLang="en-US"/>
              <a:pPr algn="r">
                <a:spcBef>
                  <a:spcPct val="0"/>
                </a:spcBef>
                <a:buClrTx/>
                <a:buFontTx/>
                <a:buNone/>
              </a:pPr>
              <a:t>18</a:t>
            </a:fld>
            <a:endParaRPr lang="en-US" altLang="en-US"/>
          </a:p>
        </p:txBody>
      </p:sp>
      <p:sp>
        <p:nvSpPr>
          <p:cNvPr id="64514" name="Text Box 2">
            <a:extLst>
              <a:ext uri="{FF2B5EF4-FFF2-40B4-BE49-F238E27FC236}">
                <a16:creationId xmlns:a16="http://schemas.microsoft.com/office/drawing/2014/main" id="{7657B758-D36E-4695-9B97-768A643076D5}"/>
              </a:ext>
            </a:extLst>
          </p:cNvPr>
          <p:cNvSpPr>
            <a:spLocks noGrp="1" noRot="1" noChangeAspect="1" noChangeArrowheads="1" noTextEdit="1"/>
          </p:cNvSpPr>
          <p:nvPr>
            <p:ph type="sldImg"/>
          </p:nvPr>
        </p:nvSpPr>
        <p:spPr>
          <a:xfrm>
            <a:off x="406400" y="704850"/>
            <a:ext cx="6196013" cy="3486150"/>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64515" name="Text Box 3">
            <a:extLst>
              <a:ext uri="{FF2B5EF4-FFF2-40B4-BE49-F238E27FC236}">
                <a16:creationId xmlns:a16="http://schemas.microsoft.com/office/drawing/2014/main" id="{3D736D6D-DFCC-40C4-917A-62A9A9BF02D2}"/>
              </a:ext>
            </a:extLst>
          </p:cNvPr>
          <p:cNvSpPr>
            <a:spLocks noGrp="1" noChangeArrowheads="1"/>
          </p:cNvSpPr>
          <p:nvPr>
            <p:ph type="body" idx="1"/>
          </p:nvPr>
        </p:nvSpPr>
        <p:spPr>
          <a:xfrm>
            <a:off x="701675" y="4414838"/>
            <a:ext cx="560705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8">
            <a:extLst>
              <a:ext uri="{FF2B5EF4-FFF2-40B4-BE49-F238E27FC236}">
                <a16:creationId xmlns:a16="http://schemas.microsoft.com/office/drawing/2014/main" id="{CB57A1EC-99CB-4858-8C9C-518371DBCE7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3AF04B7D-C91B-497D-A6B6-AFFF63E8DDB5}" type="slidenum">
              <a:rPr lang="en-US" altLang="en-US"/>
              <a:pPr>
                <a:spcBef>
                  <a:spcPct val="0"/>
                </a:spcBef>
                <a:buClrTx/>
                <a:buFontTx/>
                <a:buNone/>
              </a:pPr>
              <a:t>19</a:t>
            </a:fld>
            <a:endParaRPr lang="en-US" altLang="en-US"/>
          </a:p>
        </p:txBody>
      </p:sp>
      <p:sp>
        <p:nvSpPr>
          <p:cNvPr id="43011" name="Text Box 1">
            <a:extLst>
              <a:ext uri="{FF2B5EF4-FFF2-40B4-BE49-F238E27FC236}">
                <a16:creationId xmlns:a16="http://schemas.microsoft.com/office/drawing/2014/main" id="{F69EAAAF-6965-4CE9-853F-5233FB4B7BA6}"/>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5BB81C2D-0B92-48A8-B4BC-F9EEC7080F56}" type="slidenum">
              <a:rPr lang="en-US" altLang="en-US"/>
              <a:pPr algn="r">
                <a:spcBef>
                  <a:spcPct val="0"/>
                </a:spcBef>
                <a:buClrTx/>
                <a:buFontTx/>
                <a:buNone/>
              </a:pPr>
              <a:t>19</a:t>
            </a:fld>
            <a:endParaRPr lang="en-US" altLang="en-US"/>
          </a:p>
        </p:txBody>
      </p:sp>
      <p:sp>
        <p:nvSpPr>
          <p:cNvPr id="65538" name="Text Box 2">
            <a:extLst>
              <a:ext uri="{FF2B5EF4-FFF2-40B4-BE49-F238E27FC236}">
                <a16:creationId xmlns:a16="http://schemas.microsoft.com/office/drawing/2014/main" id="{040BC87B-3FD0-4EC7-A59B-AEB49CA41952}"/>
              </a:ext>
            </a:extLst>
          </p:cNvPr>
          <p:cNvSpPr>
            <a:spLocks noGrp="1" noRot="1" noChangeAspect="1" noChangeArrowheads="1" noTextEdit="1"/>
          </p:cNvSpPr>
          <p:nvPr>
            <p:ph type="sldImg"/>
          </p:nvPr>
        </p:nvSpPr>
        <p:spPr>
          <a:xfrm>
            <a:off x="406400" y="704850"/>
            <a:ext cx="6196013" cy="3486150"/>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65539" name="Text Box 3">
            <a:extLst>
              <a:ext uri="{FF2B5EF4-FFF2-40B4-BE49-F238E27FC236}">
                <a16:creationId xmlns:a16="http://schemas.microsoft.com/office/drawing/2014/main" id="{3E81186C-EC1A-4985-A4B0-21956CAA3BA0}"/>
              </a:ext>
            </a:extLst>
          </p:cNvPr>
          <p:cNvSpPr>
            <a:spLocks noGrp="1" noChangeArrowheads="1"/>
          </p:cNvSpPr>
          <p:nvPr>
            <p:ph type="body" idx="1"/>
          </p:nvPr>
        </p:nvSpPr>
        <p:spPr>
          <a:xfrm>
            <a:off x="701675" y="4414838"/>
            <a:ext cx="560705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8">
            <a:extLst>
              <a:ext uri="{FF2B5EF4-FFF2-40B4-BE49-F238E27FC236}">
                <a16:creationId xmlns:a16="http://schemas.microsoft.com/office/drawing/2014/main" id="{82FB5766-9AD6-4623-9AFE-432085FE9A2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86360239-5760-4A0A-A032-EEEA829BE1BF}" type="slidenum">
              <a:rPr lang="en-US" altLang="en-US"/>
              <a:pPr>
                <a:spcBef>
                  <a:spcPct val="0"/>
                </a:spcBef>
                <a:buClrTx/>
                <a:buFontTx/>
                <a:buNone/>
              </a:pPr>
              <a:t>2</a:t>
            </a:fld>
            <a:endParaRPr lang="en-US" altLang="en-US"/>
          </a:p>
        </p:txBody>
      </p:sp>
      <p:sp>
        <p:nvSpPr>
          <p:cNvPr id="8195" name="Text Box 1">
            <a:extLst>
              <a:ext uri="{FF2B5EF4-FFF2-40B4-BE49-F238E27FC236}">
                <a16:creationId xmlns:a16="http://schemas.microsoft.com/office/drawing/2014/main" id="{2F695492-7ED9-45F7-8828-DDB21739F555}"/>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C396BB5A-BD05-48E7-87CC-ECE82BB19CDA}" type="slidenum">
              <a:rPr lang="en-US" altLang="en-US"/>
              <a:pPr algn="r">
                <a:spcBef>
                  <a:spcPct val="0"/>
                </a:spcBef>
                <a:buClrTx/>
                <a:buFontTx/>
                <a:buNone/>
              </a:pPr>
              <a:t>2</a:t>
            </a:fld>
            <a:endParaRPr lang="en-US" altLang="en-US"/>
          </a:p>
        </p:txBody>
      </p:sp>
      <p:sp>
        <p:nvSpPr>
          <p:cNvPr id="48130" name="Text Box 2">
            <a:extLst>
              <a:ext uri="{FF2B5EF4-FFF2-40B4-BE49-F238E27FC236}">
                <a16:creationId xmlns:a16="http://schemas.microsoft.com/office/drawing/2014/main" id="{F97B5014-DF07-43E2-8076-C09ECC1FADCA}"/>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48131" name="Text Box 3">
            <a:extLst>
              <a:ext uri="{FF2B5EF4-FFF2-40B4-BE49-F238E27FC236}">
                <a16:creationId xmlns:a16="http://schemas.microsoft.com/office/drawing/2014/main" id="{6D1A3BC6-1D4E-4E41-A715-3C478937012F}"/>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8">
            <a:extLst>
              <a:ext uri="{FF2B5EF4-FFF2-40B4-BE49-F238E27FC236}">
                <a16:creationId xmlns:a16="http://schemas.microsoft.com/office/drawing/2014/main" id="{59F7D6CD-7DD1-4A72-BB83-297E28BC3CC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4ABB592A-D528-472C-9430-D10C9F2EA98C}" type="slidenum">
              <a:rPr lang="en-US" altLang="en-US"/>
              <a:pPr>
                <a:spcBef>
                  <a:spcPct val="0"/>
                </a:spcBef>
                <a:buClrTx/>
                <a:buFontTx/>
                <a:buNone/>
              </a:pPr>
              <a:t>20</a:t>
            </a:fld>
            <a:endParaRPr lang="en-US" altLang="en-US"/>
          </a:p>
        </p:txBody>
      </p:sp>
      <p:sp>
        <p:nvSpPr>
          <p:cNvPr id="45059" name="Text Box 1">
            <a:extLst>
              <a:ext uri="{FF2B5EF4-FFF2-40B4-BE49-F238E27FC236}">
                <a16:creationId xmlns:a16="http://schemas.microsoft.com/office/drawing/2014/main" id="{5A8ACED4-F645-4082-870A-0A6446139B37}"/>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35E0988C-7E72-4121-BEF4-72B2AB357A4C}" type="slidenum">
              <a:rPr lang="en-US" altLang="en-US"/>
              <a:pPr algn="r">
                <a:spcBef>
                  <a:spcPct val="0"/>
                </a:spcBef>
                <a:buClrTx/>
                <a:buFontTx/>
                <a:buNone/>
              </a:pPr>
              <a:t>20</a:t>
            </a:fld>
            <a:endParaRPr lang="en-US" altLang="en-US"/>
          </a:p>
        </p:txBody>
      </p:sp>
      <p:sp>
        <p:nvSpPr>
          <p:cNvPr id="66562" name="Text Box 2">
            <a:extLst>
              <a:ext uri="{FF2B5EF4-FFF2-40B4-BE49-F238E27FC236}">
                <a16:creationId xmlns:a16="http://schemas.microsoft.com/office/drawing/2014/main" id="{21A8F95F-3E37-43EF-9993-C51F4A3B9858}"/>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45061" name="Text Box 3">
            <a:extLst>
              <a:ext uri="{FF2B5EF4-FFF2-40B4-BE49-F238E27FC236}">
                <a16:creationId xmlns:a16="http://schemas.microsoft.com/office/drawing/2014/main" id="{7B49AE3F-7946-46EA-8B8C-5904891BE1F7}"/>
              </a:ext>
            </a:extLst>
          </p:cNvPr>
          <p:cNvSpPr txBox="1">
            <a:spLocks noChangeArrowheads="1"/>
          </p:cNvSpPr>
          <p:nvPr/>
        </p:nvSpPr>
        <p:spPr bwMode="auto">
          <a:xfrm>
            <a:off x="935038" y="4414838"/>
            <a:ext cx="51403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45062" name="Text Box 4">
            <a:extLst>
              <a:ext uri="{FF2B5EF4-FFF2-40B4-BE49-F238E27FC236}">
                <a16:creationId xmlns:a16="http://schemas.microsoft.com/office/drawing/2014/main" id="{731652E3-038C-429E-A7A0-0B26753AF34A}"/>
              </a:ext>
            </a:extLst>
          </p:cNvPr>
          <p:cNvSpPr txBox="1">
            <a:spLocks noChangeArrowheads="1"/>
          </p:cNvSpPr>
          <p:nvPr/>
        </p:nvSpPr>
        <p:spPr bwMode="auto">
          <a:xfrm>
            <a:off x="3973513" y="8832850"/>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470ACD42-08DA-4900-B250-BA92AB396D89}" type="slidenum">
              <a:rPr lang="en-US" altLang="en-US"/>
              <a:pPr algn="r">
                <a:spcBef>
                  <a:spcPct val="0"/>
                </a:spcBef>
                <a:buClrTx/>
                <a:buFontTx/>
                <a:buNone/>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8">
            <a:extLst>
              <a:ext uri="{FF2B5EF4-FFF2-40B4-BE49-F238E27FC236}">
                <a16:creationId xmlns:a16="http://schemas.microsoft.com/office/drawing/2014/main" id="{E4EEB227-77D7-4BA4-B682-4869273783D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7151AE3E-8366-4F66-869B-4902BA30A737}" type="slidenum">
              <a:rPr lang="en-US" altLang="en-US"/>
              <a:pPr>
                <a:spcBef>
                  <a:spcPct val="0"/>
                </a:spcBef>
                <a:buClrTx/>
                <a:buFontTx/>
                <a:buNone/>
              </a:pPr>
              <a:t>21</a:t>
            </a:fld>
            <a:endParaRPr lang="en-US" altLang="en-US"/>
          </a:p>
        </p:txBody>
      </p:sp>
      <p:sp>
        <p:nvSpPr>
          <p:cNvPr id="47107" name="Text Box 1">
            <a:extLst>
              <a:ext uri="{FF2B5EF4-FFF2-40B4-BE49-F238E27FC236}">
                <a16:creationId xmlns:a16="http://schemas.microsoft.com/office/drawing/2014/main" id="{59080612-C672-4611-A2B7-4F31A35ACD61}"/>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88FD9E32-CEC9-4DE4-92DD-F36F6C284EAA}" type="slidenum">
              <a:rPr lang="en-US" altLang="en-US"/>
              <a:pPr algn="r">
                <a:spcBef>
                  <a:spcPct val="0"/>
                </a:spcBef>
                <a:buClrTx/>
                <a:buFontTx/>
                <a:buNone/>
              </a:pPr>
              <a:t>21</a:t>
            </a:fld>
            <a:endParaRPr lang="en-US" altLang="en-US"/>
          </a:p>
        </p:txBody>
      </p:sp>
      <p:sp>
        <p:nvSpPr>
          <p:cNvPr id="67586" name="Text Box 2">
            <a:extLst>
              <a:ext uri="{FF2B5EF4-FFF2-40B4-BE49-F238E27FC236}">
                <a16:creationId xmlns:a16="http://schemas.microsoft.com/office/drawing/2014/main" id="{83091EEF-0A5F-4249-BC8C-5ECE34C12F15}"/>
              </a:ext>
            </a:extLst>
          </p:cNvPr>
          <p:cNvSpPr>
            <a:spLocks noGrp="1" noRot="1" noChangeAspect="1" noChangeArrowheads="1" noTextEdit="1"/>
          </p:cNvSpPr>
          <p:nvPr>
            <p:ph type="sldImg"/>
          </p:nvPr>
        </p:nvSpPr>
        <p:spPr>
          <a:xfrm>
            <a:off x="406400" y="704850"/>
            <a:ext cx="6196013" cy="3486150"/>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67587" name="Text Box 3">
            <a:extLst>
              <a:ext uri="{FF2B5EF4-FFF2-40B4-BE49-F238E27FC236}">
                <a16:creationId xmlns:a16="http://schemas.microsoft.com/office/drawing/2014/main" id="{1CF6C282-5D32-4DFB-A0DF-63FFB4AE5E8B}"/>
              </a:ext>
            </a:extLst>
          </p:cNvPr>
          <p:cNvSpPr>
            <a:spLocks noGrp="1" noChangeArrowheads="1"/>
          </p:cNvSpPr>
          <p:nvPr>
            <p:ph type="body" idx="1"/>
          </p:nvPr>
        </p:nvSpPr>
        <p:spPr>
          <a:xfrm>
            <a:off x="701675" y="4414838"/>
            <a:ext cx="560705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8">
            <a:extLst>
              <a:ext uri="{FF2B5EF4-FFF2-40B4-BE49-F238E27FC236}">
                <a16:creationId xmlns:a16="http://schemas.microsoft.com/office/drawing/2014/main" id="{165F5908-51E1-429F-88B4-CAEA95399F7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59FC233C-19A0-41F9-9DCB-A4D79C512144}" type="slidenum">
              <a:rPr lang="en-US" altLang="en-US"/>
              <a:pPr>
                <a:spcBef>
                  <a:spcPct val="0"/>
                </a:spcBef>
                <a:buClrTx/>
                <a:buFontTx/>
                <a:buNone/>
              </a:pPr>
              <a:t>22</a:t>
            </a:fld>
            <a:endParaRPr lang="en-US" altLang="en-US"/>
          </a:p>
        </p:txBody>
      </p:sp>
      <p:sp>
        <p:nvSpPr>
          <p:cNvPr id="49155" name="Text Box 1">
            <a:extLst>
              <a:ext uri="{FF2B5EF4-FFF2-40B4-BE49-F238E27FC236}">
                <a16:creationId xmlns:a16="http://schemas.microsoft.com/office/drawing/2014/main" id="{D233B776-2E8F-4B6C-BA35-49796BAE0E6C}"/>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9A2FEB92-D195-41D1-BD54-153E87B1A72E}" type="slidenum">
              <a:rPr lang="en-US" altLang="en-US"/>
              <a:pPr algn="r">
                <a:spcBef>
                  <a:spcPct val="0"/>
                </a:spcBef>
                <a:buClrTx/>
                <a:buFontTx/>
                <a:buNone/>
              </a:pPr>
              <a:t>22</a:t>
            </a:fld>
            <a:endParaRPr lang="en-US" altLang="en-US"/>
          </a:p>
        </p:txBody>
      </p:sp>
      <p:sp>
        <p:nvSpPr>
          <p:cNvPr id="68610" name="Text Box 2">
            <a:extLst>
              <a:ext uri="{FF2B5EF4-FFF2-40B4-BE49-F238E27FC236}">
                <a16:creationId xmlns:a16="http://schemas.microsoft.com/office/drawing/2014/main" id="{6480EB87-48EB-4451-8B4A-006F8397BEA7}"/>
              </a:ext>
            </a:extLst>
          </p:cNvPr>
          <p:cNvSpPr>
            <a:spLocks noGrp="1" noRot="1" noChangeAspect="1" noChangeArrowheads="1" noTextEdit="1"/>
          </p:cNvSpPr>
          <p:nvPr>
            <p:ph type="sldImg"/>
          </p:nvPr>
        </p:nvSpPr>
        <p:spPr>
          <a:xfrm>
            <a:off x="406400" y="704850"/>
            <a:ext cx="6196013" cy="3486150"/>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68611" name="Text Box 3">
            <a:extLst>
              <a:ext uri="{FF2B5EF4-FFF2-40B4-BE49-F238E27FC236}">
                <a16:creationId xmlns:a16="http://schemas.microsoft.com/office/drawing/2014/main" id="{B62D7B53-6B8C-4DB6-B230-948F41F48365}"/>
              </a:ext>
            </a:extLst>
          </p:cNvPr>
          <p:cNvSpPr>
            <a:spLocks noGrp="1" noChangeArrowheads="1"/>
          </p:cNvSpPr>
          <p:nvPr>
            <p:ph type="body" idx="1"/>
          </p:nvPr>
        </p:nvSpPr>
        <p:spPr>
          <a:xfrm>
            <a:off x="701675" y="4414838"/>
            <a:ext cx="560705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8">
            <a:extLst>
              <a:ext uri="{FF2B5EF4-FFF2-40B4-BE49-F238E27FC236}">
                <a16:creationId xmlns:a16="http://schemas.microsoft.com/office/drawing/2014/main" id="{6464034E-57F7-4230-834D-450E0FE6A70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9CAB32DD-1136-43EA-94B8-3BAAE16B5668}" type="slidenum">
              <a:rPr lang="en-US" altLang="en-US"/>
              <a:pPr>
                <a:spcBef>
                  <a:spcPct val="0"/>
                </a:spcBef>
                <a:buClrTx/>
                <a:buFontTx/>
                <a:buNone/>
              </a:pPr>
              <a:t>23</a:t>
            </a:fld>
            <a:endParaRPr lang="en-US" altLang="en-US"/>
          </a:p>
        </p:txBody>
      </p:sp>
      <p:sp>
        <p:nvSpPr>
          <p:cNvPr id="51203" name="Text Box 1">
            <a:extLst>
              <a:ext uri="{FF2B5EF4-FFF2-40B4-BE49-F238E27FC236}">
                <a16:creationId xmlns:a16="http://schemas.microsoft.com/office/drawing/2014/main" id="{071CBD87-57A7-4023-98DF-7A3DA2457CED}"/>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51BF28C1-D919-45C2-8CE9-387A907F4797}" type="slidenum">
              <a:rPr lang="en-US" altLang="en-US"/>
              <a:pPr algn="r">
                <a:spcBef>
                  <a:spcPct val="0"/>
                </a:spcBef>
                <a:buClrTx/>
                <a:buFontTx/>
                <a:buNone/>
              </a:pPr>
              <a:t>23</a:t>
            </a:fld>
            <a:endParaRPr lang="en-US" altLang="en-US"/>
          </a:p>
        </p:txBody>
      </p:sp>
      <p:sp>
        <p:nvSpPr>
          <p:cNvPr id="69634" name="Text Box 2">
            <a:extLst>
              <a:ext uri="{FF2B5EF4-FFF2-40B4-BE49-F238E27FC236}">
                <a16:creationId xmlns:a16="http://schemas.microsoft.com/office/drawing/2014/main" id="{36CAD437-A302-4FF6-BC61-09C4816DF5C2}"/>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51205" name="Text Box 3">
            <a:extLst>
              <a:ext uri="{FF2B5EF4-FFF2-40B4-BE49-F238E27FC236}">
                <a16:creationId xmlns:a16="http://schemas.microsoft.com/office/drawing/2014/main" id="{1AEADEA9-F455-42F4-9506-0DE316838B59}"/>
              </a:ext>
            </a:extLst>
          </p:cNvPr>
          <p:cNvSpPr txBox="1">
            <a:spLocks noChangeArrowheads="1"/>
          </p:cNvSpPr>
          <p:nvPr/>
        </p:nvSpPr>
        <p:spPr bwMode="auto">
          <a:xfrm>
            <a:off x="935038" y="4414838"/>
            <a:ext cx="51403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51206" name="Text Box 4">
            <a:extLst>
              <a:ext uri="{FF2B5EF4-FFF2-40B4-BE49-F238E27FC236}">
                <a16:creationId xmlns:a16="http://schemas.microsoft.com/office/drawing/2014/main" id="{0DAB8232-D56E-4476-A47A-1079C5D8EDE9}"/>
              </a:ext>
            </a:extLst>
          </p:cNvPr>
          <p:cNvSpPr txBox="1">
            <a:spLocks noChangeArrowheads="1"/>
          </p:cNvSpPr>
          <p:nvPr/>
        </p:nvSpPr>
        <p:spPr bwMode="auto">
          <a:xfrm>
            <a:off x="3973513" y="8832850"/>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9E3E8822-9078-4AFF-9B69-CE9C874D1CF3}" type="slidenum">
              <a:rPr lang="en-US" altLang="en-US"/>
              <a:pPr algn="r">
                <a:spcBef>
                  <a:spcPct val="0"/>
                </a:spcBef>
                <a:buClrTx/>
                <a:buFontTx/>
                <a:buNone/>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8">
            <a:extLst>
              <a:ext uri="{FF2B5EF4-FFF2-40B4-BE49-F238E27FC236}">
                <a16:creationId xmlns:a16="http://schemas.microsoft.com/office/drawing/2014/main" id="{F61C1A19-1F2D-4AF2-87B8-6CAA029A55D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6F99F0A8-F030-4486-A754-6E27A8165F11}" type="slidenum">
              <a:rPr lang="en-US" altLang="en-US"/>
              <a:pPr>
                <a:spcBef>
                  <a:spcPct val="0"/>
                </a:spcBef>
                <a:buClrTx/>
                <a:buFontTx/>
                <a:buNone/>
              </a:pPr>
              <a:t>24</a:t>
            </a:fld>
            <a:endParaRPr lang="en-US" altLang="en-US"/>
          </a:p>
        </p:txBody>
      </p:sp>
      <p:sp>
        <p:nvSpPr>
          <p:cNvPr id="53251" name="Text Box 1">
            <a:extLst>
              <a:ext uri="{FF2B5EF4-FFF2-40B4-BE49-F238E27FC236}">
                <a16:creationId xmlns:a16="http://schemas.microsoft.com/office/drawing/2014/main" id="{69BF630B-581C-4162-9B68-5B4A0A6174A5}"/>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65E7154D-2208-4B75-B321-9FB95225995D}" type="slidenum">
              <a:rPr lang="en-US" altLang="en-US"/>
              <a:pPr algn="r">
                <a:spcBef>
                  <a:spcPct val="0"/>
                </a:spcBef>
                <a:buClrTx/>
                <a:buFontTx/>
                <a:buNone/>
              </a:pPr>
              <a:t>24</a:t>
            </a:fld>
            <a:endParaRPr lang="en-US" altLang="en-US"/>
          </a:p>
        </p:txBody>
      </p:sp>
      <p:sp>
        <p:nvSpPr>
          <p:cNvPr id="70658" name="Text Box 2">
            <a:extLst>
              <a:ext uri="{FF2B5EF4-FFF2-40B4-BE49-F238E27FC236}">
                <a16:creationId xmlns:a16="http://schemas.microsoft.com/office/drawing/2014/main" id="{51B33B78-0931-402C-B2E2-EE5524B6C65E}"/>
              </a:ext>
            </a:extLst>
          </p:cNvPr>
          <p:cNvSpPr>
            <a:spLocks noGrp="1" noRot="1" noChangeAspect="1" noChangeArrowheads="1" noTextEdit="1"/>
          </p:cNvSpPr>
          <p:nvPr>
            <p:ph type="sldImg"/>
          </p:nvPr>
        </p:nvSpPr>
        <p:spPr>
          <a:xfrm>
            <a:off x="406400" y="704850"/>
            <a:ext cx="6196013" cy="3486150"/>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0659" name="Text Box 3">
            <a:extLst>
              <a:ext uri="{FF2B5EF4-FFF2-40B4-BE49-F238E27FC236}">
                <a16:creationId xmlns:a16="http://schemas.microsoft.com/office/drawing/2014/main" id="{5484C283-3428-4222-829D-A696EDF4563B}"/>
              </a:ext>
            </a:extLst>
          </p:cNvPr>
          <p:cNvSpPr>
            <a:spLocks noGrp="1" noChangeArrowheads="1"/>
          </p:cNvSpPr>
          <p:nvPr>
            <p:ph type="body" idx="1"/>
          </p:nvPr>
        </p:nvSpPr>
        <p:spPr>
          <a:xfrm>
            <a:off x="701675" y="4414838"/>
            <a:ext cx="560705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8">
            <a:extLst>
              <a:ext uri="{FF2B5EF4-FFF2-40B4-BE49-F238E27FC236}">
                <a16:creationId xmlns:a16="http://schemas.microsoft.com/office/drawing/2014/main" id="{FC0A3527-0CDD-4869-BED6-0B3159E4EF1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FEC24B03-90B3-4ECA-94D2-3530E4BCD834}" type="slidenum">
              <a:rPr lang="en-US" altLang="en-US"/>
              <a:pPr>
                <a:spcBef>
                  <a:spcPct val="0"/>
                </a:spcBef>
                <a:buClrTx/>
                <a:buFontTx/>
                <a:buNone/>
              </a:pPr>
              <a:t>25</a:t>
            </a:fld>
            <a:endParaRPr lang="en-US" altLang="en-US"/>
          </a:p>
        </p:txBody>
      </p:sp>
      <p:sp>
        <p:nvSpPr>
          <p:cNvPr id="55299" name="Text Box 1">
            <a:extLst>
              <a:ext uri="{FF2B5EF4-FFF2-40B4-BE49-F238E27FC236}">
                <a16:creationId xmlns:a16="http://schemas.microsoft.com/office/drawing/2014/main" id="{E0B2A0AC-5280-4031-AF61-B358885FA83F}"/>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433142E0-5D50-45AB-A119-3D78DCF38484}" type="slidenum">
              <a:rPr lang="en-US" altLang="en-US"/>
              <a:pPr algn="r">
                <a:spcBef>
                  <a:spcPct val="0"/>
                </a:spcBef>
                <a:buClrTx/>
                <a:buFontTx/>
                <a:buNone/>
              </a:pPr>
              <a:t>25</a:t>
            </a:fld>
            <a:endParaRPr lang="en-US" altLang="en-US"/>
          </a:p>
        </p:txBody>
      </p:sp>
      <p:sp>
        <p:nvSpPr>
          <p:cNvPr id="71682" name="Text Box 2">
            <a:extLst>
              <a:ext uri="{FF2B5EF4-FFF2-40B4-BE49-F238E27FC236}">
                <a16:creationId xmlns:a16="http://schemas.microsoft.com/office/drawing/2014/main" id="{A6AAFA87-59E4-433C-994F-55656179E53D}"/>
              </a:ext>
            </a:extLst>
          </p:cNvPr>
          <p:cNvSpPr>
            <a:spLocks noGrp="1" noRot="1" noChangeAspect="1" noChangeArrowheads="1" noTextEdit="1"/>
          </p:cNvSpPr>
          <p:nvPr>
            <p:ph type="sldImg"/>
          </p:nvPr>
        </p:nvSpPr>
        <p:spPr>
          <a:xfrm>
            <a:off x="406400" y="704850"/>
            <a:ext cx="6196013" cy="3486150"/>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1683" name="Text Box 3">
            <a:extLst>
              <a:ext uri="{FF2B5EF4-FFF2-40B4-BE49-F238E27FC236}">
                <a16:creationId xmlns:a16="http://schemas.microsoft.com/office/drawing/2014/main" id="{83416669-DBA7-47CF-8C04-880059A992B1}"/>
              </a:ext>
            </a:extLst>
          </p:cNvPr>
          <p:cNvSpPr>
            <a:spLocks noGrp="1" noChangeArrowheads="1"/>
          </p:cNvSpPr>
          <p:nvPr>
            <p:ph type="body" idx="1"/>
          </p:nvPr>
        </p:nvSpPr>
        <p:spPr>
          <a:xfrm>
            <a:off x="701675" y="4414838"/>
            <a:ext cx="560705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8">
            <a:extLst>
              <a:ext uri="{FF2B5EF4-FFF2-40B4-BE49-F238E27FC236}">
                <a16:creationId xmlns:a16="http://schemas.microsoft.com/office/drawing/2014/main" id="{562FA654-BE6F-42BB-95E0-81C5D45CB11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BE709676-57DB-46E7-B53A-48EDDFB85C68}" type="slidenum">
              <a:rPr lang="en-US" altLang="en-US"/>
              <a:pPr>
                <a:spcBef>
                  <a:spcPct val="0"/>
                </a:spcBef>
                <a:buClrTx/>
                <a:buFontTx/>
                <a:buNone/>
              </a:pPr>
              <a:t>26</a:t>
            </a:fld>
            <a:endParaRPr lang="en-US" altLang="en-US"/>
          </a:p>
        </p:txBody>
      </p:sp>
      <p:sp>
        <p:nvSpPr>
          <p:cNvPr id="72705" name="Text Box 1">
            <a:extLst>
              <a:ext uri="{FF2B5EF4-FFF2-40B4-BE49-F238E27FC236}">
                <a16:creationId xmlns:a16="http://schemas.microsoft.com/office/drawing/2014/main" id="{3B2323B6-88AD-48ED-A740-854ED1E6F811}"/>
              </a:ext>
            </a:extLst>
          </p:cNvPr>
          <p:cNvSpPr>
            <a:spLocks noGrp="1" noRot="1" noChangeAspect="1" noChangeArrowheads="1" noTextEdit="1"/>
          </p:cNvSpPr>
          <p:nvPr>
            <p:ph type="sldImg"/>
          </p:nvPr>
        </p:nvSpPr>
        <p:spPr>
          <a:xfrm>
            <a:off x="409575" y="698500"/>
            <a:ext cx="6191250" cy="3482975"/>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2706" name="Text Box 2">
            <a:extLst>
              <a:ext uri="{FF2B5EF4-FFF2-40B4-BE49-F238E27FC236}">
                <a16:creationId xmlns:a16="http://schemas.microsoft.com/office/drawing/2014/main" id="{1E1E66A8-09F6-432A-BA6E-A45A1A0E5CD5}"/>
              </a:ext>
            </a:extLst>
          </p:cNvPr>
          <p:cNvSpPr>
            <a:spLocks noGrp="1" noChangeArrowheads="1"/>
          </p:cNvSpPr>
          <p:nvPr>
            <p:ph type="body" idx="1"/>
          </p:nvPr>
        </p:nvSpPr>
        <p:spPr>
          <a:xfrm>
            <a:off x="935038" y="4414838"/>
            <a:ext cx="5138737" cy="41814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8">
            <a:extLst>
              <a:ext uri="{FF2B5EF4-FFF2-40B4-BE49-F238E27FC236}">
                <a16:creationId xmlns:a16="http://schemas.microsoft.com/office/drawing/2014/main" id="{DCC3E95B-F164-427D-9922-9CDA8C65D00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4E39D115-C3DD-4C64-A8DE-FF5EA8306D94}" type="slidenum">
              <a:rPr lang="en-US" altLang="en-US"/>
              <a:pPr>
                <a:spcBef>
                  <a:spcPct val="0"/>
                </a:spcBef>
                <a:buClrTx/>
                <a:buFontTx/>
                <a:buNone/>
              </a:pPr>
              <a:t>27</a:t>
            </a:fld>
            <a:endParaRPr lang="en-US" altLang="en-US"/>
          </a:p>
        </p:txBody>
      </p:sp>
      <p:sp>
        <p:nvSpPr>
          <p:cNvPr id="59395" name="Text Box 1">
            <a:extLst>
              <a:ext uri="{FF2B5EF4-FFF2-40B4-BE49-F238E27FC236}">
                <a16:creationId xmlns:a16="http://schemas.microsoft.com/office/drawing/2014/main" id="{D96317F2-459B-44B3-A734-272A67B2334E}"/>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D8BF941A-2923-4FE6-8E34-5E8AF59DB36D}" type="slidenum">
              <a:rPr lang="en-US" altLang="en-US"/>
              <a:pPr algn="r">
                <a:spcBef>
                  <a:spcPct val="0"/>
                </a:spcBef>
                <a:buClrTx/>
                <a:buFontTx/>
                <a:buNone/>
              </a:pPr>
              <a:t>27</a:t>
            </a:fld>
            <a:endParaRPr lang="en-US" altLang="en-US"/>
          </a:p>
        </p:txBody>
      </p:sp>
      <p:sp>
        <p:nvSpPr>
          <p:cNvPr id="73730" name="Text Box 2">
            <a:extLst>
              <a:ext uri="{FF2B5EF4-FFF2-40B4-BE49-F238E27FC236}">
                <a16:creationId xmlns:a16="http://schemas.microsoft.com/office/drawing/2014/main" id="{B4B3FFA4-E40A-4D5A-B3C1-C16860D0FE94}"/>
              </a:ext>
            </a:extLst>
          </p:cNvPr>
          <p:cNvSpPr>
            <a:spLocks noGrp="1" noRot="1" noChangeAspect="1" noChangeArrowheads="1" noTextEdit="1"/>
          </p:cNvSpPr>
          <p:nvPr>
            <p:ph type="sldImg"/>
          </p:nvPr>
        </p:nvSpPr>
        <p:spPr>
          <a:xfrm>
            <a:off x="406400" y="704850"/>
            <a:ext cx="6196013" cy="3486150"/>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3731" name="Text Box 3">
            <a:extLst>
              <a:ext uri="{FF2B5EF4-FFF2-40B4-BE49-F238E27FC236}">
                <a16:creationId xmlns:a16="http://schemas.microsoft.com/office/drawing/2014/main" id="{CC322182-22E7-4939-870D-07DA5B2EDA53}"/>
              </a:ext>
            </a:extLst>
          </p:cNvPr>
          <p:cNvSpPr>
            <a:spLocks noGrp="1" noChangeArrowheads="1"/>
          </p:cNvSpPr>
          <p:nvPr>
            <p:ph type="body" idx="1"/>
          </p:nvPr>
        </p:nvSpPr>
        <p:spPr>
          <a:xfrm>
            <a:off x="701675" y="4414838"/>
            <a:ext cx="560705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8">
            <a:extLst>
              <a:ext uri="{FF2B5EF4-FFF2-40B4-BE49-F238E27FC236}">
                <a16:creationId xmlns:a16="http://schemas.microsoft.com/office/drawing/2014/main" id="{51DE71AD-4949-4B21-9076-BD2AED6D01E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5D836EA6-7728-4C4F-A39C-FEA010191EFC}" type="slidenum">
              <a:rPr lang="en-US" altLang="en-US"/>
              <a:pPr>
                <a:spcBef>
                  <a:spcPct val="0"/>
                </a:spcBef>
                <a:buClrTx/>
                <a:buFontTx/>
                <a:buNone/>
              </a:pPr>
              <a:t>28</a:t>
            </a:fld>
            <a:endParaRPr lang="en-US" altLang="en-US"/>
          </a:p>
        </p:txBody>
      </p:sp>
      <p:sp>
        <p:nvSpPr>
          <p:cNvPr id="61443" name="Text Box 1">
            <a:extLst>
              <a:ext uri="{FF2B5EF4-FFF2-40B4-BE49-F238E27FC236}">
                <a16:creationId xmlns:a16="http://schemas.microsoft.com/office/drawing/2014/main" id="{90041436-DFC9-4763-B3E7-B95FFFA6B18E}"/>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DF47093B-A46B-4623-ACE8-247410729E04}" type="slidenum">
              <a:rPr lang="en-US" altLang="en-US"/>
              <a:pPr algn="r">
                <a:spcBef>
                  <a:spcPct val="0"/>
                </a:spcBef>
                <a:buClrTx/>
                <a:buFontTx/>
                <a:buNone/>
              </a:pPr>
              <a:t>28</a:t>
            </a:fld>
            <a:endParaRPr lang="en-US" altLang="en-US"/>
          </a:p>
        </p:txBody>
      </p:sp>
      <p:sp>
        <p:nvSpPr>
          <p:cNvPr id="74754" name="Text Box 2">
            <a:extLst>
              <a:ext uri="{FF2B5EF4-FFF2-40B4-BE49-F238E27FC236}">
                <a16:creationId xmlns:a16="http://schemas.microsoft.com/office/drawing/2014/main" id="{0B691400-81B8-4CEF-8A3F-49BC88088776}"/>
              </a:ext>
            </a:extLst>
          </p:cNvPr>
          <p:cNvSpPr>
            <a:spLocks noGrp="1" noRot="1" noChangeAspect="1" noChangeArrowheads="1" noTextEdit="1"/>
          </p:cNvSpPr>
          <p:nvPr>
            <p:ph type="sldImg"/>
          </p:nvPr>
        </p:nvSpPr>
        <p:spPr>
          <a:xfrm>
            <a:off x="406400" y="704850"/>
            <a:ext cx="6196013" cy="3486150"/>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4755" name="Text Box 3">
            <a:extLst>
              <a:ext uri="{FF2B5EF4-FFF2-40B4-BE49-F238E27FC236}">
                <a16:creationId xmlns:a16="http://schemas.microsoft.com/office/drawing/2014/main" id="{A51E4A69-41C5-4BE6-9D54-D4416769FA46}"/>
              </a:ext>
            </a:extLst>
          </p:cNvPr>
          <p:cNvSpPr>
            <a:spLocks noGrp="1" noChangeArrowheads="1"/>
          </p:cNvSpPr>
          <p:nvPr>
            <p:ph type="body" idx="1"/>
          </p:nvPr>
        </p:nvSpPr>
        <p:spPr>
          <a:xfrm>
            <a:off x="701675" y="4414838"/>
            <a:ext cx="560705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8">
            <a:extLst>
              <a:ext uri="{FF2B5EF4-FFF2-40B4-BE49-F238E27FC236}">
                <a16:creationId xmlns:a16="http://schemas.microsoft.com/office/drawing/2014/main" id="{0794AC86-A310-4A74-A333-9446E2D2BFA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3DDE0434-F68E-4B5F-ACF5-AB04B3B34424}" type="slidenum">
              <a:rPr lang="en-US" altLang="en-US"/>
              <a:pPr>
                <a:spcBef>
                  <a:spcPct val="0"/>
                </a:spcBef>
                <a:buClrTx/>
                <a:buFontTx/>
                <a:buNone/>
              </a:pPr>
              <a:t>29</a:t>
            </a:fld>
            <a:endParaRPr lang="en-US" altLang="en-US"/>
          </a:p>
        </p:txBody>
      </p:sp>
      <p:sp>
        <p:nvSpPr>
          <p:cNvPr id="63491" name="Text Box 1">
            <a:extLst>
              <a:ext uri="{FF2B5EF4-FFF2-40B4-BE49-F238E27FC236}">
                <a16:creationId xmlns:a16="http://schemas.microsoft.com/office/drawing/2014/main" id="{0E188B31-8EC8-48BC-AB10-5D523F87671A}"/>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8944FE11-4A8E-41D8-A3B7-74677D67F330}" type="slidenum">
              <a:rPr lang="en-US" altLang="en-US"/>
              <a:pPr algn="r">
                <a:spcBef>
                  <a:spcPct val="0"/>
                </a:spcBef>
                <a:buClrTx/>
                <a:buFontTx/>
                <a:buNone/>
              </a:pPr>
              <a:t>29</a:t>
            </a:fld>
            <a:endParaRPr lang="en-US" altLang="en-US"/>
          </a:p>
        </p:txBody>
      </p:sp>
      <p:sp>
        <p:nvSpPr>
          <p:cNvPr id="75778" name="Text Box 2">
            <a:extLst>
              <a:ext uri="{FF2B5EF4-FFF2-40B4-BE49-F238E27FC236}">
                <a16:creationId xmlns:a16="http://schemas.microsoft.com/office/drawing/2014/main" id="{F928FD07-F78E-4F35-BDBF-9DA2A7041568}"/>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63493" name="Text Box 3">
            <a:extLst>
              <a:ext uri="{FF2B5EF4-FFF2-40B4-BE49-F238E27FC236}">
                <a16:creationId xmlns:a16="http://schemas.microsoft.com/office/drawing/2014/main" id="{78CCAA15-4D6D-4ABE-BDA7-EC13F874EA4A}"/>
              </a:ext>
            </a:extLst>
          </p:cNvPr>
          <p:cNvSpPr txBox="1">
            <a:spLocks noChangeArrowheads="1"/>
          </p:cNvSpPr>
          <p:nvPr/>
        </p:nvSpPr>
        <p:spPr bwMode="auto">
          <a:xfrm>
            <a:off x="935038" y="4414838"/>
            <a:ext cx="51403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63494" name="Text Box 4">
            <a:extLst>
              <a:ext uri="{FF2B5EF4-FFF2-40B4-BE49-F238E27FC236}">
                <a16:creationId xmlns:a16="http://schemas.microsoft.com/office/drawing/2014/main" id="{A9B7B54B-C6A8-46A3-90F4-8111B5F5A8E3}"/>
              </a:ext>
            </a:extLst>
          </p:cNvPr>
          <p:cNvSpPr txBox="1">
            <a:spLocks noChangeArrowheads="1"/>
          </p:cNvSpPr>
          <p:nvPr/>
        </p:nvSpPr>
        <p:spPr bwMode="auto">
          <a:xfrm>
            <a:off x="3973513" y="8832850"/>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C4CDD2C6-5D62-492F-BA9D-6A0EAB19C3C2}" type="slidenum">
              <a:rPr lang="en-US" altLang="en-US"/>
              <a:pPr algn="r">
                <a:spcBef>
                  <a:spcPct val="0"/>
                </a:spcBef>
                <a:buClrTx/>
                <a:buFontTx/>
                <a:buNone/>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8">
            <a:extLst>
              <a:ext uri="{FF2B5EF4-FFF2-40B4-BE49-F238E27FC236}">
                <a16:creationId xmlns:a16="http://schemas.microsoft.com/office/drawing/2014/main" id="{454DC262-9F9D-4CEF-8B28-F79664884C5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6C156EB4-07C8-4909-84D0-518B3F74210D}" type="slidenum">
              <a:rPr lang="en-US" altLang="en-US"/>
              <a:pPr>
                <a:spcBef>
                  <a:spcPct val="0"/>
                </a:spcBef>
                <a:buClrTx/>
                <a:buFontTx/>
                <a:buNone/>
              </a:pPr>
              <a:t>3</a:t>
            </a:fld>
            <a:endParaRPr lang="en-US" altLang="en-US"/>
          </a:p>
        </p:txBody>
      </p:sp>
      <p:sp>
        <p:nvSpPr>
          <p:cNvPr id="10243" name="Text Box 1">
            <a:extLst>
              <a:ext uri="{FF2B5EF4-FFF2-40B4-BE49-F238E27FC236}">
                <a16:creationId xmlns:a16="http://schemas.microsoft.com/office/drawing/2014/main" id="{9C11AF3C-7372-45C7-A26E-18E8BB51DAF9}"/>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6E1464C9-6AD4-4456-B536-90784CB1C762}" type="slidenum">
              <a:rPr lang="en-US" altLang="en-US"/>
              <a:pPr algn="r">
                <a:spcBef>
                  <a:spcPct val="0"/>
                </a:spcBef>
                <a:buClrTx/>
                <a:buFontTx/>
                <a:buNone/>
              </a:pPr>
              <a:t>3</a:t>
            </a:fld>
            <a:endParaRPr lang="en-US" altLang="en-US"/>
          </a:p>
        </p:txBody>
      </p:sp>
      <p:sp>
        <p:nvSpPr>
          <p:cNvPr id="49154" name="Text Box 2">
            <a:extLst>
              <a:ext uri="{FF2B5EF4-FFF2-40B4-BE49-F238E27FC236}">
                <a16:creationId xmlns:a16="http://schemas.microsoft.com/office/drawing/2014/main" id="{9D207753-A8F4-4443-B7DA-0BB1829F5ED0}"/>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49155" name="Text Box 3">
            <a:extLst>
              <a:ext uri="{FF2B5EF4-FFF2-40B4-BE49-F238E27FC236}">
                <a16:creationId xmlns:a16="http://schemas.microsoft.com/office/drawing/2014/main" id="{378C4D14-AF03-4FFC-B184-88E47DCD3DBD}"/>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8">
            <a:extLst>
              <a:ext uri="{FF2B5EF4-FFF2-40B4-BE49-F238E27FC236}">
                <a16:creationId xmlns:a16="http://schemas.microsoft.com/office/drawing/2014/main" id="{0F171A67-6E6E-43D9-AF1A-E9D15DFD62A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A24CE295-C405-4487-ADE4-5F10C35A33CE}" type="slidenum">
              <a:rPr lang="en-US" altLang="en-US"/>
              <a:pPr>
                <a:spcBef>
                  <a:spcPct val="0"/>
                </a:spcBef>
                <a:buClrTx/>
                <a:buFontTx/>
                <a:buNone/>
              </a:pPr>
              <a:t>30</a:t>
            </a:fld>
            <a:endParaRPr lang="en-US" altLang="en-US"/>
          </a:p>
        </p:txBody>
      </p:sp>
      <p:sp>
        <p:nvSpPr>
          <p:cNvPr id="65539" name="Text Box 1">
            <a:extLst>
              <a:ext uri="{FF2B5EF4-FFF2-40B4-BE49-F238E27FC236}">
                <a16:creationId xmlns:a16="http://schemas.microsoft.com/office/drawing/2014/main" id="{54A2DDFD-584B-4A36-AC10-9EB9DE16CD93}"/>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65BFB1B8-2991-42F3-AC97-24AA778FB02A}" type="slidenum">
              <a:rPr lang="en-US" altLang="en-US"/>
              <a:pPr algn="r">
                <a:spcBef>
                  <a:spcPct val="0"/>
                </a:spcBef>
                <a:buClrTx/>
                <a:buFontTx/>
                <a:buNone/>
              </a:pPr>
              <a:t>30</a:t>
            </a:fld>
            <a:endParaRPr lang="en-US" altLang="en-US"/>
          </a:p>
        </p:txBody>
      </p:sp>
      <p:sp>
        <p:nvSpPr>
          <p:cNvPr id="76802" name="Text Box 2">
            <a:extLst>
              <a:ext uri="{FF2B5EF4-FFF2-40B4-BE49-F238E27FC236}">
                <a16:creationId xmlns:a16="http://schemas.microsoft.com/office/drawing/2014/main" id="{83A97A20-A013-406F-9E54-878639FD1DF6}"/>
              </a:ext>
            </a:extLst>
          </p:cNvPr>
          <p:cNvSpPr>
            <a:spLocks noGrp="1" noRot="1" noChangeAspect="1" noChangeArrowheads="1" noTextEdit="1"/>
          </p:cNvSpPr>
          <p:nvPr>
            <p:ph type="sldImg"/>
          </p:nvPr>
        </p:nvSpPr>
        <p:spPr>
          <a:xfrm>
            <a:off x="406400" y="704850"/>
            <a:ext cx="6196013" cy="3486150"/>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6803" name="Text Box 3">
            <a:extLst>
              <a:ext uri="{FF2B5EF4-FFF2-40B4-BE49-F238E27FC236}">
                <a16:creationId xmlns:a16="http://schemas.microsoft.com/office/drawing/2014/main" id="{984841E7-CBD2-42CC-AFB7-E334D14B0CFF}"/>
              </a:ext>
            </a:extLst>
          </p:cNvPr>
          <p:cNvSpPr>
            <a:spLocks noGrp="1" noChangeArrowheads="1"/>
          </p:cNvSpPr>
          <p:nvPr>
            <p:ph type="body" idx="1"/>
          </p:nvPr>
        </p:nvSpPr>
        <p:spPr>
          <a:xfrm>
            <a:off x="701675" y="4414838"/>
            <a:ext cx="560705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8">
            <a:extLst>
              <a:ext uri="{FF2B5EF4-FFF2-40B4-BE49-F238E27FC236}">
                <a16:creationId xmlns:a16="http://schemas.microsoft.com/office/drawing/2014/main" id="{908B8DE4-5649-4D84-95FC-A017999E7A1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565E9E2E-7DB6-41C8-BE64-8CDA3741823A}" type="slidenum">
              <a:rPr lang="en-US" altLang="en-US"/>
              <a:pPr>
                <a:spcBef>
                  <a:spcPct val="0"/>
                </a:spcBef>
                <a:buClrTx/>
                <a:buFontTx/>
                <a:buNone/>
              </a:pPr>
              <a:t>31</a:t>
            </a:fld>
            <a:endParaRPr lang="en-US" altLang="en-US"/>
          </a:p>
        </p:txBody>
      </p:sp>
      <p:sp>
        <p:nvSpPr>
          <p:cNvPr id="67587" name="Text Box 1">
            <a:extLst>
              <a:ext uri="{FF2B5EF4-FFF2-40B4-BE49-F238E27FC236}">
                <a16:creationId xmlns:a16="http://schemas.microsoft.com/office/drawing/2014/main" id="{5B1F9F42-0821-4EE3-8D26-57D77D65A0BB}"/>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2A7243FA-8B94-4B31-9A20-9D24E2F3FA70}" type="slidenum">
              <a:rPr lang="en-US" altLang="en-US"/>
              <a:pPr algn="r">
                <a:spcBef>
                  <a:spcPct val="0"/>
                </a:spcBef>
                <a:buClrTx/>
                <a:buFontTx/>
                <a:buNone/>
              </a:pPr>
              <a:t>31</a:t>
            </a:fld>
            <a:endParaRPr lang="en-US" altLang="en-US"/>
          </a:p>
        </p:txBody>
      </p:sp>
      <p:sp>
        <p:nvSpPr>
          <p:cNvPr id="2" name="Text Box 2">
            <a:extLst>
              <a:ext uri="{FF2B5EF4-FFF2-40B4-BE49-F238E27FC236}">
                <a16:creationId xmlns:a16="http://schemas.microsoft.com/office/drawing/2014/main" id="{379AA724-6C2D-4D3E-A8DE-3D31DF5880BB}"/>
              </a:ext>
            </a:extLst>
          </p:cNvPr>
          <p:cNvSpPr>
            <a:spLocks noGrp="1" noRot="1" noChangeAspect="1" noChangeArrowheads="1" noTextEdit="1"/>
          </p:cNvSpPr>
          <p:nvPr>
            <p:ph type="sldImg"/>
          </p:nvPr>
        </p:nvSpPr>
        <p:spPr>
          <a:xfrm>
            <a:off x="406400" y="704850"/>
            <a:ext cx="6196013" cy="3486150"/>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 name="Text Box 3">
            <a:extLst>
              <a:ext uri="{FF2B5EF4-FFF2-40B4-BE49-F238E27FC236}">
                <a16:creationId xmlns:a16="http://schemas.microsoft.com/office/drawing/2014/main" id="{1059EDBC-A6F5-4B85-97B8-2786BFD82B4E}"/>
              </a:ext>
            </a:extLst>
          </p:cNvPr>
          <p:cNvSpPr>
            <a:spLocks noGrp="1" noChangeArrowheads="1"/>
          </p:cNvSpPr>
          <p:nvPr>
            <p:ph type="body" idx="1"/>
          </p:nvPr>
        </p:nvSpPr>
        <p:spPr>
          <a:xfrm>
            <a:off x="701675" y="4414838"/>
            <a:ext cx="560705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8">
            <a:extLst>
              <a:ext uri="{FF2B5EF4-FFF2-40B4-BE49-F238E27FC236}">
                <a16:creationId xmlns:a16="http://schemas.microsoft.com/office/drawing/2014/main" id="{DE97A65A-3AC8-4089-BAA2-C45AD18820E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0C03FB4A-6B0B-4D2C-A495-DC1B7D90EDB7}" type="slidenum">
              <a:rPr lang="en-US" altLang="en-US"/>
              <a:pPr>
                <a:spcBef>
                  <a:spcPct val="0"/>
                </a:spcBef>
                <a:buClrTx/>
                <a:buFontTx/>
                <a:buNone/>
              </a:pPr>
              <a:t>32</a:t>
            </a:fld>
            <a:endParaRPr lang="en-US" altLang="en-US"/>
          </a:p>
        </p:txBody>
      </p:sp>
      <p:sp>
        <p:nvSpPr>
          <p:cNvPr id="69635" name="Text Box 1">
            <a:extLst>
              <a:ext uri="{FF2B5EF4-FFF2-40B4-BE49-F238E27FC236}">
                <a16:creationId xmlns:a16="http://schemas.microsoft.com/office/drawing/2014/main" id="{2FC7FF0F-96F7-4836-A02E-E5BF70083D01}"/>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B796BC5D-227C-41C4-9EF9-85AC3D17AF17}" type="slidenum">
              <a:rPr lang="en-US" altLang="en-US"/>
              <a:pPr algn="r">
                <a:spcBef>
                  <a:spcPct val="0"/>
                </a:spcBef>
                <a:buClrTx/>
                <a:buFontTx/>
                <a:buNone/>
              </a:pPr>
              <a:t>32</a:t>
            </a:fld>
            <a:endParaRPr lang="en-US" altLang="en-US"/>
          </a:p>
        </p:txBody>
      </p:sp>
      <p:sp>
        <p:nvSpPr>
          <p:cNvPr id="2" name="Text Box 2">
            <a:extLst>
              <a:ext uri="{FF2B5EF4-FFF2-40B4-BE49-F238E27FC236}">
                <a16:creationId xmlns:a16="http://schemas.microsoft.com/office/drawing/2014/main" id="{287A8C7E-1090-49B9-89E2-D50E3B76B97C}"/>
              </a:ext>
            </a:extLst>
          </p:cNvPr>
          <p:cNvSpPr>
            <a:spLocks noGrp="1" noRot="1" noChangeAspect="1" noChangeArrowheads="1" noTextEdit="1"/>
          </p:cNvSpPr>
          <p:nvPr>
            <p:ph type="sldImg"/>
          </p:nvPr>
        </p:nvSpPr>
        <p:spPr>
          <a:xfrm>
            <a:off x="1181100" y="704850"/>
            <a:ext cx="4646613" cy="3486150"/>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 name="Text Box 2">
            <a:extLst>
              <a:ext uri="{FF2B5EF4-FFF2-40B4-BE49-F238E27FC236}">
                <a16:creationId xmlns:a16="http://schemas.microsoft.com/office/drawing/2014/main" id="{D465F5CD-9C7D-435D-8F5B-6DDD6B9434C9}"/>
              </a:ext>
            </a:extLst>
          </p:cNvPr>
          <p:cNvSpPr>
            <a:spLocks noGrp="1" noRot="1" noChangeAspect="1" noChangeArrowheads="1" noTextEdit="1"/>
          </p:cNvSpPr>
          <p:nvPr>
            <p:ph type="sldImg"/>
          </p:nvPr>
        </p:nvSpPr>
        <p:spPr>
          <a:xfrm>
            <a:off x="406400" y="704850"/>
            <a:ext cx="6196013" cy="3486150"/>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4" name="Text Box 3">
            <a:extLst>
              <a:ext uri="{FF2B5EF4-FFF2-40B4-BE49-F238E27FC236}">
                <a16:creationId xmlns:a16="http://schemas.microsoft.com/office/drawing/2014/main" id="{0B5CBA6E-6A09-4C32-AF40-CC447A84E0C5}"/>
              </a:ext>
            </a:extLst>
          </p:cNvPr>
          <p:cNvSpPr>
            <a:spLocks noGrp="1" noChangeArrowheads="1"/>
          </p:cNvSpPr>
          <p:nvPr>
            <p:ph type="body" idx="1"/>
          </p:nvPr>
        </p:nvSpPr>
        <p:spPr>
          <a:xfrm>
            <a:off x="701675" y="4414838"/>
            <a:ext cx="560705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8">
            <a:extLst>
              <a:ext uri="{FF2B5EF4-FFF2-40B4-BE49-F238E27FC236}">
                <a16:creationId xmlns:a16="http://schemas.microsoft.com/office/drawing/2014/main" id="{7E18BF18-F875-47D5-AA03-7CE644D3424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1DB04DBC-03C0-4B2B-AC6A-46B4506EDA76}" type="slidenum">
              <a:rPr lang="en-US" altLang="en-US"/>
              <a:pPr>
                <a:spcBef>
                  <a:spcPct val="0"/>
                </a:spcBef>
                <a:buClrTx/>
                <a:buFontTx/>
                <a:buNone/>
              </a:pPr>
              <a:t>33</a:t>
            </a:fld>
            <a:endParaRPr lang="en-US" altLang="en-US"/>
          </a:p>
        </p:txBody>
      </p:sp>
      <p:sp>
        <p:nvSpPr>
          <p:cNvPr id="71683" name="Text Box 1">
            <a:extLst>
              <a:ext uri="{FF2B5EF4-FFF2-40B4-BE49-F238E27FC236}">
                <a16:creationId xmlns:a16="http://schemas.microsoft.com/office/drawing/2014/main" id="{7D3937EB-F848-4064-BDD9-E5A3A8F62453}"/>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CF2E045E-9ABE-4CDE-8C25-04CE637D23A1}" type="slidenum">
              <a:rPr lang="en-US" altLang="en-US"/>
              <a:pPr algn="r">
                <a:spcBef>
                  <a:spcPct val="0"/>
                </a:spcBef>
                <a:buClrTx/>
                <a:buFontTx/>
                <a:buNone/>
              </a:pPr>
              <a:t>33</a:t>
            </a:fld>
            <a:endParaRPr lang="en-US" altLang="en-US"/>
          </a:p>
        </p:txBody>
      </p:sp>
      <p:sp>
        <p:nvSpPr>
          <p:cNvPr id="79874" name="Text Box 2">
            <a:extLst>
              <a:ext uri="{FF2B5EF4-FFF2-40B4-BE49-F238E27FC236}">
                <a16:creationId xmlns:a16="http://schemas.microsoft.com/office/drawing/2014/main" id="{4F2D3F01-9F0D-4074-9F4E-AB8C1D134E6A}"/>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1685" name="Text Box 3">
            <a:extLst>
              <a:ext uri="{FF2B5EF4-FFF2-40B4-BE49-F238E27FC236}">
                <a16:creationId xmlns:a16="http://schemas.microsoft.com/office/drawing/2014/main" id="{AAD29200-64E1-4690-82D4-D8C0CBC1DC7F}"/>
              </a:ext>
            </a:extLst>
          </p:cNvPr>
          <p:cNvSpPr txBox="1">
            <a:spLocks noChangeArrowheads="1"/>
          </p:cNvSpPr>
          <p:nvPr/>
        </p:nvSpPr>
        <p:spPr bwMode="auto">
          <a:xfrm>
            <a:off x="935038" y="4414838"/>
            <a:ext cx="51403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71686" name="Text Box 4">
            <a:extLst>
              <a:ext uri="{FF2B5EF4-FFF2-40B4-BE49-F238E27FC236}">
                <a16:creationId xmlns:a16="http://schemas.microsoft.com/office/drawing/2014/main" id="{F3C0F08D-0A02-4C82-9E6D-D22472142867}"/>
              </a:ext>
            </a:extLst>
          </p:cNvPr>
          <p:cNvSpPr txBox="1">
            <a:spLocks noChangeArrowheads="1"/>
          </p:cNvSpPr>
          <p:nvPr/>
        </p:nvSpPr>
        <p:spPr bwMode="auto">
          <a:xfrm>
            <a:off x="3973513" y="8832850"/>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EFFF83D2-4694-41F2-B7B8-D74C5480BC61}" type="slidenum">
              <a:rPr lang="en-US" altLang="en-US"/>
              <a:pPr algn="r">
                <a:spcBef>
                  <a:spcPct val="0"/>
                </a:spcBef>
                <a:buClrTx/>
                <a:buFontTx/>
                <a:buNone/>
              </a:pPr>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8">
            <a:extLst>
              <a:ext uri="{FF2B5EF4-FFF2-40B4-BE49-F238E27FC236}">
                <a16:creationId xmlns:a16="http://schemas.microsoft.com/office/drawing/2014/main" id="{AD94D980-B713-436E-8755-9C084C79477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745E75D7-BD53-4BFD-99CD-928C4585D31A}" type="slidenum">
              <a:rPr lang="en-US" altLang="en-US"/>
              <a:pPr>
                <a:spcBef>
                  <a:spcPct val="0"/>
                </a:spcBef>
                <a:buClrTx/>
                <a:buFontTx/>
                <a:buNone/>
              </a:pPr>
              <a:t>34</a:t>
            </a:fld>
            <a:endParaRPr lang="en-US" altLang="en-US"/>
          </a:p>
        </p:txBody>
      </p:sp>
      <p:sp>
        <p:nvSpPr>
          <p:cNvPr id="73731" name="Text Box 1">
            <a:extLst>
              <a:ext uri="{FF2B5EF4-FFF2-40B4-BE49-F238E27FC236}">
                <a16:creationId xmlns:a16="http://schemas.microsoft.com/office/drawing/2014/main" id="{BF63502F-1291-4E20-9DFB-AD6882972F14}"/>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B2205354-5624-418B-AC98-688870EB2EC7}" type="slidenum">
              <a:rPr lang="en-US" altLang="en-US"/>
              <a:pPr algn="r">
                <a:spcBef>
                  <a:spcPct val="0"/>
                </a:spcBef>
                <a:buClrTx/>
                <a:buFontTx/>
                <a:buNone/>
              </a:pPr>
              <a:t>34</a:t>
            </a:fld>
            <a:endParaRPr lang="en-US" altLang="en-US"/>
          </a:p>
        </p:txBody>
      </p:sp>
      <p:sp>
        <p:nvSpPr>
          <p:cNvPr id="80898" name="Text Box 2">
            <a:extLst>
              <a:ext uri="{FF2B5EF4-FFF2-40B4-BE49-F238E27FC236}">
                <a16:creationId xmlns:a16="http://schemas.microsoft.com/office/drawing/2014/main" id="{35A5238A-6AA5-4C9F-A08B-2329F7241AE6}"/>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80899" name="Text Box 3">
            <a:extLst>
              <a:ext uri="{FF2B5EF4-FFF2-40B4-BE49-F238E27FC236}">
                <a16:creationId xmlns:a16="http://schemas.microsoft.com/office/drawing/2014/main" id="{BD0CCF30-D4C2-47DC-8DB8-749B245421B6}"/>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8">
            <a:extLst>
              <a:ext uri="{FF2B5EF4-FFF2-40B4-BE49-F238E27FC236}">
                <a16:creationId xmlns:a16="http://schemas.microsoft.com/office/drawing/2014/main" id="{4115F0DB-AE9F-470B-9B9D-F28EEE6FEED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298A1799-A134-4A20-A159-8E4E4C0020A5}" type="slidenum">
              <a:rPr lang="en-US" altLang="en-US"/>
              <a:pPr>
                <a:spcBef>
                  <a:spcPct val="0"/>
                </a:spcBef>
                <a:buClrTx/>
                <a:buFontTx/>
                <a:buNone/>
              </a:pPr>
              <a:t>35</a:t>
            </a:fld>
            <a:endParaRPr lang="en-US" altLang="en-US"/>
          </a:p>
        </p:txBody>
      </p:sp>
      <p:sp>
        <p:nvSpPr>
          <p:cNvPr id="75779" name="Text Box 1">
            <a:extLst>
              <a:ext uri="{FF2B5EF4-FFF2-40B4-BE49-F238E27FC236}">
                <a16:creationId xmlns:a16="http://schemas.microsoft.com/office/drawing/2014/main" id="{ACAB3994-2E31-4D70-9944-87C8E6D940AF}"/>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9D6AAA31-C5AE-43BE-A6E0-198B39630214}" type="slidenum">
              <a:rPr lang="en-US" altLang="en-US"/>
              <a:pPr algn="r">
                <a:spcBef>
                  <a:spcPct val="0"/>
                </a:spcBef>
                <a:buClrTx/>
                <a:buFontTx/>
                <a:buNone/>
              </a:pPr>
              <a:t>35</a:t>
            </a:fld>
            <a:endParaRPr lang="en-US" altLang="en-US"/>
          </a:p>
        </p:txBody>
      </p:sp>
      <p:sp>
        <p:nvSpPr>
          <p:cNvPr id="81922" name="Text Box 2">
            <a:extLst>
              <a:ext uri="{FF2B5EF4-FFF2-40B4-BE49-F238E27FC236}">
                <a16:creationId xmlns:a16="http://schemas.microsoft.com/office/drawing/2014/main" id="{662E80A7-E39D-4D2A-A2A1-FB41AB77306E}"/>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5781" name="Text Box 3">
            <a:extLst>
              <a:ext uri="{FF2B5EF4-FFF2-40B4-BE49-F238E27FC236}">
                <a16:creationId xmlns:a16="http://schemas.microsoft.com/office/drawing/2014/main" id="{0FDBF994-9AA4-4F84-A3A5-8E36787F2AE5}"/>
              </a:ext>
            </a:extLst>
          </p:cNvPr>
          <p:cNvSpPr txBox="1">
            <a:spLocks noChangeArrowheads="1"/>
          </p:cNvSpPr>
          <p:nvPr/>
        </p:nvSpPr>
        <p:spPr bwMode="auto">
          <a:xfrm>
            <a:off x="935038" y="4414838"/>
            <a:ext cx="51403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75782" name="Text Box 4">
            <a:extLst>
              <a:ext uri="{FF2B5EF4-FFF2-40B4-BE49-F238E27FC236}">
                <a16:creationId xmlns:a16="http://schemas.microsoft.com/office/drawing/2014/main" id="{648E9707-4B30-4C2F-8BEF-0336335EEF1D}"/>
              </a:ext>
            </a:extLst>
          </p:cNvPr>
          <p:cNvSpPr txBox="1">
            <a:spLocks noChangeArrowheads="1"/>
          </p:cNvSpPr>
          <p:nvPr/>
        </p:nvSpPr>
        <p:spPr bwMode="auto">
          <a:xfrm>
            <a:off x="3973513" y="8832850"/>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B0AC88C2-D722-4656-AE62-C7582EA4FEC7}" type="slidenum">
              <a:rPr lang="en-US" altLang="en-US"/>
              <a:pPr algn="r">
                <a:spcBef>
                  <a:spcPct val="0"/>
                </a:spcBef>
                <a:buClrTx/>
                <a:buFontTx/>
                <a:buNone/>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8">
            <a:extLst>
              <a:ext uri="{FF2B5EF4-FFF2-40B4-BE49-F238E27FC236}">
                <a16:creationId xmlns:a16="http://schemas.microsoft.com/office/drawing/2014/main" id="{785A9912-8BA1-413E-8C0F-1044138C995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8F6D8171-831A-4ECE-80AB-708276518294}" type="slidenum">
              <a:rPr lang="en-US" altLang="en-US"/>
              <a:pPr>
                <a:spcBef>
                  <a:spcPct val="0"/>
                </a:spcBef>
                <a:buClrTx/>
                <a:buFontTx/>
                <a:buNone/>
              </a:pPr>
              <a:t>36</a:t>
            </a:fld>
            <a:endParaRPr lang="en-US" altLang="en-US"/>
          </a:p>
        </p:txBody>
      </p:sp>
      <p:sp>
        <p:nvSpPr>
          <p:cNvPr id="77827" name="Text Box 1">
            <a:extLst>
              <a:ext uri="{FF2B5EF4-FFF2-40B4-BE49-F238E27FC236}">
                <a16:creationId xmlns:a16="http://schemas.microsoft.com/office/drawing/2014/main" id="{92F8AA26-A2AD-41A7-8688-A86A4BF13DAD}"/>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67303328-CF92-4592-85C0-8C4AC3EC3D67}" type="slidenum">
              <a:rPr lang="en-US" altLang="en-US"/>
              <a:pPr algn="r">
                <a:spcBef>
                  <a:spcPct val="0"/>
                </a:spcBef>
                <a:buClrTx/>
                <a:buFontTx/>
                <a:buNone/>
              </a:pPr>
              <a:t>36</a:t>
            </a:fld>
            <a:endParaRPr lang="en-US" altLang="en-US"/>
          </a:p>
        </p:txBody>
      </p:sp>
      <p:sp>
        <p:nvSpPr>
          <p:cNvPr id="82946" name="Text Box 2">
            <a:extLst>
              <a:ext uri="{FF2B5EF4-FFF2-40B4-BE49-F238E27FC236}">
                <a16:creationId xmlns:a16="http://schemas.microsoft.com/office/drawing/2014/main" id="{2300523D-3310-4159-BC8A-B259BD0B9A74}"/>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82947" name="Text Box 3">
            <a:extLst>
              <a:ext uri="{FF2B5EF4-FFF2-40B4-BE49-F238E27FC236}">
                <a16:creationId xmlns:a16="http://schemas.microsoft.com/office/drawing/2014/main" id="{6B056AF7-7F52-4FB5-A3EA-89837071CFE0}"/>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8">
            <a:extLst>
              <a:ext uri="{FF2B5EF4-FFF2-40B4-BE49-F238E27FC236}">
                <a16:creationId xmlns:a16="http://schemas.microsoft.com/office/drawing/2014/main" id="{5BFBC273-6108-470C-A3BB-04E0B49DD0C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53FD6D75-4767-496C-8BFF-DF30A9683523}" type="slidenum">
              <a:rPr lang="en-US" altLang="en-US"/>
              <a:pPr>
                <a:spcBef>
                  <a:spcPct val="0"/>
                </a:spcBef>
                <a:buClrTx/>
                <a:buFontTx/>
                <a:buNone/>
              </a:pPr>
              <a:t>41</a:t>
            </a:fld>
            <a:endParaRPr lang="en-US" altLang="en-US"/>
          </a:p>
        </p:txBody>
      </p:sp>
      <p:sp>
        <p:nvSpPr>
          <p:cNvPr id="83971" name="Text Box 1">
            <a:extLst>
              <a:ext uri="{FF2B5EF4-FFF2-40B4-BE49-F238E27FC236}">
                <a16:creationId xmlns:a16="http://schemas.microsoft.com/office/drawing/2014/main" id="{FD26D49C-BA9A-4D75-94E1-B459B6049459}"/>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EC401250-83BB-4FBD-9681-6E7E061276E5}" type="slidenum">
              <a:rPr lang="en-US" altLang="en-US"/>
              <a:pPr algn="r">
                <a:spcBef>
                  <a:spcPct val="0"/>
                </a:spcBef>
                <a:buClrTx/>
                <a:buFontTx/>
                <a:buNone/>
              </a:pPr>
              <a:t>41</a:t>
            </a:fld>
            <a:endParaRPr lang="en-US" altLang="en-US"/>
          </a:p>
        </p:txBody>
      </p:sp>
      <p:sp>
        <p:nvSpPr>
          <p:cNvPr id="2" name="Text Box 2">
            <a:extLst>
              <a:ext uri="{FF2B5EF4-FFF2-40B4-BE49-F238E27FC236}">
                <a16:creationId xmlns:a16="http://schemas.microsoft.com/office/drawing/2014/main" id="{D06DC0DB-9884-4263-934B-13021D3FE812}"/>
              </a:ext>
            </a:extLst>
          </p:cNvPr>
          <p:cNvSpPr>
            <a:spLocks noGrp="1" noRot="1" noChangeAspect="1" noChangeArrowheads="1" noTextEdit="1"/>
          </p:cNvSpPr>
          <p:nvPr>
            <p:ph type="sldImg"/>
          </p:nvPr>
        </p:nvSpPr>
        <p:spPr>
          <a:xfrm>
            <a:off x="1182688" y="698500"/>
            <a:ext cx="4646612" cy="3484563"/>
          </a:xfrm>
          <a:solidFill>
            <a:srgbClr val="FFFFFF"/>
          </a:solid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 name="Text Box 2">
            <a:extLst>
              <a:ext uri="{FF2B5EF4-FFF2-40B4-BE49-F238E27FC236}">
                <a16:creationId xmlns:a16="http://schemas.microsoft.com/office/drawing/2014/main" id="{39BACF57-EBD4-4D34-8CEF-E220AE112B6E}"/>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4" name="Text Box 3">
            <a:extLst>
              <a:ext uri="{FF2B5EF4-FFF2-40B4-BE49-F238E27FC236}">
                <a16:creationId xmlns:a16="http://schemas.microsoft.com/office/drawing/2014/main" id="{C05E0545-A229-4F3D-ABD6-534C7C837DBA}"/>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8">
            <a:extLst>
              <a:ext uri="{FF2B5EF4-FFF2-40B4-BE49-F238E27FC236}">
                <a16:creationId xmlns:a16="http://schemas.microsoft.com/office/drawing/2014/main" id="{C65099E7-59ED-43EE-BD3F-3B39C08A8CB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358538FC-07F7-4C75-80D9-EE8D10DE0208}" type="slidenum">
              <a:rPr lang="en-US" altLang="en-US"/>
              <a:pPr>
                <a:spcBef>
                  <a:spcPct val="0"/>
                </a:spcBef>
                <a:buClrTx/>
                <a:buFontTx/>
                <a:buNone/>
              </a:pPr>
              <a:t>42</a:t>
            </a:fld>
            <a:endParaRPr lang="en-US" altLang="en-US"/>
          </a:p>
        </p:txBody>
      </p:sp>
      <p:sp>
        <p:nvSpPr>
          <p:cNvPr id="86019" name="Text Box 1">
            <a:extLst>
              <a:ext uri="{FF2B5EF4-FFF2-40B4-BE49-F238E27FC236}">
                <a16:creationId xmlns:a16="http://schemas.microsoft.com/office/drawing/2014/main" id="{A719C621-1265-44E3-A5BC-603E2A06437C}"/>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4EF9655D-EEF3-456F-BECE-A4B099CFF9C5}" type="slidenum">
              <a:rPr lang="en-US" altLang="en-US"/>
              <a:pPr algn="r">
                <a:spcBef>
                  <a:spcPct val="0"/>
                </a:spcBef>
                <a:buClrTx/>
                <a:buFontTx/>
                <a:buNone/>
              </a:pPr>
              <a:t>42</a:t>
            </a:fld>
            <a:endParaRPr lang="en-US" altLang="en-US"/>
          </a:p>
        </p:txBody>
      </p:sp>
      <p:sp>
        <p:nvSpPr>
          <p:cNvPr id="84994" name="Text Box 2">
            <a:extLst>
              <a:ext uri="{FF2B5EF4-FFF2-40B4-BE49-F238E27FC236}">
                <a16:creationId xmlns:a16="http://schemas.microsoft.com/office/drawing/2014/main" id="{1A4C1A40-951A-4181-AEAE-0E1347CE30B1}"/>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84995" name="Text Box 3">
            <a:extLst>
              <a:ext uri="{FF2B5EF4-FFF2-40B4-BE49-F238E27FC236}">
                <a16:creationId xmlns:a16="http://schemas.microsoft.com/office/drawing/2014/main" id="{2C899B03-8895-4CB5-ABDC-DCC7B9CBDAEF}"/>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8">
            <a:extLst>
              <a:ext uri="{FF2B5EF4-FFF2-40B4-BE49-F238E27FC236}">
                <a16:creationId xmlns:a16="http://schemas.microsoft.com/office/drawing/2014/main" id="{6398C713-89F0-4124-8BAC-21494685852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855A643B-583E-4AE3-B38D-74769292E160}" type="slidenum">
              <a:rPr lang="en-US" altLang="en-US"/>
              <a:pPr>
                <a:spcBef>
                  <a:spcPct val="0"/>
                </a:spcBef>
                <a:buClrTx/>
                <a:buFontTx/>
                <a:buNone/>
              </a:pPr>
              <a:t>43</a:t>
            </a:fld>
            <a:endParaRPr lang="en-US" altLang="en-US"/>
          </a:p>
        </p:txBody>
      </p:sp>
      <p:sp>
        <p:nvSpPr>
          <p:cNvPr id="88067" name="Text Box 1">
            <a:extLst>
              <a:ext uri="{FF2B5EF4-FFF2-40B4-BE49-F238E27FC236}">
                <a16:creationId xmlns:a16="http://schemas.microsoft.com/office/drawing/2014/main" id="{6B6F4221-083D-487F-9109-C34789A290E5}"/>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818AD549-7DF0-48D0-BE5D-FBEABB35E906}" type="slidenum">
              <a:rPr lang="en-US" altLang="en-US"/>
              <a:pPr algn="r">
                <a:spcBef>
                  <a:spcPct val="0"/>
                </a:spcBef>
                <a:buClrTx/>
                <a:buFontTx/>
                <a:buNone/>
              </a:pPr>
              <a:t>43</a:t>
            </a:fld>
            <a:endParaRPr lang="en-US" altLang="en-US"/>
          </a:p>
        </p:txBody>
      </p:sp>
      <p:sp>
        <p:nvSpPr>
          <p:cNvPr id="86018" name="Text Box 2">
            <a:extLst>
              <a:ext uri="{FF2B5EF4-FFF2-40B4-BE49-F238E27FC236}">
                <a16:creationId xmlns:a16="http://schemas.microsoft.com/office/drawing/2014/main" id="{07971938-5734-420B-841A-CD56D97C2A4D}"/>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86019" name="Text Box 3">
            <a:extLst>
              <a:ext uri="{FF2B5EF4-FFF2-40B4-BE49-F238E27FC236}">
                <a16:creationId xmlns:a16="http://schemas.microsoft.com/office/drawing/2014/main" id="{3FD64780-9325-4992-B732-90317F6214EE}"/>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8">
            <a:extLst>
              <a:ext uri="{FF2B5EF4-FFF2-40B4-BE49-F238E27FC236}">
                <a16:creationId xmlns:a16="http://schemas.microsoft.com/office/drawing/2014/main" id="{A82F94C1-4724-4CE0-93AA-CDF0E3A6866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38B725B5-2A47-4CB1-BE3B-1CEF8937AFAD}" type="slidenum">
              <a:rPr lang="en-US" altLang="en-US"/>
              <a:pPr>
                <a:spcBef>
                  <a:spcPct val="0"/>
                </a:spcBef>
                <a:buClrTx/>
                <a:buFontTx/>
                <a:buNone/>
              </a:pPr>
              <a:t>4</a:t>
            </a:fld>
            <a:endParaRPr lang="en-US" altLang="en-US"/>
          </a:p>
        </p:txBody>
      </p:sp>
      <p:sp>
        <p:nvSpPr>
          <p:cNvPr id="12291" name="Text Box 1">
            <a:extLst>
              <a:ext uri="{FF2B5EF4-FFF2-40B4-BE49-F238E27FC236}">
                <a16:creationId xmlns:a16="http://schemas.microsoft.com/office/drawing/2014/main" id="{BAE5E535-A6CF-48BD-BA2A-B49E51B338B2}"/>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EEBC6C7D-8DBE-4F83-83A0-1DFB88EA6E23}" type="slidenum">
              <a:rPr lang="en-US" altLang="en-US"/>
              <a:pPr algn="r">
                <a:spcBef>
                  <a:spcPct val="0"/>
                </a:spcBef>
                <a:buClrTx/>
                <a:buFontTx/>
                <a:buNone/>
              </a:pPr>
              <a:t>4</a:t>
            </a:fld>
            <a:endParaRPr lang="en-US" altLang="en-US"/>
          </a:p>
        </p:txBody>
      </p:sp>
      <p:sp>
        <p:nvSpPr>
          <p:cNvPr id="50178" name="Text Box 2">
            <a:extLst>
              <a:ext uri="{FF2B5EF4-FFF2-40B4-BE49-F238E27FC236}">
                <a16:creationId xmlns:a16="http://schemas.microsoft.com/office/drawing/2014/main" id="{347550C0-BC8E-4DAF-A243-AA1F453EB92A}"/>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50179" name="Text Box 3">
            <a:extLst>
              <a:ext uri="{FF2B5EF4-FFF2-40B4-BE49-F238E27FC236}">
                <a16:creationId xmlns:a16="http://schemas.microsoft.com/office/drawing/2014/main" id="{80C252E6-F074-4899-A408-D012EA8D9B0A}"/>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8">
            <a:extLst>
              <a:ext uri="{FF2B5EF4-FFF2-40B4-BE49-F238E27FC236}">
                <a16:creationId xmlns:a16="http://schemas.microsoft.com/office/drawing/2014/main" id="{F48A4C91-ADEA-4B90-8B93-B887DB832DB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8D3E9644-F6E5-492E-BDB9-1DF63F6B6E7F}" type="slidenum">
              <a:rPr lang="en-US" altLang="en-US"/>
              <a:pPr>
                <a:spcBef>
                  <a:spcPct val="0"/>
                </a:spcBef>
                <a:buClrTx/>
                <a:buFontTx/>
                <a:buNone/>
              </a:pPr>
              <a:t>44</a:t>
            </a:fld>
            <a:endParaRPr lang="en-US" altLang="en-US"/>
          </a:p>
        </p:txBody>
      </p:sp>
      <p:sp>
        <p:nvSpPr>
          <p:cNvPr id="90115" name="Text Box 1">
            <a:extLst>
              <a:ext uri="{FF2B5EF4-FFF2-40B4-BE49-F238E27FC236}">
                <a16:creationId xmlns:a16="http://schemas.microsoft.com/office/drawing/2014/main" id="{CAE858E9-93CD-4C3A-AF51-BCA2344CF74D}"/>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4BB261EC-0A66-4655-8045-6C7A530EB2C5}" type="slidenum">
              <a:rPr lang="en-US" altLang="en-US"/>
              <a:pPr algn="r">
                <a:spcBef>
                  <a:spcPct val="0"/>
                </a:spcBef>
                <a:buClrTx/>
                <a:buFontTx/>
                <a:buNone/>
              </a:pPr>
              <a:t>44</a:t>
            </a:fld>
            <a:endParaRPr lang="en-US" altLang="en-US"/>
          </a:p>
        </p:txBody>
      </p:sp>
      <p:sp>
        <p:nvSpPr>
          <p:cNvPr id="87042" name="Text Box 2">
            <a:extLst>
              <a:ext uri="{FF2B5EF4-FFF2-40B4-BE49-F238E27FC236}">
                <a16:creationId xmlns:a16="http://schemas.microsoft.com/office/drawing/2014/main" id="{2BD32CD5-2972-4B70-AE51-CD4DE1FDE012}"/>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87043" name="Text Box 3">
            <a:extLst>
              <a:ext uri="{FF2B5EF4-FFF2-40B4-BE49-F238E27FC236}">
                <a16:creationId xmlns:a16="http://schemas.microsoft.com/office/drawing/2014/main" id="{E1B5BB61-D5AD-42FC-A4DE-250FDC91FF6F}"/>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8">
            <a:extLst>
              <a:ext uri="{FF2B5EF4-FFF2-40B4-BE49-F238E27FC236}">
                <a16:creationId xmlns:a16="http://schemas.microsoft.com/office/drawing/2014/main" id="{B8899D52-6120-40B6-8AEB-C47568E4B76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6F5EEA33-F360-4422-AE69-86E5291C7751}" type="slidenum">
              <a:rPr lang="en-US" altLang="en-US"/>
              <a:pPr>
                <a:spcBef>
                  <a:spcPct val="0"/>
                </a:spcBef>
                <a:buClrTx/>
                <a:buFontTx/>
                <a:buNone/>
              </a:pPr>
              <a:t>45</a:t>
            </a:fld>
            <a:endParaRPr lang="en-US" altLang="en-US"/>
          </a:p>
        </p:txBody>
      </p:sp>
      <p:sp>
        <p:nvSpPr>
          <p:cNvPr id="92163" name="Text Box 1">
            <a:extLst>
              <a:ext uri="{FF2B5EF4-FFF2-40B4-BE49-F238E27FC236}">
                <a16:creationId xmlns:a16="http://schemas.microsoft.com/office/drawing/2014/main" id="{845332C9-8D76-4D0E-9C21-2EE038E120F7}"/>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CD2E7EEF-FFFE-4048-9182-49B13071E061}" type="slidenum">
              <a:rPr lang="en-US" altLang="en-US"/>
              <a:pPr algn="r">
                <a:spcBef>
                  <a:spcPct val="0"/>
                </a:spcBef>
                <a:buClrTx/>
                <a:buFontTx/>
                <a:buNone/>
              </a:pPr>
              <a:t>45</a:t>
            </a:fld>
            <a:endParaRPr lang="en-US" altLang="en-US"/>
          </a:p>
        </p:txBody>
      </p:sp>
      <p:sp>
        <p:nvSpPr>
          <p:cNvPr id="88066" name="Text Box 2">
            <a:extLst>
              <a:ext uri="{FF2B5EF4-FFF2-40B4-BE49-F238E27FC236}">
                <a16:creationId xmlns:a16="http://schemas.microsoft.com/office/drawing/2014/main" id="{C3242112-9549-4078-B911-EC34EA289565}"/>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88067" name="Text Box 3">
            <a:extLst>
              <a:ext uri="{FF2B5EF4-FFF2-40B4-BE49-F238E27FC236}">
                <a16:creationId xmlns:a16="http://schemas.microsoft.com/office/drawing/2014/main" id="{C4EC8461-EDE2-4F35-8039-D0A6800C9B2A}"/>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8">
            <a:extLst>
              <a:ext uri="{FF2B5EF4-FFF2-40B4-BE49-F238E27FC236}">
                <a16:creationId xmlns:a16="http://schemas.microsoft.com/office/drawing/2014/main" id="{71EAB882-2637-4E1C-85E1-6A88DCCA224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6C487FCD-EF36-4D86-A4D0-B9E9886316F3}" type="slidenum">
              <a:rPr lang="en-US" altLang="en-US"/>
              <a:pPr>
                <a:spcBef>
                  <a:spcPct val="0"/>
                </a:spcBef>
                <a:buClrTx/>
                <a:buFontTx/>
                <a:buNone/>
              </a:pPr>
              <a:t>46</a:t>
            </a:fld>
            <a:endParaRPr lang="en-US" altLang="en-US"/>
          </a:p>
        </p:txBody>
      </p:sp>
      <p:sp>
        <p:nvSpPr>
          <p:cNvPr id="94211" name="Text Box 1">
            <a:extLst>
              <a:ext uri="{FF2B5EF4-FFF2-40B4-BE49-F238E27FC236}">
                <a16:creationId xmlns:a16="http://schemas.microsoft.com/office/drawing/2014/main" id="{A60BA6FB-14B1-4612-B743-9AC9B95ABE3F}"/>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424705A7-B492-4741-88E2-CF26CAB7B9BF}" type="slidenum">
              <a:rPr lang="en-US" altLang="en-US"/>
              <a:pPr algn="r">
                <a:spcBef>
                  <a:spcPct val="0"/>
                </a:spcBef>
                <a:buClrTx/>
                <a:buFontTx/>
                <a:buNone/>
              </a:pPr>
              <a:t>46</a:t>
            </a:fld>
            <a:endParaRPr lang="en-US" altLang="en-US"/>
          </a:p>
        </p:txBody>
      </p:sp>
      <p:sp>
        <p:nvSpPr>
          <p:cNvPr id="2" name="Text Box 2">
            <a:extLst>
              <a:ext uri="{FF2B5EF4-FFF2-40B4-BE49-F238E27FC236}">
                <a16:creationId xmlns:a16="http://schemas.microsoft.com/office/drawing/2014/main" id="{10840999-B6CA-4BE3-B450-2A1A648E96D3}"/>
              </a:ext>
            </a:extLst>
          </p:cNvPr>
          <p:cNvSpPr>
            <a:spLocks noGrp="1" noRot="1" noChangeAspect="1" noChangeArrowheads="1" noTextEdit="1"/>
          </p:cNvSpPr>
          <p:nvPr>
            <p:ph type="sldImg"/>
          </p:nvPr>
        </p:nvSpPr>
        <p:spPr>
          <a:xfrm>
            <a:off x="1182688" y="698500"/>
            <a:ext cx="4646612"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 name="Text Box 2">
            <a:extLst>
              <a:ext uri="{FF2B5EF4-FFF2-40B4-BE49-F238E27FC236}">
                <a16:creationId xmlns:a16="http://schemas.microsoft.com/office/drawing/2014/main" id="{4355D6D5-03D7-4FE5-8A88-EF252D18D148}"/>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4" name="Text Box 3">
            <a:extLst>
              <a:ext uri="{FF2B5EF4-FFF2-40B4-BE49-F238E27FC236}">
                <a16:creationId xmlns:a16="http://schemas.microsoft.com/office/drawing/2014/main" id="{2D4D3987-1E64-453F-91BF-A36CC130F380}"/>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0">
            <a:extLst>
              <a:ext uri="{FF2B5EF4-FFF2-40B4-BE49-F238E27FC236}">
                <a16:creationId xmlns:a16="http://schemas.microsoft.com/office/drawing/2014/main" id="{36C2D83E-CCBB-46BC-8E36-F46E5A6B0217}"/>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pPr>
            <a:fld id="{8A068FE9-DE38-4A85-85AF-EF712625C68F}" type="slidenum">
              <a:rPr lang="en-GB" altLang="en-US">
                <a:ea typeface="Arial Unicode MS" panose="020B0604020202020204" pitchFamily="34" charset="-128"/>
                <a:cs typeface="MS PGothic" panose="020B0600070205080204" pitchFamily="34" charset="-128"/>
              </a:rPr>
              <a:pPr>
                <a:spcBef>
                  <a:spcPct val="0"/>
                </a:spcBef>
              </a:pPr>
              <a:t>47</a:t>
            </a:fld>
            <a:endParaRPr lang="en-GB" altLang="en-US">
              <a:ea typeface="Arial Unicode MS" panose="020B0604020202020204" pitchFamily="34" charset="-128"/>
              <a:cs typeface="MS PGothic" panose="020B0600070205080204" pitchFamily="34" charset="-128"/>
            </a:endParaRPr>
          </a:p>
        </p:txBody>
      </p:sp>
      <p:sp>
        <p:nvSpPr>
          <p:cNvPr id="13315" name="Text Box 1">
            <a:extLst>
              <a:ext uri="{FF2B5EF4-FFF2-40B4-BE49-F238E27FC236}">
                <a16:creationId xmlns:a16="http://schemas.microsoft.com/office/drawing/2014/main" id="{A7E4F27B-A621-43C7-9AAC-55FB7221DBD5}"/>
              </a:ext>
            </a:extLst>
          </p:cNvPr>
          <p:cNvSpPr txBox="1">
            <a:spLocks noChangeArrowheads="1"/>
          </p:cNvSpPr>
          <p:nvPr/>
        </p:nvSpPr>
        <p:spPr bwMode="auto">
          <a:xfrm>
            <a:off x="1187450" y="701675"/>
            <a:ext cx="4618038" cy="34686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defRPr>
            </a:lvl1pPr>
            <a:lvl2pPr marL="742950" indent="-285750">
              <a:spcBef>
                <a:spcPct val="30000"/>
              </a:spcBef>
              <a:buClr>
                <a:srgbClr val="000000"/>
              </a:buClr>
              <a:buSzPct val="100000"/>
              <a:buFont typeface="Times New Roman" charset="0"/>
              <a:defRPr sz="1200">
                <a:solidFill>
                  <a:srgbClr val="000000"/>
                </a:solidFill>
                <a:latin typeface="Times New Roman" charset="0"/>
              </a:defRPr>
            </a:lvl2pPr>
            <a:lvl3pPr marL="1143000" indent="-228600">
              <a:spcBef>
                <a:spcPct val="30000"/>
              </a:spcBef>
              <a:buClr>
                <a:srgbClr val="000000"/>
              </a:buClr>
              <a:buSzPct val="100000"/>
              <a:buFont typeface="Times New Roman" charset="0"/>
              <a:defRPr sz="1200">
                <a:solidFill>
                  <a:srgbClr val="000000"/>
                </a:solidFill>
                <a:latin typeface="Times New Roman" charset="0"/>
              </a:defRPr>
            </a:lvl3pPr>
            <a:lvl4pPr marL="1600200" indent="-228600">
              <a:spcBef>
                <a:spcPct val="30000"/>
              </a:spcBef>
              <a:buClr>
                <a:srgbClr val="000000"/>
              </a:buClr>
              <a:buSzPct val="100000"/>
              <a:buFont typeface="Times New Roman" charset="0"/>
              <a:defRPr sz="1200">
                <a:solidFill>
                  <a:srgbClr val="000000"/>
                </a:solidFill>
                <a:latin typeface="Times New Roman" charset="0"/>
              </a:defRPr>
            </a:lvl4pPr>
            <a:lvl5pPr marL="2057400" indent="-228600">
              <a:spcBef>
                <a:spcPct val="30000"/>
              </a:spcBef>
              <a:buClr>
                <a:srgbClr val="000000"/>
              </a:buClr>
              <a:buSzPct val="100000"/>
              <a:buFont typeface="Times New Roman" charset="0"/>
              <a:defRPr sz="1200">
                <a:solidFill>
                  <a:srgbClr val="000000"/>
                </a:solidFill>
                <a:latin typeface="Times New Roman" charset="0"/>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defRPr>
            </a:lvl9pPr>
          </a:lstStyle>
          <a:p>
            <a:pPr>
              <a:lnSpc>
                <a:spcPct val="82000"/>
              </a:lnSpc>
              <a:spcBef>
                <a:spcPct val="0"/>
              </a:spcBef>
              <a:defRPr/>
            </a:pPr>
            <a:endParaRPr lang="en-US" altLang="en-US" sz="2400">
              <a:solidFill>
                <a:schemeClr val="bg1"/>
              </a:solidFill>
              <a:ea typeface="MS PGothic" charset="-128"/>
            </a:endParaRPr>
          </a:p>
        </p:txBody>
      </p:sp>
      <p:sp>
        <p:nvSpPr>
          <p:cNvPr id="96260" name="Text Box 2">
            <a:extLst>
              <a:ext uri="{FF2B5EF4-FFF2-40B4-BE49-F238E27FC236}">
                <a16:creationId xmlns:a16="http://schemas.microsoft.com/office/drawing/2014/main" id="{54DC69A6-7A12-4D03-ADE4-E026E481C949}"/>
              </a:ext>
            </a:extLst>
          </p:cNvPr>
          <p:cNvSpPr>
            <a:spLocks noGrp="1" noChangeArrowheads="1"/>
          </p:cNvSpPr>
          <p:nvPr>
            <p:ph type="body"/>
          </p:nvPr>
        </p:nvSpPr>
        <p:spPr>
          <a:xfrm>
            <a:off x="931863" y="4408488"/>
            <a:ext cx="5122862" cy="4173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nSpc>
                <a:spcPct val="95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Times New Roman" panose="02020603050405020304" pitchFamily="18" charset="0"/>
              <a:ea typeface="Arial Unicode MS" panose="020B060402020202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8">
            <a:extLst>
              <a:ext uri="{FF2B5EF4-FFF2-40B4-BE49-F238E27FC236}">
                <a16:creationId xmlns:a16="http://schemas.microsoft.com/office/drawing/2014/main" id="{CC55F901-E381-4A47-90E8-477C87D2CFC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E1AB59B8-47A9-4CCD-9373-F5979DE14CF8}" type="slidenum">
              <a:rPr lang="en-US" altLang="en-US"/>
              <a:pPr>
                <a:spcBef>
                  <a:spcPct val="0"/>
                </a:spcBef>
                <a:buClrTx/>
                <a:buFontTx/>
                <a:buNone/>
              </a:pPr>
              <a:t>48</a:t>
            </a:fld>
            <a:endParaRPr lang="en-US" altLang="en-US"/>
          </a:p>
        </p:txBody>
      </p:sp>
      <p:sp>
        <p:nvSpPr>
          <p:cNvPr id="98307" name="Text Box 1">
            <a:extLst>
              <a:ext uri="{FF2B5EF4-FFF2-40B4-BE49-F238E27FC236}">
                <a16:creationId xmlns:a16="http://schemas.microsoft.com/office/drawing/2014/main" id="{63AA5BB7-955E-4F42-8217-754C1B99D13B}"/>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8780ACFB-BB96-4BEC-B330-D32D5342272E}" type="slidenum">
              <a:rPr lang="en-US" altLang="en-US"/>
              <a:pPr algn="r">
                <a:spcBef>
                  <a:spcPct val="0"/>
                </a:spcBef>
                <a:buClrTx/>
                <a:buFontTx/>
                <a:buNone/>
              </a:pPr>
              <a:t>48</a:t>
            </a:fld>
            <a:endParaRPr lang="en-US" altLang="en-US"/>
          </a:p>
        </p:txBody>
      </p:sp>
      <p:sp>
        <p:nvSpPr>
          <p:cNvPr id="89090" name="Text Box 2">
            <a:extLst>
              <a:ext uri="{FF2B5EF4-FFF2-40B4-BE49-F238E27FC236}">
                <a16:creationId xmlns:a16="http://schemas.microsoft.com/office/drawing/2014/main" id="{0477C980-EB27-4751-AF45-76C13DE17367}"/>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89091" name="Text Box 3">
            <a:extLst>
              <a:ext uri="{FF2B5EF4-FFF2-40B4-BE49-F238E27FC236}">
                <a16:creationId xmlns:a16="http://schemas.microsoft.com/office/drawing/2014/main" id="{38C5EAB7-BFEA-4453-8084-68A9D24F80D4}"/>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8">
            <a:extLst>
              <a:ext uri="{FF2B5EF4-FFF2-40B4-BE49-F238E27FC236}">
                <a16:creationId xmlns:a16="http://schemas.microsoft.com/office/drawing/2014/main" id="{D890379C-8DC6-40A1-9868-411FB11A942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C2C66350-D5B7-41B5-8DC3-C3866DD67F65}" type="slidenum">
              <a:rPr lang="en-US" altLang="en-US"/>
              <a:pPr>
                <a:spcBef>
                  <a:spcPct val="0"/>
                </a:spcBef>
                <a:buClrTx/>
                <a:buFontTx/>
                <a:buNone/>
              </a:pPr>
              <a:t>49</a:t>
            </a:fld>
            <a:endParaRPr lang="en-US" altLang="en-US"/>
          </a:p>
        </p:txBody>
      </p:sp>
      <p:sp>
        <p:nvSpPr>
          <p:cNvPr id="100355" name="Text Box 1">
            <a:extLst>
              <a:ext uri="{FF2B5EF4-FFF2-40B4-BE49-F238E27FC236}">
                <a16:creationId xmlns:a16="http://schemas.microsoft.com/office/drawing/2014/main" id="{C565A5CF-A211-452F-8F5A-AC6D7271A7D6}"/>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AD913A97-7CF9-45F6-BC72-05CE9322AD0D}" type="slidenum">
              <a:rPr lang="en-US" altLang="en-US"/>
              <a:pPr algn="r">
                <a:spcBef>
                  <a:spcPct val="0"/>
                </a:spcBef>
                <a:buClrTx/>
                <a:buFontTx/>
                <a:buNone/>
              </a:pPr>
              <a:t>49</a:t>
            </a:fld>
            <a:endParaRPr lang="en-US" altLang="en-US"/>
          </a:p>
        </p:txBody>
      </p:sp>
      <p:sp>
        <p:nvSpPr>
          <p:cNvPr id="90114" name="Text Box 2">
            <a:extLst>
              <a:ext uri="{FF2B5EF4-FFF2-40B4-BE49-F238E27FC236}">
                <a16:creationId xmlns:a16="http://schemas.microsoft.com/office/drawing/2014/main" id="{9AA2BC50-669E-4F79-8C33-CAD7BD3621BE}"/>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90115" name="Text Box 3">
            <a:extLst>
              <a:ext uri="{FF2B5EF4-FFF2-40B4-BE49-F238E27FC236}">
                <a16:creationId xmlns:a16="http://schemas.microsoft.com/office/drawing/2014/main" id="{59369B06-6C81-4874-A300-25E4C27175FE}"/>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8">
            <a:extLst>
              <a:ext uri="{FF2B5EF4-FFF2-40B4-BE49-F238E27FC236}">
                <a16:creationId xmlns:a16="http://schemas.microsoft.com/office/drawing/2014/main" id="{522C4245-3734-4FA7-85FF-D541EA06ABB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D6477186-769E-4D5D-982C-083EEA205C5E}" type="slidenum">
              <a:rPr lang="en-US" altLang="en-US"/>
              <a:pPr>
                <a:spcBef>
                  <a:spcPct val="0"/>
                </a:spcBef>
                <a:buClrTx/>
                <a:buFontTx/>
                <a:buNone/>
              </a:pPr>
              <a:t>5</a:t>
            </a:fld>
            <a:endParaRPr lang="en-US" altLang="en-US"/>
          </a:p>
        </p:txBody>
      </p:sp>
      <p:sp>
        <p:nvSpPr>
          <p:cNvPr id="14339" name="Text Box 1">
            <a:extLst>
              <a:ext uri="{FF2B5EF4-FFF2-40B4-BE49-F238E27FC236}">
                <a16:creationId xmlns:a16="http://schemas.microsoft.com/office/drawing/2014/main" id="{86C1C709-AF27-401E-A6A9-BF6261E6B78B}"/>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E20D0049-50AC-4FDE-AC77-9EB8D73F332B}" type="slidenum">
              <a:rPr lang="en-US" altLang="en-US"/>
              <a:pPr algn="r">
                <a:spcBef>
                  <a:spcPct val="0"/>
                </a:spcBef>
                <a:buClrTx/>
                <a:buFontTx/>
                <a:buNone/>
              </a:pPr>
              <a:t>5</a:t>
            </a:fld>
            <a:endParaRPr lang="en-US" altLang="en-US"/>
          </a:p>
        </p:txBody>
      </p:sp>
      <p:sp>
        <p:nvSpPr>
          <p:cNvPr id="51202" name="Text Box 2">
            <a:extLst>
              <a:ext uri="{FF2B5EF4-FFF2-40B4-BE49-F238E27FC236}">
                <a16:creationId xmlns:a16="http://schemas.microsoft.com/office/drawing/2014/main" id="{D2F6C70E-DF7D-4472-A14A-4409EAEF4760}"/>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51203" name="Text Box 3">
            <a:extLst>
              <a:ext uri="{FF2B5EF4-FFF2-40B4-BE49-F238E27FC236}">
                <a16:creationId xmlns:a16="http://schemas.microsoft.com/office/drawing/2014/main" id="{2D190FB3-F1D7-4BEA-BD21-906C208BE389}"/>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8">
            <a:extLst>
              <a:ext uri="{FF2B5EF4-FFF2-40B4-BE49-F238E27FC236}">
                <a16:creationId xmlns:a16="http://schemas.microsoft.com/office/drawing/2014/main" id="{31CEDE70-676D-4B00-9508-7604DC0E8F8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F6D811FD-8EE5-41E0-B434-E69770482AD1}" type="slidenum">
              <a:rPr lang="en-US" altLang="en-US"/>
              <a:pPr>
                <a:spcBef>
                  <a:spcPct val="0"/>
                </a:spcBef>
                <a:buClrTx/>
                <a:buFontTx/>
                <a:buNone/>
              </a:pPr>
              <a:t>6</a:t>
            </a:fld>
            <a:endParaRPr lang="en-US" altLang="en-US"/>
          </a:p>
        </p:txBody>
      </p:sp>
      <p:sp>
        <p:nvSpPr>
          <p:cNvPr id="16387" name="Text Box 1">
            <a:extLst>
              <a:ext uri="{FF2B5EF4-FFF2-40B4-BE49-F238E27FC236}">
                <a16:creationId xmlns:a16="http://schemas.microsoft.com/office/drawing/2014/main" id="{88DF3E3F-3430-4085-A9E8-2D6ADD6BF449}"/>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D3EE77C6-ECCF-438A-9350-605EA99EE510}" type="slidenum">
              <a:rPr lang="en-US" altLang="en-US"/>
              <a:pPr algn="r">
                <a:spcBef>
                  <a:spcPct val="0"/>
                </a:spcBef>
                <a:buClrTx/>
                <a:buFontTx/>
                <a:buNone/>
              </a:pPr>
              <a:t>6</a:t>
            </a:fld>
            <a:endParaRPr lang="en-US" altLang="en-US"/>
          </a:p>
        </p:txBody>
      </p:sp>
      <p:sp>
        <p:nvSpPr>
          <p:cNvPr id="52226" name="Text Box 2">
            <a:extLst>
              <a:ext uri="{FF2B5EF4-FFF2-40B4-BE49-F238E27FC236}">
                <a16:creationId xmlns:a16="http://schemas.microsoft.com/office/drawing/2014/main" id="{5D569405-ED52-4412-B341-5E12F3E70486}"/>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52227" name="Text Box 3">
            <a:extLst>
              <a:ext uri="{FF2B5EF4-FFF2-40B4-BE49-F238E27FC236}">
                <a16:creationId xmlns:a16="http://schemas.microsoft.com/office/drawing/2014/main" id="{74622F3A-07D5-421C-934D-D65CCBB59720}"/>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8">
            <a:extLst>
              <a:ext uri="{FF2B5EF4-FFF2-40B4-BE49-F238E27FC236}">
                <a16:creationId xmlns:a16="http://schemas.microsoft.com/office/drawing/2014/main" id="{C8B6B2F0-BEC5-4B40-B28F-F56298F5A91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B3D5C257-050F-4F3D-93B4-8A0E8F885DCF}" type="slidenum">
              <a:rPr lang="en-US" altLang="en-US"/>
              <a:pPr>
                <a:spcBef>
                  <a:spcPct val="0"/>
                </a:spcBef>
                <a:buClrTx/>
                <a:buFontTx/>
                <a:buNone/>
              </a:pPr>
              <a:t>7</a:t>
            </a:fld>
            <a:endParaRPr lang="en-US" altLang="en-US"/>
          </a:p>
        </p:txBody>
      </p:sp>
      <p:sp>
        <p:nvSpPr>
          <p:cNvPr id="18435" name="Text Box 1">
            <a:extLst>
              <a:ext uri="{FF2B5EF4-FFF2-40B4-BE49-F238E27FC236}">
                <a16:creationId xmlns:a16="http://schemas.microsoft.com/office/drawing/2014/main" id="{8B8E5FF0-3C4E-4C6B-9538-63A7947A708F}"/>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082995BC-5F4B-477F-AB07-F63A57958244}" type="slidenum">
              <a:rPr lang="en-US" altLang="en-US"/>
              <a:pPr algn="r">
                <a:spcBef>
                  <a:spcPct val="0"/>
                </a:spcBef>
                <a:buClrTx/>
                <a:buFontTx/>
                <a:buNone/>
              </a:pPr>
              <a:t>7</a:t>
            </a:fld>
            <a:endParaRPr lang="en-US" altLang="en-US"/>
          </a:p>
        </p:txBody>
      </p:sp>
      <p:sp>
        <p:nvSpPr>
          <p:cNvPr id="53250" name="Text Box 2">
            <a:extLst>
              <a:ext uri="{FF2B5EF4-FFF2-40B4-BE49-F238E27FC236}">
                <a16:creationId xmlns:a16="http://schemas.microsoft.com/office/drawing/2014/main" id="{E1B3052E-EBEA-4062-B9EC-4DD269A109B6}"/>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53251" name="Text Box 3">
            <a:extLst>
              <a:ext uri="{FF2B5EF4-FFF2-40B4-BE49-F238E27FC236}">
                <a16:creationId xmlns:a16="http://schemas.microsoft.com/office/drawing/2014/main" id="{0E1F08C6-08FD-4C6E-AC15-477563EB7B0D}"/>
              </a:ext>
            </a:extLst>
          </p:cNvPr>
          <p:cNvSpPr>
            <a:spLocks noGrp="1" noChangeArrowheads="1"/>
          </p:cNvSpPr>
          <p:nvPr>
            <p:ph type="body" idx="1"/>
          </p:nvPr>
        </p:nvSpPr>
        <p:spPr>
          <a:xfrm>
            <a:off x="935038" y="4414838"/>
            <a:ext cx="5140325" cy="4184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8">
            <a:extLst>
              <a:ext uri="{FF2B5EF4-FFF2-40B4-BE49-F238E27FC236}">
                <a16:creationId xmlns:a16="http://schemas.microsoft.com/office/drawing/2014/main" id="{0EE7FDC3-847A-41CF-9070-5D8A482A99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2BB2FE77-E79A-4E80-93C8-397E843E3FFB}" type="slidenum">
              <a:rPr lang="en-US" altLang="en-US"/>
              <a:pPr>
                <a:spcBef>
                  <a:spcPct val="0"/>
                </a:spcBef>
                <a:buClrTx/>
                <a:buFontTx/>
                <a:buNone/>
              </a:pPr>
              <a:t>8</a:t>
            </a:fld>
            <a:endParaRPr lang="en-US" altLang="en-US"/>
          </a:p>
        </p:txBody>
      </p:sp>
      <p:sp>
        <p:nvSpPr>
          <p:cNvPr id="20483" name="Text Box 1">
            <a:extLst>
              <a:ext uri="{FF2B5EF4-FFF2-40B4-BE49-F238E27FC236}">
                <a16:creationId xmlns:a16="http://schemas.microsoft.com/office/drawing/2014/main" id="{FEFCEFE0-BD1E-4063-B03F-BB12A9A74555}"/>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6630B339-73FC-4910-8D57-1C28A964A7C5}" type="slidenum">
              <a:rPr lang="en-US" altLang="en-US"/>
              <a:pPr algn="r">
                <a:spcBef>
                  <a:spcPct val="0"/>
                </a:spcBef>
                <a:buClrTx/>
                <a:buFontTx/>
                <a:buNone/>
              </a:pPr>
              <a:t>8</a:t>
            </a:fld>
            <a:endParaRPr lang="en-US" altLang="en-US"/>
          </a:p>
        </p:txBody>
      </p:sp>
      <p:sp>
        <p:nvSpPr>
          <p:cNvPr id="54274" name="Text Box 2">
            <a:extLst>
              <a:ext uri="{FF2B5EF4-FFF2-40B4-BE49-F238E27FC236}">
                <a16:creationId xmlns:a16="http://schemas.microsoft.com/office/drawing/2014/main" id="{0ED12A03-3651-4303-B6BB-B404CC951A62}"/>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0485" name="Text Box 3">
            <a:extLst>
              <a:ext uri="{FF2B5EF4-FFF2-40B4-BE49-F238E27FC236}">
                <a16:creationId xmlns:a16="http://schemas.microsoft.com/office/drawing/2014/main" id="{F923D952-8E07-468C-A786-589EB49ED4C6}"/>
              </a:ext>
            </a:extLst>
          </p:cNvPr>
          <p:cNvSpPr txBox="1">
            <a:spLocks noChangeArrowheads="1"/>
          </p:cNvSpPr>
          <p:nvPr/>
        </p:nvSpPr>
        <p:spPr bwMode="auto">
          <a:xfrm>
            <a:off x="935038" y="4414838"/>
            <a:ext cx="51403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20486" name="Text Box 4">
            <a:extLst>
              <a:ext uri="{FF2B5EF4-FFF2-40B4-BE49-F238E27FC236}">
                <a16:creationId xmlns:a16="http://schemas.microsoft.com/office/drawing/2014/main" id="{5B6B5BFB-1862-4DBE-870C-999231430B3C}"/>
              </a:ext>
            </a:extLst>
          </p:cNvPr>
          <p:cNvSpPr txBox="1">
            <a:spLocks noChangeArrowheads="1"/>
          </p:cNvSpPr>
          <p:nvPr/>
        </p:nvSpPr>
        <p:spPr bwMode="auto">
          <a:xfrm>
            <a:off x="3973513" y="8832850"/>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F96CB708-4508-46E4-9170-C0D72A4E8423}" type="slidenum">
              <a:rPr lang="en-US" altLang="en-US"/>
              <a:pPr algn="r">
                <a:spcBef>
                  <a:spcPct val="0"/>
                </a:spcBef>
                <a:buClrTx/>
                <a:buFontTx/>
                <a:buNone/>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077781E6-9CD5-4FC8-B000-0171401E446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742B9EDC-F525-4901-B8BC-AC1D9FA80D96}" type="slidenum">
              <a:rPr lang="en-US" altLang="en-US"/>
              <a:pPr>
                <a:spcBef>
                  <a:spcPct val="0"/>
                </a:spcBef>
                <a:buClrTx/>
                <a:buFontTx/>
                <a:buNone/>
              </a:pPr>
              <a:t>9</a:t>
            </a:fld>
            <a:endParaRPr lang="en-US" altLang="en-US"/>
          </a:p>
        </p:txBody>
      </p:sp>
      <p:sp>
        <p:nvSpPr>
          <p:cNvPr id="22531" name="Text Box 1">
            <a:extLst>
              <a:ext uri="{FF2B5EF4-FFF2-40B4-BE49-F238E27FC236}">
                <a16:creationId xmlns:a16="http://schemas.microsoft.com/office/drawing/2014/main" id="{7BE6FB25-042D-48C8-9D07-F6CDE4EDC864}"/>
              </a:ext>
            </a:extLst>
          </p:cNvPr>
          <p:cNvSpPr txBox="1">
            <a:spLocks noChangeArrowheads="1"/>
          </p:cNvSpPr>
          <p:nvPr/>
        </p:nvSpPr>
        <p:spPr bwMode="auto">
          <a:xfrm>
            <a:off x="3973513" y="883285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C8756C8D-D2B0-4D4E-B72E-F605622C5998}" type="slidenum">
              <a:rPr lang="en-US" altLang="en-US"/>
              <a:pPr algn="r">
                <a:spcBef>
                  <a:spcPct val="0"/>
                </a:spcBef>
                <a:buClrTx/>
                <a:buFontTx/>
                <a:buNone/>
              </a:pPr>
              <a:t>9</a:t>
            </a:fld>
            <a:endParaRPr lang="en-US" altLang="en-US"/>
          </a:p>
        </p:txBody>
      </p:sp>
      <p:sp>
        <p:nvSpPr>
          <p:cNvPr id="55298" name="Text Box 2">
            <a:extLst>
              <a:ext uri="{FF2B5EF4-FFF2-40B4-BE49-F238E27FC236}">
                <a16:creationId xmlns:a16="http://schemas.microsoft.com/office/drawing/2014/main" id="{3F16752C-E3D5-45EB-99A5-777A8FA3476E}"/>
              </a:ext>
            </a:extLst>
          </p:cNvPr>
          <p:cNvSpPr>
            <a:spLocks noGrp="1" noRot="1" noChangeAspect="1" noChangeArrowheads="1" noTextEdit="1"/>
          </p:cNvSpPr>
          <p:nvPr>
            <p:ph type="sldImg"/>
          </p:nvPr>
        </p:nvSpPr>
        <p:spPr>
          <a:xfrm>
            <a:off x="409575" y="698500"/>
            <a:ext cx="6192838" cy="3484563"/>
          </a:xfr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2533" name="Text Box 3">
            <a:extLst>
              <a:ext uri="{FF2B5EF4-FFF2-40B4-BE49-F238E27FC236}">
                <a16:creationId xmlns:a16="http://schemas.microsoft.com/office/drawing/2014/main" id="{7DC1702D-2D8E-42F8-BB9E-6D8854ABB9B5}"/>
              </a:ext>
            </a:extLst>
          </p:cNvPr>
          <p:cNvSpPr txBox="1">
            <a:spLocks noChangeArrowheads="1"/>
          </p:cNvSpPr>
          <p:nvPr/>
        </p:nvSpPr>
        <p:spPr bwMode="auto">
          <a:xfrm>
            <a:off x="935038" y="4414838"/>
            <a:ext cx="51403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22534" name="Text Box 4">
            <a:extLst>
              <a:ext uri="{FF2B5EF4-FFF2-40B4-BE49-F238E27FC236}">
                <a16:creationId xmlns:a16="http://schemas.microsoft.com/office/drawing/2014/main" id="{90EF45B6-2C2B-43F8-B4E6-F2BF8423E15F}"/>
              </a:ext>
            </a:extLst>
          </p:cNvPr>
          <p:cNvSpPr txBox="1">
            <a:spLocks noChangeArrowheads="1"/>
          </p:cNvSpPr>
          <p:nvPr/>
        </p:nvSpPr>
        <p:spPr bwMode="auto">
          <a:xfrm>
            <a:off x="3973513" y="8832850"/>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0" tIns="46440" rIns="93240" bIns="4644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a:spcBef>
                <a:spcPct val="0"/>
              </a:spcBef>
              <a:buClrTx/>
              <a:buFontTx/>
              <a:buNone/>
            </a:pPr>
            <a:fld id="{6D5294FF-8DE6-4351-BED4-D0CD0EDB1A93}" type="slidenum">
              <a:rPr lang="en-US" altLang="en-US"/>
              <a:pPr algn="r">
                <a:spcBef>
                  <a:spcPct val="0"/>
                </a:spcBef>
                <a:buClrTx/>
                <a:buFontTx/>
                <a:buNone/>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958A2-171C-8148-A666-A3D4556849CD}"/>
              </a:ext>
            </a:extLst>
          </p:cNvPr>
          <p:cNvSpPr>
            <a:spLocks noGrp="1"/>
          </p:cNvSpPr>
          <p:nvPr>
            <p:ph type="ctrTitle"/>
          </p:nvPr>
        </p:nvSpPr>
        <p:spPr>
          <a:xfrm>
            <a:off x="1524000" y="1122363"/>
            <a:ext cx="9144000" cy="2387600"/>
          </a:xfrm>
        </p:spPr>
        <p:txBody>
          <a:bodyPr anchor="b"/>
          <a:lstStyle>
            <a:lvl1pPr algn="ctr">
              <a:defRPr sz="45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DFE1C9D-5566-3C46-A0B6-BD33EC4FAADA}"/>
              </a:ext>
            </a:extLst>
          </p:cNvPr>
          <p:cNvSpPr>
            <a:spLocks noGrp="1"/>
          </p:cNvSpPr>
          <p:nvPr>
            <p:ph type="subTitle" idx="1"/>
          </p:nvPr>
        </p:nvSpPr>
        <p:spPr>
          <a:xfrm>
            <a:off x="1524000" y="3602038"/>
            <a:ext cx="9144000" cy="165576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5" name="Picture 4">
            <a:extLst>
              <a:ext uri="{FF2B5EF4-FFF2-40B4-BE49-F238E27FC236}">
                <a16:creationId xmlns:a16="http://schemas.microsoft.com/office/drawing/2014/main" id="{59205C7F-0691-47DE-827F-5AC67717A11A}"/>
              </a:ext>
            </a:extLst>
          </p:cNvPr>
          <p:cNvPicPr>
            <a:picLocks noChangeAspect="1"/>
          </p:cNvPicPr>
          <p:nvPr/>
        </p:nvPicPr>
        <p:blipFill>
          <a:blip r:embed="rId2"/>
          <a:stretch>
            <a:fillRect/>
          </a:stretch>
        </p:blipFill>
        <p:spPr>
          <a:xfrm>
            <a:off x="0" y="1843"/>
            <a:ext cx="12192000" cy="853440"/>
          </a:xfrm>
          <a:prstGeom prst="rect">
            <a:avLst/>
          </a:prstGeom>
        </p:spPr>
      </p:pic>
    </p:spTree>
    <p:extLst>
      <p:ext uri="{BB962C8B-B14F-4D97-AF65-F5344CB8AC3E}">
        <p14:creationId xmlns:p14="http://schemas.microsoft.com/office/powerpoint/2010/main" val="171579417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 Ligh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AF8AC2-05A7-4FD9-917B-112ADFBC8D66}"/>
              </a:ext>
            </a:extLst>
          </p:cNvPr>
          <p:cNvPicPr>
            <a:picLocks noChangeAspect="1"/>
          </p:cNvPicPr>
          <p:nvPr/>
        </p:nvPicPr>
        <p:blipFill>
          <a:blip r:embed="rId2"/>
          <a:stretch>
            <a:fillRect/>
          </a:stretch>
        </p:blipFill>
        <p:spPr>
          <a:xfrm>
            <a:off x="0" y="1843"/>
            <a:ext cx="12192000" cy="853440"/>
          </a:xfrm>
          <a:prstGeom prst="rect">
            <a:avLst/>
          </a:prstGeom>
        </p:spPr>
      </p:pic>
    </p:spTree>
    <p:extLst>
      <p:ext uri="{BB962C8B-B14F-4D97-AF65-F5344CB8AC3E}">
        <p14:creationId xmlns:p14="http://schemas.microsoft.com/office/powerpoint/2010/main" val="2153638036"/>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Only - Ligh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0F7D68-8BDB-42DB-98F5-1150F5970381}"/>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7697012"/>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958A2-171C-8148-A666-A3D4556849CD}"/>
              </a:ext>
            </a:extLst>
          </p:cNvPr>
          <p:cNvSpPr>
            <a:spLocks noGrp="1"/>
          </p:cNvSpPr>
          <p:nvPr>
            <p:ph type="ctrTitle"/>
          </p:nvPr>
        </p:nvSpPr>
        <p:spPr>
          <a:xfrm>
            <a:off x="1524000" y="1122363"/>
            <a:ext cx="9144000" cy="2387600"/>
          </a:xfrm>
        </p:spPr>
        <p:txBody>
          <a:bodyPr anchor="b"/>
          <a:lstStyle>
            <a:lvl1pPr algn="ctr">
              <a:defRPr sz="4500">
                <a:solidFill>
                  <a:schemeClr val="bg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DFE1C9D-5566-3C46-A0B6-BD33EC4FAADA}"/>
              </a:ext>
            </a:extLst>
          </p:cNvPr>
          <p:cNvSpPr>
            <a:spLocks noGrp="1"/>
          </p:cNvSpPr>
          <p:nvPr>
            <p:ph type="subTitle" idx="1"/>
          </p:nvPr>
        </p:nvSpPr>
        <p:spPr>
          <a:xfrm>
            <a:off x="1524000" y="3602038"/>
            <a:ext cx="9144000" cy="1655762"/>
          </a:xfrm>
        </p:spPr>
        <p:txBody>
          <a:bodyPr/>
          <a:lstStyle>
            <a:lvl1pPr marL="0" indent="0" algn="ctr">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5" name="Picture 4">
            <a:extLst>
              <a:ext uri="{FF2B5EF4-FFF2-40B4-BE49-F238E27FC236}">
                <a16:creationId xmlns:a16="http://schemas.microsoft.com/office/drawing/2014/main" id="{59205C7F-0691-47DE-827F-5AC67717A11A}"/>
              </a:ext>
            </a:extLst>
          </p:cNvPr>
          <p:cNvPicPr>
            <a:picLocks noChangeAspect="1"/>
          </p:cNvPicPr>
          <p:nvPr/>
        </p:nvPicPr>
        <p:blipFill>
          <a:blip r:embed="rId2"/>
          <a:stretch>
            <a:fillRect/>
          </a:stretch>
        </p:blipFill>
        <p:spPr>
          <a:xfrm>
            <a:off x="0" y="1843"/>
            <a:ext cx="12192000" cy="853440"/>
          </a:xfrm>
          <a:prstGeom prst="rect">
            <a:avLst/>
          </a:prstGeom>
        </p:spPr>
      </p:pic>
      <p:pic>
        <p:nvPicPr>
          <p:cNvPr id="4" name="Picture 3">
            <a:extLst>
              <a:ext uri="{FF2B5EF4-FFF2-40B4-BE49-F238E27FC236}">
                <a16:creationId xmlns:a16="http://schemas.microsoft.com/office/drawing/2014/main" id="{E2A14275-DD60-455C-B113-DCFEFC3C497E}"/>
              </a:ext>
            </a:extLst>
          </p:cNvPr>
          <p:cNvPicPr>
            <a:picLocks noChangeAspect="1"/>
          </p:cNvPicPr>
          <p:nvPr/>
        </p:nvPicPr>
        <p:blipFill>
          <a:blip r:embed="rId3"/>
          <a:stretch>
            <a:fillRect/>
          </a:stretch>
        </p:blipFill>
        <p:spPr>
          <a:xfrm>
            <a:off x="0" y="3309112"/>
            <a:ext cx="12192000" cy="3556000"/>
          </a:xfrm>
          <a:prstGeom prst="rect">
            <a:avLst/>
          </a:prstGeom>
        </p:spPr>
      </p:pic>
      <p:sp>
        <p:nvSpPr>
          <p:cNvPr id="6" name="TextBox 19">
            <a:extLst>
              <a:ext uri="{FF2B5EF4-FFF2-40B4-BE49-F238E27FC236}">
                <a16:creationId xmlns:a16="http://schemas.microsoft.com/office/drawing/2014/main" id="{C122FEC6-2267-4D0A-B6C4-268642C7BE06}"/>
              </a:ext>
            </a:extLst>
          </p:cNvPr>
          <p:cNvSpPr txBox="1">
            <a:spLocks noChangeArrowheads="1"/>
          </p:cNvSpPr>
          <p:nvPr userDrawn="1"/>
        </p:nvSpPr>
        <p:spPr bwMode="auto">
          <a:xfrm>
            <a:off x="1712385" y="6510339"/>
            <a:ext cx="814916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dirty="0">
                <a:cs typeface="Arial" panose="020B0604020202020204" pitchFamily="34" charset="0"/>
              </a:rPr>
              <a:t>Sandia National Laboratories is a multi-mission laboratory managed and operated by National Technology &amp; Engineering Solutions of Sandia, LLC., a wholly owned subsidiary of Honeywell International, Inc., for the U.S. Department of Energy’s National Nuclear Security Administration under contract DE-NA0003525. </a:t>
            </a:r>
            <a:r>
              <a:rPr lang="en-US" sz="600" dirty="0"/>
              <a:t>SAND2020-0682 TR</a:t>
            </a:r>
          </a:p>
          <a:p>
            <a:pPr eaLnBrk="1" hangingPunct="1">
              <a:defRPr/>
            </a:pPr>
            <a:endParaRPr lang="en-US" altLang="en-US" sz="600" dirty="0">
              <a:cs typeface="Arial" panose="020B0604020202020204" pitchFamily="34" charset="0"/>
            </a:endParaRPr>
          </a:p>
        </p:txBody>
      </p:sp>
    </p:spTree>
    <p:extLst>
      <p:ext uri="{BB962C8B-B14F-4D97-AF65-F5344CB8AC3E}">
        <p14:creationId xmlns:p14="http://schemas.microsoft.com/office/powerpoint/2010/main" val="3550158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Title -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B21A5-F252-2845-BA8F-55FE73E138B1}"/>
              </a:ext>
            </a:extLst>
          </p:cNvPr>
          <p:cNvSpPr>
            <a:spLocks noGrp="1"/>
          </p:cNvSpPr>
          <p:nvPr>
            <p:ph type="title"/>
          </p:nvPr>
        </p:nvSpPr>
        <p:spPr>
          <a:xfrm>
            <a:off x="831851" y="1709740"/>
            <a:ext cx="10515600" cy="2852737"/>
          </a:xfrm>
        </p:spPr>
        <p:txBody>
          <a:bodyPr anchor="b"/>
          <a:lstStyle>
            <a:lvl1pPr>
              <a:defRPr sz="4500">
                <a:solidFill>
                  <a:schemeClr val="bg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3CE469A-31E3-C84A-8E13-DAD72F0B2B08}"/>
              </a:ext>
            </a:extLst>
          </p:cNvPr>
          <p:cNvSpPr>
            <a:spLocks noGrp="1"/>
          </p:cNvSpPr>
          <p:nvPr>
            <p:ph type="body" idx="1"/>
          </p:nvPr>
        </p:nvSpPr>
        <p:spPr>
          <a:xfrm>
            <a:off x="831851" y="4589465"/>
            <a:ext cx="10515600" cy="1500187"/>
          </a:xfrm>
        </p:spPr>
        <p:txBody>
          <a:bodyPr/>
          <a:lstStyle>
            <a:lvl1pPr marL="0" indent="0">
              <a:buNone/>
              <a:defRPr sz="180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BBE44E72-9B30-4746-8C94-12642899B018}"/>
              </a:ext>
            </a:extLst>
          </p:cNvPr>
          <p:cNvPicPr>
            <a:picLocks noChangeAspect="1"/>
          </p:cNvPicPr>
          <p:nvPr/>
        </p:nvPicPr>
        <p:blipFill>
          <a:blip r:embed="rId2"/>
          <a:stretch>
            <a:fillRect/>
          </a:stretch>
        </p:blipFill>
        <p:spPr>
          <a:xfrm>
            <a:off x="0" y="1843"/>
            <a:ext cx="12192000" cy="853440"/>
          </a:xfrm>
          <a:prstGeom prst="rect">
            <a:avLst/>
          </a:prstGeom>
        </p:spPr>
      </p:pic>
    </p:spTree>
    <p:extLst>
      <p:ext uri="{BB962C8B-B14F-4D97-AF65-F5344CB8AC3E}">
        <p14:creationId xmlns:p14="http://schemas.microsoft.com/office/powerpoint/2010/main" val="1231629766"/>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with subheading - Dark">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DA58AF-6874-0148-8031-FDB5C5FBD224}"/>
              </a:ext>
            </a:extLst>
          </p:cNvPr>
          <p:cNvSpPr>
            <a:spLocks noGrp="1"/>
          </p:cNvSpPr>
          <p:nvPr>
            <p:ph type="title"/>
          </p:nvPr>
        </p:nvSpPr>
        <p:spPr>
          <a:xfrm>
            <a:off x="334538" y="1005472"/>
            <a:ext cx="11318487" cy="549381"/>
          </a:xfrm>
        </p:spPr>
        <p:txBody>
          <a:bodyPr wrap="square">
            <a:spAutoFit/>
          </a:bodyPr>
          <a:lstStyle>
            <a:lvl1pPr>
              <a:defRPr>
                <a:solidFill>
                  <a:schemeClr val="accent3">
                    <a:lumMod val="20000"/>
                    <a:lumOff val="80000"/>
                  </a:schemeClr>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60207B73-51D9-484C-B7AE-9C37469FFAD8}"/>
              </a:ext>
            </a:extLst>
          </p:cNvPr>
          <p:cNvPicPr>
            <a:picLocks noChangeAspect="1"/>
          </p:cNvPicPr>
          <p:nvPr/>
        </p:nvPicPr>
        <p:blipFill>
          <a:blip r:embed="rId2"/>
          <a:stretch>
            <a:fillRect/>
          </a:stretch>
        </p:blipFill>
        <p:spPr>
          <a:xfrm>
            <a:off x="0" y="0"/>
            <a:ext cx="12192000" cy="853440"/>
          </a:xfrm>
          <a:prstGeom prst="rect">
            <a:avLst/>
          </a:prstGeom>
        </p:spPr>
      </p:pic>
      <p:sp>
        <p:nvSpPr>
          <p:cNvPr id="8" name="Text Placeholder 3">
            <a:extLst>
              <a:ext uri="{FF2B5EF4-FFF2-40B4-BE49-F238E27FC236}">
                <a16:creationId xmlns:a16="http://schemas.microsoft.com/office/drawing/2014/main" id="{5341B178-C158-4470-8194-53EA8DB470A7}"/>
              </a:ext>
            </a:extLst>
          </p:cNvPr>
          <p:cNvSpPr>
            <a:spLocks noGrp="1"/>
          </p:cNvSpPr>
          <p:nvPr>
            <p:ph type="body" sz="quarter" idx="12" hasCustomPrompt="1"/>
          </p:nvPr>
        </p:nvSpPr>
        <p:spPr>
          <a:xfrm>
            <a:off x="301625" y="1812709"/>
            <a:ext cx="9445752" cy="674480"/>
          </a:xfrm>
        </p:spPr>
        <p:txBody>
          <a:bodyPr/>
          <a:lstStyle>
            <a:lvl1pPr marL="0" indent="0">
              <a:buNone/>
              <a:defRPr i="1">
                <a:solidFill>
                  <a:schemeClr val="bg2"/>
                </a:solidFill>
              </a:defRPr>
            </a:lvl1pPr>
            <a:lvl2pPr>
              <a:defRPr i="1"/>
            </a:lvl2pPr>
            <a:lvl3pPr>
              <a:defRPr i="1"/>
            </a:lvl3pPr>
            <a:lvl4pPr>
              <a:defRPr i="1"/>
            </a:lvl4pPr>
            <a:lvl5pPr>
              <a:defRPr i="1"/>
            </a:lvl5pPr>
          </a:lstStyle>
          <a:p>
            <a:pPr lvl="0"/>
            <a:r>
              <a:rPr lang="en-US" dirty="0"/>
              <a:t>Subtitle</a:t>
            </a:r>
          </a:p>
        </p:txBody>
      </p:sp>
      <p:sp>
        <p:nvSpPr>
          <p:cNvPr id="6" name="Content Placeholder 5">
            <a:extLst>
              <a:ext uri="{FF2B5EF4-FFF2-40B4-BE49-F238E27FC236}">
                <a16:creationId xmlns:a16="http://schemas.microsoft.com/office/drawing/2014/main" id="{E3736458-0E20-4F5C-9A76-F5FA060BEB6E}"/>
              </a:ext>
            </a:extLst>
          </p:cNvPr>
          <p:cNvSpPr>
            <a:spLocks noGrp="1"/>
          </p:cNvSpPr>
          <p:nvPr>
            <p:ph sz="quarter" idx="13"/>
          </p:nvPr>
        </p:nvSpPr>
        <p:spPr>
          <a:xfrm>
            <a:off x="362712" y="2824928"/>
            <a:ext cx="11466576" cy="349300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9429474"/>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with subheading - Dark">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DA58AF-6874-0148-8031-FDB5C5FBD224}"/>
              </a:ext>
            </a:extLst>
          </p:cNvPr>
          <p:cNvSpPr>
            <a:spLocks noGrp="1"/>
          </p:cNvSpPr>
          <p:nvPr>
            <p:ph type="title"/>
          </p:nvPr>
        </p:nvSpPr>
        <p:spPr>
          <a:xfrm>
            <a:off x="334538" y="1005472"/>
            <a:ext cx="11318487" cy="549381"/>
          </a:xfrm>
        </p:spPr>
        <p:txBody>
          <a:bodyPr wrap="square">
            <a:spAutoFit/>
          </a:bodyPr>
          <a:lstStyle>
            <a:lvl1pPr>
              <a:defRPr>
                <a:solidFill>
                  <a:schemeClr val="accent3">
                    <a:lumMod val="20000"/>
                    <a:lumOff val="80000"/>
                  </a:schemeClr>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60207B73-51D9-484C-B7AE-9C37469FFAD8}"/>
              </a:ext>
            </a:extLst>
          </p:cNvPr>
          <p:cNvPicPr>
            <a:picLocks noChangeAspect="1"/>
          </p:cNvPicPr>
          <p:nvPr/>
        </p:nvPicPr>
        <p:blipFill>
          <a:blip r:embed="rId2"/>
          <a:stretch>
            <a:fillRect/>
          </a:stretch>
        </p:blipFill>
        <p:spPr>
          <a:xfrm>
            <a:off x="0" y="0"/>
            <a:ext cx="12192000" cy="853440"/>
          </a:xfrm>
          <a:prstGeom prst="rect">
            <a:avLst/>
          </a:prstGeom>
        </p:spPr>
      </p:pic>
      <p:sp>
        <p:nvSpPr>
          <p:cNvPr id="8" name="Text Placeholder 3">
            <a:extLst>
              <a:ext uri="{FF2B5EF4-FFF2-40B4-BE49-F238E27FC236}">
                <a16:creationId xmlns:a16="http://schemas.microsoft.com/office/drawing/2014/main" id="{5341B178-C158-4470-8194-53EA8DB470A7}"/>
              </a:ext>
            </a:extLst>
          </p:cNvPr>
          <p:cNvSpPr>
            <a:spLocks noGrp="1"/>
          </p:cNvSpPr>
          <p:nvPr>
            <p:ph type="body" sz="quarter" idx="12" hasCustomPrompt="1"/>
          </p:nvPr>
        </p:nvSpPr>
        <p:spPr>
          <a:xfrm>
            <a:off x="301625" y="1812709"/>
            <a:ext cx="9445752" cy="674480"/>
          </a:xfrm>
        </p:spPr>
        <p:txBody>
          <a:bodyPr/>
          <a:lstStyle>
            <a:lvl1pPr marL="0" indent="0">
              <a:buNone/>
              <a:defRPr i="1">
                <a:solidFill>
                  <a:schemeClr val="bg2"/>
                </a:solidFill>
              </a:defRPr>
            </a:lvl1pPr>
            <a:lvl2pPr>
              <a:defRPr i="1"/>
            </a:lvl2pPr>
            <a:lvl3pPr>
              <a:defRPr i="1"/>
            </a:lvl3pPr>
            <a:lvl4pPr>
              <a:defRPr i="1"/>
            </a:lvl4pPr>
            <a:lvl5pPr>
              <a:defRPr i="1"/>
            </a:lvl5pPr>
          </a:lstStyle>
          <a:p>
            <a:pPr lvl="0"/>
            <a:r>
              <a:rPr lang="en-US" dirty="0"/>
              <a:t>Subtitle</a:t>
            </a:r>
          </a:p>
        </p:txBody>
      </p:sp>
      <p:sp>
        <p:nvSpPr>
          <p:cNvPr id="6" name="Content Placeholder 5">
            <a:extLst>
              <a:ext uri="{FF2B5EF4-FFF2-40B4-BE49-F238E27FC236}">
                <a16:creationId xmlns:a16="http://schemas.microsoft.com/office/drawing/2014/main" id="{E3736458-0E20-4F5C-9A76-F5FA060BEB6E}"/>
              </a:ext>
            </a:extLst>
          </p:cNvPr>
          <p:cNvSpPr>
            <a:spLocks noGrp="1"/>
          </p:cNvSpPr>
          <p:nvPr>
            <p:ph sz="quarter" idx="13"/>
          </p:nvPr>
        </p:nvSpPr>
        <p:spPr>
          <a:xfrm>
            <a:off x="442599" y="2824928"/>
            <a:ext cx="5486400" cy="349300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a:extLst>
              <a:ext uri="{FF2B5EF4-FFF2-40B4-BE49-F238E27FC236}">
                <a16:creationId xmlns:a16="http://schemas.microsoft.com/office/drawing/2014/main" id="{A9E60B8C-D510-4CE9-AA27-1D34C386B191}"/>
              </a:ext>
            </a:extLst>
          </p:cNvPr>
          <p:cNvSpPr>
            <a:spLocks noGrp="1"/>
          </p:cNvSpPr>
          <p:nvPr>
            <p:ph sz="quarter" idx="14"/>
          </p:nvPr>
        </p:nvSpPr>
        <p:spPr>
          <a:xfrm>
            <a:off x="6246511" y="2824928"/>
            <a:ext cx="5486400" cy="349300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2216942"/>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 Dark">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DA6326-F76A-034A-B684-DCFE683ECDF2}"/>
              </a:ext>
            </a:extLst>
          </p:cNvPr>
          <p:cNvSpPr>
            <a:spLocks noGrp="1"/>
          </p:cNvSpPr>
          <p:nvPr>
            <p:ph idx="1"/>
          </p:nvPr>
        </p:nvSpPr>
        <p:spPr>
          <a:xfrm>
            <a:off x="289934" y="1631025"/>
            <a:ext cx="11318487" cy="453123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FEA94213-FB68-4861-82E8-30C6B5A12782}"/>
              </a:ext>
            </a:extLst>
          </p:cNvPr>
          <p:cNvPicPr>
            <a:picLocks noChangeAspect="1"/>
          </p:cNvPicPr>
          <p:nvPr/>
        </p:nvPicPr>
        <p:blipFill>
          <a:blip r:embed="rId2"/>
          <a:stretch>
            <a:fillRect/>
          </a:stretch>
        </p:blipFill>
        <p:spPr>
          <a:xfrm>
            <a:off x="0" y="1843"/>
            <a:ext cx="12192000" cy="853440"/>
          </a:xfrm>
          <a:prstGeom prst="rect">
            <a:avLst/>
          </a:prstGeom>
        </p:spPr>
      </p:pic>
      <p:sp>
        <p:nvSpPr>
          <p:cNvPr id="6" name="Title 1">
            <a:extLst>
              <a:ext uri="{FF2B5EF4-FFF2-40B4-BE49-F238E27FC236}">
                <a16:creationId xmlns:a16="http://schemas.microsoft.com/office/drawing/2014/main" id="{D80F48C6-3449-4554-9862-275380D7A807}"/>
              </a:ext>
            </a:extLst>
          </p:cNvPr>
          <p:cNvSpPr>
            <a:spLocks noGrp="1"/>
          </p:cNvSpPr>
          <p:nvPr>
            <p:ph type="title"/>
          </p:nvPr>
        </p:nvSpPr>
        <p:spPr>
          <a:xfrm>
            <a:off x="289934" y="1005472"/>
            <a:ext cx="11318487" cy="549381"/>
          </a:xfrm>
        </p:spPr>
        <p:txBody>
          <a:bodyPr wrap="square">
            <a:spAutoFit/>
          </a:bodyPr>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390727455"/>
      </p:ext>
    </p:extLst>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 Dark">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C0AA92-4A69-DF48-B8EE-04FAA217899E}"/>
              </a:ext>
            </a:extLst>
          </p:cNvPr>
          <p:cNvSpPr>
            <a:spLocks noGrp="1"/>
          </p:cNvSpPr>
          <p:nvPr>
            <p:ph sz="half" idx="1"/>
          </p:nvPr>
        </p:nvSpPr>
        <p:spPr>
          <a:xfrm>
            <a:off x="838200" y="1825625"/>
            <a:ext cx="5181600"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9A87DA-25CF-584F-940D-BAA089578F32}"/>
              </a:ext>
            </a:extLst>
          </p:cNvPr>
          <p:cNvSpPr>
            <a:spLocks noGrp="1"/>
          </p:cNvSpPr>
          <p:nvPr>
            <p:ph sz="half" idx="2"/>
          </p:nvPr>
        </p:nvSpPr>
        <p:spPr>
          <a:xfrm>
            <a:off x="6172200" y="1825625"/>
            <a:ext cx="5181600"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8432BD9-B6AB-4B63-9E62-C456CA05F784}"/>
              </a:ext>
            </a:extLst>
          </p:cNvPr>
          <p:cNvPicPr>
            <a:picLocks noChangeAspect="1"/>
          </p:cNvPicPr>
          <p:nvPr/>
        </p:nvPicPr>
        <p:blipFill>
          <a:blip r:embed="rId2"/>
          <a:stretch>
            <a:fillRect/>
          </a:stretch>
        </p:blipFill>
        <p:spPr>
          <a:xfrm>
            <a:off x="0" y="1843"/>
            <a:ext cx="12192000" cy="853440"/>
          </a:xfrm>
          <a:prstGeom prst="rect">
            <a:avLst/>
          </a:prstGeom>
        </p:spPr>
      </p:pic>
      <p:sp>
        <p:nvSpPr>
          <p:cNvPr id="7" name="Title 1">
            <a:extLst>
              <a:ext uri="{FF2B5EF4-FFF2-40B4-BE49-F238E27FC236}">
                <a16:creationId xmlns:a16="http://schemas.microsoft.com/office/drawing/2014/main" id="{D2F83D11-B64C-4A62-842D-5528ED3813DE}"/>
              </a:ext>
            </a:extLst>
          </p:cNvPr>
          <p:cNvSpPr>
            <a:spLocks noGrp="1"/>
          </p:cNvSpPr>
          <p:nvPr>
            <p:ph type="title"/>
          </p:nvPr>
        </p:nvSpPr>
        <p:spPr>
          <a:xfrm>
            <a:off x="289934" y="1005472"/>
            <a:ext cx="11318487" cy="549381"/>
          </a:xfrm>
        </p:spPr>
        <p:txBody>
          <a:bodyPr wrap="square">
            <a:spAutoFit/>
          </a:bodyPr>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898583187"/>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 Dark">
    <p:bg>
      <p:bgPr>
        <a:solidFill>
          <a:schemeClr val="tx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360F1A-C396-A548-8261-6597739F750D}"/>
              </a:ext>
            </a:extLst>
          </p:cNvPr>
          <p:cNvSpPr>
            <a:spLocks noGrp="1"/>
          </p:cNvSpPr>
          <p:nvPr>
            <p:ph type="body" idx="1" hasCustomPrompt="1"/>
          </p:nvPr>
        </p:nvSpPr>
        <p:spPr>
          <a:xfrm>
            <a:off x="838201" y="1661832"/>
            <a:ext cx="5181600" cy="752396"/>
          </a:xfrm>
        </p:spPr>
        <p:txBody>
          <a:bodyPr anchor="ctr"/>
          <a:lstStyle>
            <a:lvl1pPr marL="0" indent="0" algn="ctr">
              <a:buNone/>
              <a:defRPr sz="1800" b="1">
                <a:solidFill>
                  <a:schemeClr val="bg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5" name="Text Placeholder 4">
            <a:extLst>
              <a:ext uri="{FF2B5EF4-FFF2-40B4-BE49-F238E27FC236}">
                <a16:creationId xmlns:a16="http://schemas.microsoft.com/office/drawing/2014/main" id="{6FDAB97E-BB52-4A47-A324-3CEAC7FB31C9}"/>
              </a:ext>
            </a:extLst>
          </p:cNvPr>
          <p:cNvSpPr>
            <a:spLocks noGrp="1"/>
          </p:cNvSpPr>
          <p:nvPr>
            <p:ph type="body" sz="quarter" idx="3" hasCustomPrompt="1"/>
          </p:nvPr>
        </p:nvSpPr>
        <p:spPr>
          <a:xfrm>
            <a:off x="6172201" y="1661832"/>
            <a:ext cx="5183188" cy="752396"/>
          </a:xfrm>
        </p:spPr>
        <p:txBody>
          <a:bodyPr anchor="ctr"/>
          <a:lstStyle>
            <a:lvl1pPr marL="0" indent="0" algn="ctr">
              <a:buNone/>
              <a:defRPr sz="1800" b="1">
                <a:solidFill>
                  <a:schemeClr val="bg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1" name="Content Placeholder 2">
            <a:extLst>
              <a:ext uri="{FF2B5EF4-FFF2-40B4-BE49-F238E27FC236}">
                <a16:creationId xmlns:a16="http://schemas.microsoft.com/office/drawing/2014/main" id="{FB14BB07-FCA9-474D-A1F8-9852FD4662FB}"/>
              </a:ext>
            </a:extLst>
          </p:cNvPr>
          <p:cNvSpPr>
            <a:spLocks noGrp="1"/>
          </p:cNvSpPr>
          <p:nvPr>
            <p:ph sz="half" idx="10"/>
          </p:nvPr>
        </p:nvSpPr>
        <p:spPr>
          <a:xfrm>
            <a:off x="838200" y="2414228"/>
            <a:ext cx="5181600"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38060016-D369-4AFD-A2C5-B015D0B52D8D}"/>
              </a:ext>
            </a:extLst>
          </p:cNvPr>
          <p:cNvSpPr>
            <a:spLocks noGrp="1"/>
          </p:cNvSpPr>
          <p:nvPr>
            <p:ph sz="half" idx="2"/>
          </p:nvPr>
        </p:nvSpPr>
        <p:spPr>
          <a:xfrm>
            <a:off x="6172200" y="2414228"/>
            <a:ext cx="5181600"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21C4C151-D459-4633-9680-11CED63D6818}"/>
              </a:ext>
            </a:extLst>
          </p:cNvPr>
          <p:cNvSpPr>
            <a:spLocks noGrp="1"/>
          </p:cNvSpPr>
          <p:nvPr>
            <p:ph type="title"/>
          </p:nvPr>
        </p:nvSpPr>
        <p:spPr>
          <a:xfrm>
            <a:off x="289934" y="1005472"/>
            <a:ext cx="11318487" cy="549381"/>
          </a:xfrm>
        </p:spPr>
        <p:txBody>
          <a:bodyPr wrap="square">
            <a:spAutoFit/>
          </a:bodyPr>
          <a:lstStyle>
            <a:lvl1pPr>
              <a:defRPr>
                <a:solidFill>
                  <a:schemeClr val="bg2"/>
                </a:solidFill>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F520275E-911D-4C4F-A7C0-C1765A663181}"/>
              </a:ext>
            </a:extLst>
          </p:cNvPr>
          <p:cNvPicPr>
            <a:picLocks noChangeAspect="1"/>
          </p:cNvPicPr>
          <p:nvPr/>
        </p:nvPicPr>
        <p:blipFill>
          <a:blip r:embed="rId2"/>
          <a:stretch>
            <a:fillRect/>
          </a:stretch>
        </p:blipFill>
        <p:spPr>
          <a:xfrm>
            <a:off x="0" y="1843"/>
            <a:ext cx="12192000" cy="853440"/>
          </a:xfrm>
          <a:prstGeom prst="rect">
            <a:avLst/>
          </a:prstGeom>
        </p:spPr>
      </p:pic>
    </p:spTree>
    <p:extLst>
      <p:ext uri="{BB962C8B-B14F-4D97-AF65-F5344CB8AC3E}">
        <p14:creationId xmlns:p14="http://schemas.microsoft.com/office/powerpoint/2010/main" val="1223617310"/>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 Dark">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8F9F59-8195-4DF6-8778-9005D5239518}"/>
              </a:ext>
            </a:extLst>
          </p:cNvPr>
          <p:cNvPicPr>
            <a:picLocks noChangeAspect="1"/>
          </p:cNvPicPr>
          <p:nvPr/>
        </p:nvPicPr>
        <p:blipFill>
          <a:blip r:embed="rId2"/>
          <a:stretch>
            <a:fillRect/>
          </a:stretch>
        </p:blipFill>
        <p:spPr>
          <a:xfrm>
            <a:off x="0" y="1843"/>
            <a:ext cx="12192000" cy="853440"/>
          </a:xfrm>
          <a:prstGeom prst="rect">
            <a:avLst/>
          </a:prstGeom>
        </p:spPr>
      </p:pic>
      <p:sp>
        <p:nvSpPr>
          <p:cNvPr id="5" name="Title 1">
            <a:extLst>
              <a:ext uri="{FF2B5EF4-FFF2-40B4-BE49-F238E27FC236}">
                <a16:creationId xmlns:a16="http://schemas.microsoft.com/office/drawing/2014/main" id="{9569EC35-E689-44A5-983B-0A587E411FFC}"/>
              </a:ext>
            </a:extLst>
          </p:cNvPr>
          <p:cNvSpPr>
            <a:spLocks noGrp="1"/>
          </p:cNvSpPr>
          <p:nvPr>
            <p:ph type="title"/>
          </p:nvPr>
        </p:nvSpPr>
        <p:spPr>
          <a:xfrm>
            <a:off x="289934" y="1005472"/>
            <a:ext cx="11318487" cy="549381"/>
          </a:xfrm>
        </p:spPr>
        <p:txBody>
          <a:bodyPr wrap="square">
            <a:spAutoFit/>
          </a:bodyPr>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594174052"/>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Mesh">
    <p:bg>
      <p:bgPr>
        <a:solidFill>
          <a:schemeClr val="bg1"/>
        </a:solidFill>
        <a:effectLst/>
      </p:bgPr>
    </p:bg>
    <p:spTree>
      <p:nvGrpSpPr>
        <p:cNvPr id="1" name=""/>
        <p:cNvGrpSpPr/>
        <p:nvPr/>
      </p:nvGrpSpPr>
      <p:grpSpPr>
        <a:xfrm>
          <a:off x="0" y="0"/>
          <a:ext cx="0" cy="0"/>
          <a:chOff x="0" y="0"/>
          <a:chExt cx="0" cy="0"/>
        </a:xfrm>
      </p:grpSpPr>
      <p:pic>
        <p:nvPicPr>
          <p:cNvPr id="10" name="Picture 9" descr="Triangular abstract background">
            <a:extLst>
              <a:ext uri="{FF2B5EF4-FFF2-40B4-BE49-F238E27FC236}">
                <a16:creationId xmlns:a16="http://schemas.microsoft.com/office/drawing/2014/main" id="{4A78F3ED-580D-48A6-85F9-FEEC9B3409EE}"/>
              </a:ext>
            </a:extLst>
          </p:cNvPr>
          <p:cNvPicPr>
            <a:picLocks noChangeAspect="1"/>
          </p:cNvPicPr>
          <p:nvPr/>
        </p:nvPicPr>
        <p:blipFill>
          <a:blip r:embed="rId2"/>
          <a:srcRect/>
          <a:stretch/>
        </p:blipFill>
        <p:spPr>
          <a:xfrm>
            <a:off x="2" y="589361"/>
            <a:ext cx="12191999" cy="6268641"/>
          </a:xfrm>
          <a:prstGeom prst="rect">
            <a:avLst/>
          </a:prstGeom>
        </p:spPr>
      </p:pic>
      <p:sp>
        <p:nvSpPr>
          <p:cNvPr id="2" name="Title 1">
            <a:extLst>
              <a:ext uri="{FF2B5EF4-FFF2-40B4-BE49-F238E27FC236}">
                <a16:creationId xmlns:a16="http://schemas.microsoft.com/office/drawing/2014/main" id="{795958A2-171C-8148-A666-A3D4556849CD}"/>
              </a:ext>
            </a:extLst>
          </p:cNvPr>
          <p:cNvSpPr>
            <a:spLocks noGrp="1"/>
          </p:cNvSpPr>
          <p:nvPr>
            <p:ph type="ctrTitle"/>
          </p:nvPr>
        </p:nvSpPr>
        <p:spPr>
          <a:xfrm>
            <a:off x="1524000" y="1122363"/>
            <a:ext cx="9144000" cy="2387600"/>
          </a:xfrm>
        </p:spPr>
        <p:txBody>
          <a:bodyPr anchor="b"/>
          <a:lstStyle>
            <a:lvl1pPr algn="ctr">
              <a:defRPr sz="4500">
                <a:ln>
                  <a:solidFill>
                    <a:schemeClr val="tx2"/>
                  </a:solidFill>
                </a:ln>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DFE1C9D-5566-3C46-A0B6-BD33EC4FAADA}"/>
              </a:ext>
            </a:extLst>
          </p:cNvPr>
          <p:cNvSpPr>
            <a:spLocks noGrp="1"/>
          </p:cNvSpPr>
          <p:nvPr>
            <p:ph type="subTitle" idx="1"/>
          </p:nvPr>
        </p:nvSpPr>
        <p:spPr>
          <a:xfrm>
            <a:off x="1524000" y="3602038"/>
            <a:ext cx="9144000" cy="1655762"/>
          </a:xfrm>
        </p:spPr>
        <p:txBody>
          <a:bodyPr/>
          <a:lstStyle>
            <a:lvl1pPr marL="0" indent="0" algn="ctr">
              <a:buNone/>
              <a:defRPr sz="1800" b="1">
                <a:ln>
                  <a:noFill/>
                </a:ln>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5" name="Picture 4">
            <a:extLst>
              <a:ext uri="{FF2B5EF4-FFF2-40B4-BE49-F238E27FC236}">
                <a16:creationId xmlns:a16="http://schemas.microsoft.com/office/drawing/2014/main" id="{59205C7F-0691-47DE-827F-5AC67717A11A}"/>
              </a:ext>
            </a:extLst>
          </p:cNvPr>
          <p:cNvPicPr>
            <a:picLocks noChangeAspect="1"/>
          </p:cNvPicPr>
          <p:nvPr/>
        </p:nvPicPr>
        <p:blipFill>
          <a:blip r:embed="rId3"/>
          <a:stretch>
            <a:fillRect/>
          </a:stretch>
        </p:blipFill>
        <p:spPr>
          <a:xfrm>
            <a:off x="0" y="1843"/>
            <a:ext cx="12192000" cy="853440"/>
          </a:xfrm>
          <a:prstGeom prst="rect">
            <a:avLst/>
          </a:prstGeom>
        </p:spPr>
      </p:pic>
    </p:spTree>
    <p:extLst>
      <p:ext uri="{BB962C8B-B14F-4D97-AF65-F5344CB8AC3E}">
        <p14:creationId xmlns:p14="http://schemas.microsoft.com/office/powerpoint/2010/main" val="554019975"/>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 Dark">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DE1306-73E3-4878-8F26-F6ABB3A7DF1F}"/>
              </a:ext>
            </a:extLst>
          </p:cNvPr>
          <p:cNvPicPr>
            <a:picLocks noChangeAspect="1"/>
          </p:cNvPicPr>
          <p:nvPr/>
        </p:nvPicPr>
        <p:blipFill>
          <a:blip r:embed="rId2"/>
          <a:stretch>
            <a:fillRect/>
          </a:stretch>
        </p:blipFill>
        <p:spPr>
          <a:xfrm>
            <a:off x="0" y="1843"/>
            <a:ext cx="12192000" cy="853440"/>
          </a:xfrm>
          <a:prstGeom prst="rect">
            <a:avLst/>
          </a:prstGeom>
        </p:spPr>
      </p:pic>
    </p:spTree>
    <p:extLst>
      <p:ext uri="{BB962C8B-B14F-4D97-AF65-F5344CB8AC3E}">
        <p14:creationId xmlns:p14="http://schemas.microsoft.com/office/powerpoint/2010/main" val="851227048"/>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Only - Dark">
    <p:bg>
      <p:bgPr>
        <a:solidFill>
          <a:schemeClr val="tx2"/>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61732D9-B9F3-4272-9402-0798F301BFC8}"/>
              </a:ext>
            </a:extLst>
          </p:cNvPr>
          <p:cNvSpPr>
            <a:spLocks noGrp="1"/>
          </p:cNvSpPr>
          <p:nvPr>
            <p:ph sz="quarter" idx="10"/>
          </p:nvPr>
        </p:nvSpPr>
        <p:spPr>
          <a:xfrm>
            <a:off x="0" y="0"/>
            <a:ext cx="12192000" cy="6858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6819062"/>
      </p:ext>
    </p:extLst>
  </p:cSld>
  <p:clrMapOvr>
    <a:masterClrMapping/>
  </p:clrMapOvr>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72517C73-6107-40C5-B2C4-CA6FC9DBCF4D}"/>
              </a:ext>
            </a:extLst>
          </p:cNvPr>
          <p:cNvSpPr>
            <a:spLocks noGrp="1" noChangeArrowheads="1"/>
          </p:cNvSpPr>
          <p:nvPr>
            <p:ph type="dt" idx="10"/>
          </p:nvPr>
        </p:nvSpPr>
        <p:spPr>
          <a:ln/>
        </p:spPr>
        <p:txBody>
          <a:bodyPr/>
          <a:lstStyle>
            <a:lvl1pPr>
              <a:defRPr/>
            </a:lvl1pPr>
          </a:lstStyle>
          <a:p>
            <a:pPr>
              <a:defRPr/>
            </a:pPr>
            <a:r>
              <a:rPr lang="en-US"/>
              <a:t>Steve Owen </a:t>
            </a:r>
          </a:p>
        </p:txBody>
      </p:sp>
    </p:spTree>
    <p:extLst>
      <p:ext uri="{BB962C8B-B14F-4D97-AF65-F5344CB8AC3E}">
        <p14:creationId xmlns:p14="http://schemas.microsoft.com/office/powerpoint/2010/main" val="3923074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B21A5-F252-2845-BA8F-55FE73E138B1}"/>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3CE469A-31E3-C84A-8E13-DAD72F0B2B08}"/>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09E4A665-2C97-4937-8BA9-BCDBE91BDE60}"/>
              </a:ext>
            </a:extLst>
          </p:cNvPr>
          <p:cNvPicPr>
            <a:picLocks noChangeAspect="1"/>
          </p:cNvPicPr>
          <p:nvPr/>
        </p:nvPicPr>
        <p:blipFill>
          <a:blip r:embed="rId2"/>
          <a:stretch>
            <a:fillRect/>
          </a:stretch>
        </p:blipFill>
        <p:spPr>
          <a:xfrm>
            <a:off x="0" y="1843"/>
            <a:ext cx="12192000" cy="853440"/>
          </a:xfrm>
          <a:prstGeom prst="rect">
            <a:avLst/>
          </a:prstGeom>
        </p:spPr>
      </p:pic>
    </p:spTree>
    <p:extLst>
      <p:ext uri="{BB962C8B-B14F-4D97-AF65-F5344CB8AC3E}">
        <p14:creationId xmlns:p14="http://schemas.microsoft.com/office/powerpoint/2010/main" val="3132432504"/>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with subheading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CE132-7E85-214B-829D-F3AA1C133B46}"/>
              </a:ext>
            </a:extLst>
          </p:cNvPr>
          <p:cNvSpPr>
            <a:spLocks noGrp="1"/>
          </p:cNvSpPr>
          <p:nvPr>
            <p:ph type="title"/>
          </p:nvPr>
        </p:nvSpPr>
        <p:spPr>
          <a:xfrm>
            <a:off x="289934" y="1005472"/>
            <a:ext cx="11318487" cy="549381"/>
          </a:xfrm>
        </p:spPr>
        <p:txBody>
          <a:bodyPr wrap="square">
            <a:sp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F470F460-DAA5-AC42-A14C-C55842C4300A}"/>
              </a:ext>
            </a:extLst>
          </p:cNvPr>
          <p:cNvPicPr>
            <a:picLocks noChangeAspect="1"/>
          </p:cNvPicPr>
          <p:nvPr/>
        </p:nvPicPr>
        <p:blipFill>
          <a:blip r:embed="rId2"/>
          <a:stretch>
            <a:fillRect/>
          </a:stretch>
        </p:blipFill>
        <p:spPr>
          <a:xfrm>
            <a:off x="0" y="1843"/>
            <a:ext cx="12192000" cy="853440"/>
          </a:xfrm>
          <a:prstGeom prst="rect">
            <a:avLst/>
          </a:prstGeom>
        </p:spPr>
      </p:pic>
      <p:sp>
        <p:nvSpPr>
          <p:cNvPr id="4" name="Text Placeholder 3">
            <a:extLst>
              <a:ext uri="{FF2B5EF4-FFF2-40B4-BE49-F238E27FC236}">
                <a16:creationId xmlns:a16="http://schemas.microsoft.com/office/drawing/2014/main" id="{12794B89-0E0D-47D7-B078-9C9494A29407}"/>
              </a:ext>
            </a:extLst>
          </p:cNvPr>
          <p:cNvSpPr>
            <a:spLocks noGrp="1"/>
          </p:cNvSpPr>
          <p:nvPr>
            <p:ph type="body" sz="quarter" idx="12" hasCustomPrompt="1"/>
          </p:nvPr>
        </p:nvSpPr>
        <p:spPr>
          <a:xfrm>
            <a:off x="301625" y="1812709"/>
            <a:ext cx="9445752" cy="674480"/>
          </a:xfrm>
        </p:spPr>
        <p:txBody>
          <a:bodyPr/>
          <a:lstStyle>
            <a:lvl1pPr marL="0" indent="0">
              <a:buNone/>
              <a:defRPr i="1"/>
            </a:lvl1pPr>
            <a:lvl2pPr>
              <a:defRPr i="1"/>
            </a:lvl2pPr>
            <a:lvl3pPr>
              <a:defRPr i="1"/>
            </a:lvl3pPr>
            <a:lvl4pPr>
              <a:defRPr i="1"/>
            </a:lvl4pPr>
            <a:lvl5pPr>
              <a:defRPr i="1"/>
            </a:lvl5pPr>
          </a:lstStyle>
          <a:p>
            <a:pPr lvl="0"/>
            <a:r>
              <a:rPr lang="en-US" dirty="0"/>
              <a:t>Subtitle</a:t>
            </a:r>
          </a:p>
        </p:txBody>
      </p:sp>
      <p:sp>
        <p:nvSpPr>
          <p:cNvPr id="6" name="Content Placeholder 5">
            <a:extLst>
              <a:ext uri="{FF2B5EF4-FFF2-40B4-BE49-F238E27FC236}">
                <a16:creationId xmlns:a16="http://schemas.microsoft.com/office/drawing/2014/main" id="{54F942B0-72C7-460E-9C86-8822C5DD25EA}"/>
              </a:ext>
            </a:extLst>
          </p:cNvPr>
          <p:cNvSpPr>
            <a:spLocks noGrp="1"/>
          </p:cNvSpPr>
          <p:nvPr>
            <p:ph sz="quarter" idx="13"/>
          </p:nvPr>
        </p:nvSpPr>
        <p:spPr>
          <a:xfrm>
            <a:off x="362712" y="2824928"/>
            <a:ext cx="1146657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2727933"/>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with subheading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CE132-7E85-214B-829D-F3AA1C133B46}"/>
              </a:ext>
            </a:extLst>
          </p:cNvPr>
          <p:cNvSpPr>
            <a:spLocks noGrp="1"/>
          </p:cNvSpPr>
          <p:nvPr>
            <p:ph type="title"/>
          </p:nvPr>
        </p:nvSpPr>
        <p:spPr>
          <a:xfrm>
            <a:off x="289934" y="1005472"/>
            <a:ext cx="11318487" cy="549381"/>
          </a:xfrm>
        </p:spPr>
        <p:txBody>
          <a:bodyPr wrap="square">
            <a:sp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F470F460-DAA5-AC42-A14C-C55842C4300A}"/>
              </a:ext>
            </a:extLst>
          </p:cNvPr>
          <p:cNvPicPr>
            <a:picLocks noChangeAspect="1"/>
          </p:cNvPicPr>
          <p:nvPr/>
        </p:nvPicPr>
        <p:blipFill>
          <a:blip r:embed="rId2"/>
          <a:stretch>
            <a:fillRect/>
          </a:stretch>
        </p:blipFill>
        <p:spPr>
          <a:xfrm>
            <a:off x="0" y="1843"/>
            <a:ext cx="12192000" cy="853440"/>
          </a:xfrm>
          <a:prstGeom prst="rect">
            <a:avLst/>
          </a:prstGeom>
        </p:spPr>
      </p:pic>
      <p:sp>
        <p:nvSpPr>
          <p:cNvPr id="4" name="Text Placeholder 3">
            <a:extLst>
              <a:ext uri="{FF2B5EF4-FFF2-40B4-BE49-F238E27FC236}">
                <a16:creationId xmlns:a16="http://schemas.microsoft.com/office/drawing/2014/main" id="{12794B89-0E0D-47D7-B078-9C9494A29407}"/>
              </a:ext>
            </a:extLst>
          </p:cNvPr>
          <p:cNvSpPr>
            <a:spLocks noGrp="1"/>
          </p:cNvSpPr>
          <p:nvPr>
            <p:ph type="body" sz="quarter" idx="12" hasCustomPrompt="1"/>
          </p:nvPr>
        </p:nvSpPr>
        <p:spPr>
          <a:xfrm>
            <a:off x="301625" y="1812709"/>
            <a:ext cx="9445752" cy="674480"/>
          </a:xfrm>
        </p:spPr>
        <p:txBody>
          <a:bodyPr/>
          <a:lstStyle>
            <a:lvl1pPr marL="0" indent="0">
              <a:buNone/>
              <a:defRPr i="1"/>
            </a:lvl1pPr>
            <a:lvl2pPr>
              <a:defRPr i="1"/>
            </a:lvl2pPr>
            <a:lvl3pPr>
              <a:defRPr i="1"/>
            </a:lvl3pPr>
            <a:lvl4pPr>
              <a:defRPr i="1"/>
            </a:lvl4pPr>
            <a:lvl5pPr>
              <a:defRPr i="1"/>
            </a:lvl5pPr>
          </a:lstStyle>
          <a:p>
            <a:pPr lvl="0"/>
            <a:r>
              <a:rPr lang="en-US" dirty="0"/>
              <a:t>Subtitle</a:t>
            </a:r>
          </a:p>
        </p:txBody>
      </p:sp>
      <p:sp>
        <p:nvSpPr>
          <p:cNvPr id="6" name="Content Placeholder 5">
            <a:extLst>
              <a:ext uri="{FF2B5EF4-FFF2-40B4-BE49-F238E27FC236}">
                <a16:creationId xmlns:a16="http://schemas.microsoft.com/office/drawing/2014/main" id="{54F942B0-72C7-460E-9C86-8822C5DD25EA}"/>
              </a:ext>
            </a:extLst>
          </p:cNvPr>
          <p:cNvSpPr>
            <a:spLocks noGrp="1"/>
          </p:cNvSpPr>
          <p:nvPr>
            <p:ph sz="quarter" idx="13"/>
          </p:nvPr>
        </p:nvSpPr>
        <p:spPr>
          <a:xfrm>
            <a:off x="462775" y="2824928"/>
            <a:ext cx="5486400"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a:extLst>
              <a:ext uri="{FF2B5EF4-FFF2-40B4-BE49-F238E27FC236}">
                <a16:creationId xmlns:a16="http://schemas.microsoft.com/office/drawing/2014/main" id="{16D1643A-432B-4379-B0CE-C90FE47E5D71}"/>
              </a:ext>
            </a:extLst>
          </p:cNvPr>
          <p:cNvSpPr>
            <a:spLocks noGrp="1"/>
          </p:cNvSpPr>
          <p:nvPr>
            <p:ph sz="quarter" idx="14"/>
          </p:nvPr>
        </p:nvSpPr>
        <p:spPr>
          <a:xfrm>
            <a:off x="6222083" y="2824928"/>
            <a:ext cx="5486400"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8768771"/>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 Ligh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DA6326-F76A-034A-B684-DCFE683ECDF2}"/>
              </a:ext>
            </a:extLst>
          </p:cNvPr>
          <p:cNvSpPr>
            <a:spLocks noGrp="1"/>
          </p:cNvSpPr>
          <p:nvPr>
            <p:ph idx="1"/>
          </p:nvPr>
        </p:nvSpPr>
        <p:spPr>
          <a:xfrm>
            <a:off x="289934" y="1631027"/>
            <a:ext cx="11318487" cy="45312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84EA345F-E11E-467B-B46F-1FF4491F89B0}"/>
              </a:ext>
            </a:extLst>
          </p:cNvPr>
          <p:cNvPicPr>
            <a:picLocks noChangeAspect="1"/>
          </p:cNvPicPr>
          <p:nvPr/>
        </p:nvPicPr>
        <p:blipFill>
          <a:blip r:embed="rId2"/>
          <a:stretch>
            <a:fillRect/>
          </a:stretch>
        </p:blipFill>
        <p:spPr>
          <a:xfrm>
            <a:off x="0" y="1843"/>
            <a:ext cx="12192000" cy="853440"/>
          </a:xfrm>
          <a:prstGeom prst="rect">
            <a:avLst/>
          </a:prstGeom>
        </p:spPr>
      </p:pic>
      <p:sp>
        <p:nvSpPr>
          <p:cNvPr id="6" name="Title 1">
            <a:extLst>
              <a:ext uri="{FF2B5EF4-FFF2-40B4-BE49-F238E27FC236}">
                <a16:creationId xmlns:a16="http://schemas.microsoft.com/office/drawing/2014/main" id="{59D3719A-9D76-4135-AE5C-14BBB71D0AB1}"/>
              </a:ext>
            </a:extLst>
          </p:cNvPr>
          <p:cNvSpPr>
            <a:spLocks noGrp="1"/>
          </p:cNvSpPr>
          <p:nvPr>
            <p:ph type="title"/>
          </p:nvPr>
        </p:nvSpPr>
        <p:spPr>
          <a:xfrm>
            <a:off x="289934" y="1005472"/>
            <a:ext cx="11318487" cy="549381"/>
          </a:xfrm>
        </p:spPr>
        <p:txBody>
          <a:bodyPr wrap="square">
            <a:spAutoFit/>
          </a:bodyPr>
          <a:lstStyle/>
          <a:p>
            <a:r>
              <a:rPr lang="en-US"/>
              <a:t>Click to edit Master title style</a:t>
            </a:r>
            <a:endParaRPr lang="en-US" dirty="0"/>
          </a:p>
        </p:txBody>
      </p:sp>
    </p:spTree>
    <p:extLst>
      <p:ext uri="{BB962C8B-B14F-4D97-AF65-F5344CB8AC3E}">
        <p14:creationId xmlns:p14="http://schemas.microsoft.com/office/powerpoint/2010/main" val="1937368803"/>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 Ligh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C0AA92-4A69-DF48-B8EE-04FAA2178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9A87DA-25CF-584F-940D-BAA089578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601E0B45-006F-4FEC-B865-C8D9D4592390}"/>
              </a:ext>
            </a:extLst>
          </p:cNvPr>
          <p:cNvPicPr>
            <a:picLocks noChangeAspect="1"/>
          </p:cNvPicPr>
          <p:nvPr/>
        </p:nvPicPr>
        <p:blipFill>
          <a:blip r:embed="rId2"/>
          <a:stretch>
            <a:fillRect/>
          </a:stretch>
        </p:blipFill>
        <p:spPr>
          <a:xfrm>
            <a:off x="0" y="1843"/>
            <a:ext cx="12192000" cy="853440"/>
          </a:xfrm>
          <a:prstGeom prst="rect">
            <a:avLst/>
          </a:prstGeom>
        </p:spPr>
      </p:pic>
      <p:sp>
        <p:nvSpPr>
          <p:cNvPr id="7" name="Title 1">
            <a:extLst>
              <a:ext uri="{FF2B5EF4-FFF2-40B4-BE49-F238E27FC236}">
                <a16:creationId xmlns:a16="http://schemas.microsoft.com/office/drawing/2014/main" id="{2279F298-342F-4602-9BE3-AD54287E4DD6}"/>
              </a:ext>
            </a:extLst>
          </p:cNvPr>
          <p:cNvSpPr>
            <a:spLocks noGrp="1"/>
          </p:cNvSpPr>
          <p:nvPr>
            <p:ph type="title"/>
          </p:nvPr>
        </p:nvSpPr>
        <p:spPr>
          <a:xfrm>
            <a:off x="289934" y="1005472"/>
            <a:ext cx="11318487" cy="549381"/>
          </a:xfrm>
        </p:spPr>
        <p:txBody>
          <a:bodyPr wrap="square">
            <a:spAutoFit/>
          </a:bodyPr>
          <a:lstStyle/>
          <a:p>
            <a:r>
              <a:rPr lang="en-US"/>
              <a:t>Click to edit Master title style</a:t>
            </a:r>
            <a:endParaRPr lang="en-US" dirty="0"/>
          </a:p>
        </p:txBody>
      </p:sp>
    </p:spTree>
    <p:extLst>
      <p:ext uri="{BB962C8B-B14F-4D97-AF65-F5344CB8AC3E}">
        <p14:creationId xmlns:p14="http://schemas.microsoft.com/office/powerpoint/2010/main" val="1184664920"/>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 Light">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360F1A-C396-A548-8261-6597739F750D}"/>
              </a:ext>
            </a:extLst>
          </p:cNvPr>
          <p:cNvSpPr>
            <a:spLocks noGrp="1"/>
          </p:cNvSpPr>
          <p:nvPr>
            <p:ph type="body" idx="1" hasCustomPrompt="1"/>
          </p:nvPr>
        </p:nvSpPr>
        <p:spPr>
          <a:xfrm>
            <a:off x="838201" y="1640869"/>
            <a:ext cx="5181600" cy="752396"/>
          </a:xfrm>
        </p:spPr>
        <p:txBody>
          <a:bodyPr anchor="ctr"/>
          <a:lstStyle>
            <a:lvl1pPr marL="0" indent="0" algn="ctr">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5" name="Text Placeholder 4">
            <a:extLst>
              <a:ext uri="{FF2B5EF4-FFF2-40B4-BE49-F238E27FC236}">
                <a16:creationId xmlns:a16="http://schemas.microsoft.com/office/drawing/2014/main" id="{6FDAB97E-BB52-4A47-A324-3CEAC7FB31C9}"/>
              </a:ext>
            </a:extLst>
          </p:cNvPr>
          <p:cNvSpPr>
            <a:spLocks noGrp="1"/>
          </p:cNvSpPr>
          <p:nvPr>
            <p:ph type="body" sz="quarter" idx="3" hasCustomPrompt="1"/>
          </p:nvPr>
        </p:nvSpPr>
        <p:spPr>
          <a:xfrm>
            <a:off x="6172201" y="1640869"/>
            <a:ext cx="5183188" cy="752396"/>
          </a:xfrm>
        </p:spPr>
        <p:txBody>
          <a:bodyPr anchor="ctr"/>
          <a:lstStyle>
            <a:lvl1pPr marL="0" indent="0" algn="ctr">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1" name="Content Placeholder 2">
            <a:extLst>
              <a:ext uri="{FF2B5EF4-FFF2-40B4-BE49-F238E27FC236}">
                <a16:creationId xmlns:a16="http://schemas.microsoft.com/office/drawing/2014/main" id="{FB14BB07-FCA9-474D-A1F8-9852FD4662FB}"/>
              </a:ext>
            </a:extLst>
          </p:cNvPr>
          <p:cNvSpPr>
            <a:spLocks noGrp="1"/>
          </p:cNvSpPr>
          <p:nvPr>
            <p:ph sz="half" idx="10"/>
          </p:nvPr>
        </p:nvSpPr>
        <p:spPr>
          <a:xfrm>
            <a:off x="838200" y="239326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38060016-D369-4AFD-A2C5-B015D0B52D8D}"/>
              </a:ext>
            </a:extLst>
          </p:cNvPr>
          <p:cNvSpPr>
            <a:spLocks noGrp="1"/>
          </p:cNvSpPr>
          <p:nvPr>
            <p:ph sz="half" idx="2"/>
          </p:nvPr>
        </p:nvSpPr>
        <p:spPr>
          <a:xfrm>
            <a:off x="6172200" y="239326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A30D027D-446F-46FB-8F92-35B73D452D90}"/>
              </a:ext>
            </a:extLst>
          </p:cNvPr>
          <p:cNvPicPr>
            <a:picLocks noChangeAspect="1"/>
          </p:cNvPicPr>
          <p:nvPr/>
        </p:nvPicPr>
        <p:blipFill>
          <a:blip r:embed="rId2"/>
          <a:stretch>
            <a:fillRect/>
          </a:stretch>
        </p:blipFill>
        <p:spPr>
          <a:xfrm>
            <a:off x="0" y="1843"/>
            <a:ext cx="12192000" cy="853440"/>
          </a:xfrm>
          <a:prstGeom prst="rect">
            <a:avLst/>
          </a:prstGeom>
        </p:spPr>
      </p:pic>
      <p:sp>
        <p:nvSpPr>
          <p:cNvPr id="9" name="Title 1">
            <a:extLst>
              <a:ext uri="{FF2B5EF4-FFF2-40B4-BE49-F238E27FC236}">
                <a16:creationId xmlns:a16="http://schemas.microsoft.com/office/drawing/2014/main" id="{73C4BE57-6943-4290-93F3-25A69DF5D650}"/>
              </a:ext>
            </a:extLst>
          </p:cNvPr>
          <p:cNvSpPr>
            <a:spLocks noGrp="1"/>
          </p:cNvSpPr>
          <p:nvPr>
            <p:ph type="title"/>
          </p:nvPr>
        </p:nvSpPr>
        <p:spPr>
          <a:xfrm>
            <a:off x="289934" y="1005472"/>
            <a:ext cx="11318487" cy="549381"/>
          </a:xfrm>
        </p:spPr>
        <p:txBody>
          <a:bodyPr wrap="square">
            <a:spAutoFit/>
          </a:bodyPr>
          <a:lstStyle/>
          <a:p>
            <a:r>
              <a:rPr lang="en-US"/>
              <a:t>Click to edit Master title style</a:t>
            </a:r>
            <a:endParaRPr lang="en-US" dirty="0"/>
          </a:p>
        </p:txBody>
      </p:sp>
    </p:spTree>
    <p:extLst>
      <p:ext uri="{BB962C8B-B14F-4D97-AF65-F5344CB8AC3E}">
        <p14:creationId xmlns:p14="http://schemas.microsoft.com/office/powerpoint/2010/main" val="844561019"/>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 Ligh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C71AC6-F181-4269-982A-7E94C8DDA399}"/>
              </a:ext>
            </a:extLst>
          </p:cNvPr>
          <p:cNvPicPr>
            <a:picLocks noChangeAspect="1"/>
          </p:cNvPicPr>
          <p:nvPr/>
        </p:nvPicPr>
        <p:blipFill>
          <a:blip r:embed="rId2"/>
          <a:stretch>
            <a:fillRect/>
          </a:stretch>
        </p:blipFill>
        <p:spPr>
          <a:xfrm>
            <a:off x="0" y="1843"/>
            <a:ext cx="12192000" cy="853440"/>
          </a:xfrm>
          <a:prstGeom prst="rect">
            <a:avLst/>
          </a:prstGeom>
        </p:spPr>
      </p:pic>
      <p:sp>
        <p:nvSpPr>
          <p:cNvPr id="5" name="Title 1">
            <a:extLst>
              <a:ext uri="{FF2B5EF4-FFF2-40B4-BE49-F238E27FC236}">
                <a16:creationId xmlns:a16="http://schemas.microsoft.com/office/drawing/2014/main" id="{C5B49B37-C35A-429A-BC6C-EF17B504A4F0}"/>
              </a:ext>
            </a:extLst>
          </p:cNvPr>
          <p:cNvSpPr>
            <a:spLocks noGrp="1"/>
          </p:cNvSpPr>
          <p:nvPr>
            <p:ph type="title"/>
          </p:nvPr>
        </p:nvSpPr>
        <p:spPr>
          <a:xfrm>
            <a:off x="289934" y="1005472"/>
            <a:ext cx="11318487" cy="549381"/>
          </a:xfrm>
        </p:spPr>
        <p:txBody>
          <a:bodyPr wrap="square">
            <a:spAutoFit/>
          </a:bodyPr>
          <a:lstStyle/>
          <a:p>
            <a:r>
              <a:rPr lang="en-US"/>
              <a:t>Click to edit Master title style</a:t>
            </a:r>
            <a:endParaRPr lang="en-US" dirty="0"/>
          </a:p>
        </p:txBody>
      </p:sp>
    </p:spTree>
    <p:extLst>
      <p:ext uri="{BB962C8B-B14F-4D97-AF65-F5344CB8AC3E}">
        <p14:creationId xmlns:p14="http://schemas.microsoft.com/office/powerpoint/2010/main" val="902745117"/>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0B535A-DCDD-664B-8AD7-CC1476DC9A8D}"/>
              </a:ext>
            </a:extLst>
          </p:cNvPr>
          <p:cNvSpPr>
            <a:spLocks noGrp="1"/>
          </p:cNvSpPr>
          <p:nvPr>
            <p:ph type="title"/>
          </p:nvPr>
        </p:nvSpPr>
        <p:spPr>
          <a:xfrm>
            <a:off x="470209" y="387429"/>
            <a:ext cx="11238571" cy="6858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2F85204-4910-444A-B869-264E674EF1E1}"/>
              </a:ext>
            </a:extLst>
          </p:cNvPr>
          <p:cNvSpPr>
            <a:spLocks noGrp="1"/>
          </p:cNvSpPr>
          <p:nvPr>
            <p:ph type="body" idx="1"/>
          </p:nvPr>
        </p:nvSpPr>
        <p:spPr>
          <a:xfrm>
            <a:off x="470210" y="1430215"/>
            <a:ext cx="11238569"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822434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Lst>
  <p:hf sldNum="0" hdr="0" ftr="0"/>
  <p:txStyles>
    <p:titleStyle>
      <a:lvl1pPr algn="l" defTabSz="685800" rtl="0" eaLnBrk="1" latinLnBrk="0" hangingPunct="1">
        <a:lnSpc>
          <a:spcPct val="90000"/>
        </a:lnSpc>
        <a:spcBef>
          <a:spcPct val="0"/>
        </a:spcBef>
        <a:buNone/>
        <a:defRPr sz="3300" kern="1200">
          <a:solidFill>
            <a:schemeClr val="tx1">
              <a:lumMod val="85000"/>
              <a:lumOff val="15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baseline="0">
          <a:solidFill>
            <a:schemeClr val="tx1">
              <a:lumMod val="85000"/>
              <a:lumOff val="15000"/>
            </a:schemeClr>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chemeClr val="tx1">
              <a:lumMod val="85000"/>
              <a:lumOff val="15000"/>
            </a:schemeClr>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chemeClr val="tx1">
              <a:lumMod val="85000"/>
              <a:lumOff val="15000"/>
            </a:schemeClr>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lumMod val="85000"/>
              <a:lumOff val="15000"/>
            </a:schemeClr>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lumMod val="85000"/>
              <a:lumOff val="15000"/>
            </a:schemeClr>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22.png"/><Relationship Id="rId4" Type="http://schemas.openxmlformats.org/officeDocument/2006/relationships/image" Target="../media/image58.png"/><Relationship Id="rId9"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74.png"/><Relationship Id="rId5" Type="http://schemas.openxmlformats.org/officeDocument/2006/relationships/image" Target="../media/image22.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10.xml"/><Relationship Id="rId5" Type="http://schemas.openxmlformats.org/officeDocument/2006/relationships/image" Target="../media/image85.jpe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4">
            <a:extLst>
              <a:ext uri="{FF2B5EF4-FFF2-40B4-BE49-F238E27FC236}">
                <a16:creationId xmlns:a16="http://schemas.microsoft.com/office/drawing/2014/main" id="{32D9BC2D-E842-4663-AE67-BBE71D24DF6A}"/>
              </a:ext>
            </a:extLst>
          </p:cNvPr>
          <p:cNvSpPr>
            <a:spLocks noChangeArrowheads="1"/>
          </p:cNvSpPr>
          <p:nvPr/>
        </p:nvSpPr>
        <p:spPr bwMode="auto">
          <a:xfrm>
            <a:off x="3752850" y="3886200"/>
            <a:ext cx="46863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indent="17145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buClrTx/>
              <a:buFontTx/>
              <a:buNone/>
            </a:pPr>
            <a:r>
              <a:rPr lang="en-US" altLang="en-US">
                <a:solidFill>
                  <a:srgbClr val="CD0000"/>
                </a:solidFill>
              </a:rPr>
              <a:t>CUBIT™ Fast-Start Tutorial</a:t>
            </a:r>
          </a:p>
          <a:p>
            <a:pPr algn="ctr">
              <a:spcBef>
                <a:spcPts val="900"/>
              </a:spcBef>
              <a:buClrTx/>
            </a:pPr>
            <a:r>
              <a:rPr lang="en-US" altLang="en-US" sz="3600">
                <a:solidFill>
                  <a:srgbClr val="CD0000"/>
                </a:solidFill>
              </a:rPr>
              <a:t>20. Improving the Quality of Existing Hex Meshes</a:t>
            </a:r>
          </a:p>
          <a:p>
            <a:pPr algn="ctr">
              <a:spcBef>
                <a:spcPts val="900"/>
              </a:spcBef>
              <a:buClrTx/>
            </a:pPr>
            <a:endParaRPr lang="en-US" altLang="en-US" sz="3600">
              <a:solidFill>
                <a:srgbClr val="CD0000"/>
              </a:solidFill>
            </a:endParaRPr>
          </a:p>
        </p:txBody>
      </p:sp>
      <p:pic>
        <p:nvPicPr>
          <p:cNvPr id="3" name="Graphic 2">
            <a:extLst>
              <a:ext uri="{FF2B5EF4-FFF2-40B4-BE49-F238E27FC236}">
                <a16:creationId xmlns:a16="http://schemas.microsoft.com/office/drawing/2014/main" id="{335C994B-B52B-4651-ABE1-1AFC0FE4C8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62475" y="457201"/>
            <a:ext cx="3067050" cy="3533775"/>
          </a:xfrm>
          <a:prstGeom prst="rect">
            <a:avLst/>
          </a:prstGeom>
        </p:spPr>
      </p:pic>
      <p:sp>
        <p:nvSpPr>
          <p:cNvPr id="4" name="Title 3">
            <a:extLst>
              <a:ext uri="{FF2B5EF4-FFF2-40B4-BE49-F238E27FC236}">
                <a16:creationId xmlns:a16="http://schemas.microsoft.com/office/drawing/2014/main" id="{91470CB4-8FAD-4C99-B274-B407E64842B7}"/>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99F80B87-48EA-462B-9B65-C7774B19C232}"/>
              </a:ext>
            </a:extLst>
          </p:cNvPr>
          <p:cNvSpPr>
            <a:spLocks noGrp="1"/>
          </p:cNvSpPr>
          <p:nvPr>
            <p:ph type="subTitle" idx="1"/>
          </p:nvPr>
        </p:nvSpPr>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a:extLst>
              <a:ext uri="{FF2B5EF4-FFF2-40B4-BE49-F238E27FC236}">
                <a16:creationId xmlns:a16="http://schemas.microsoft.com/office/drawing/2014/main" id="{FDCC53F5-3989-4141-A16E-A54F4AA99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0450"/>
            <a:ext cx="30368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2">
            <a:extLst>
              <a:ext uri="{FF2B5EF4-FFF2-40B4-BE49-F238E27FC236}">
                <a16:creationId xmlns:a16="http://schemas.microsoft.com/office/drawing/2014/main" id="{E5319E8D-0124-4450-AA62-6774296084BA}"/>
              </a:ext>
            </a:extLst>
          </p:cNvPr>
          <p:cNvSpPr txBox="1">
            <a:spLocks noChangeArrowheads="1"/>
          </p:cNvSpPr>
          <p:nvPr/>
        </p:nvSpPr>
        <p:spPr bwMode="auto">
          <a:xfrm>
            <a:off x="2803526" y="620713"/>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Unite Meshed Volumes</a:t>
            </a:r>
          </a:p>
        </p:txBody>
      </p:sp>
      <p:pic>
        <p:nvPicPr>
          <p:cNvPr id="23556" name="Picture 3">
            <a:extLst>
              <a:ext uri="{FF2B5EF4-FFF2-40B4-BE49-F238E27FC236}">
                <a16:creationId xmlns:a16="http://schemas.microsoft.com/office/drawing/2014/main" id="{52133587-622C-411F-B666-2AC272D31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7525" y="2867025"/>
            <a:ext cx="30670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a:extLst>
              <a:ext uri="{FF2B5EF4-FFF2-40B4-BE49-F238E27FC236}">
                <a16:creationId xmlns:a16="http://schemas.microsoft.com/office/drawing/2014/main" id="{7F5E09AB-6E70-4BDF-9CDE-8F0E4C114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7926" y="4235450"/>
            <a:ext cx="30654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a:extLst>
              <a:ext uri="{FF2B5EF4-FFF2-40B4-BE49-F238E27FC236}">
                <a16:creationId xmlns:a16="http://schemas.microsoft.com/office/drawing/2014/main" id="{C787FA24-10ED-4AF8-A3BA-44EB1C37CA0A}"/>
              </a:ext>
            </a:extLst>
          </p:cNvPr>
          <p:cNvSpPr txBox="1">
            <a:spLocks noChangeArrowheads="1"/>
          </p:cNvSpPr>
          <p:nvPr/>
        </p:nvSpPr>
        <p:spPr bwMode="auto">
          <a:xfrm>
            <a:off x="4494213" y="1470025"/>
            <a:ext cx="583406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800" b="0"/>
              <a:t>Uniting the volumes together removes the geometric constraint between the 2 volumes.</a:t>
            </a:r>
          </a:p>
        </p:txBody>
      </p:sp>
      <p:sp>
        <p:nvSpPr>
          <p:cNvPr id="23559" name="Text Box 7">
            <a:extLst>
              <a:ext uri="{FF2B5EF4-FFF2-40B4-BE49-F238E27FC236}">
                <a16:creationId xmlns:a16="http://schemas.microsoft.com/office/drawing/2014/main" id="{A01811FA-983C-447E-9982-901103BAB3E0}"/>
              </a:ext>
            </a:extLst>
          </p:cNvPr>
          <p:cNvSpPr txBox="1">
            <a:spLocks noChangeArrowheads="1"/>
          </p:cNvSpPr>
          <p:nvPr/>
        </p:nvSpPr>
        <p:spPr bwMode="auto">
          <a:xfrm>
            <a:off x="2455864" y="5392739"/>
            <a:ext cx="374332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r">
              <a:spcBef>
                <a:spcPct val="0"/>
              </a:spcBef>
              <a:buClrTx/>
              <a:buFontTx/>
              <a:buNone/>
            </a:pPr>
            <a:r>
              <a:rPr lang="en-US" altLang="en-US" sz="1800" b="0"/>
              <a:t>Smoothing can then optimize node locations to improve quality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a:extLst>
              <a:ext uri="{FF2B5EF4-FFF2-40B4-BE49-F238E27FC236}">
                <a16:creationId xmlns:a16="http://schemas.microsoft.com/office/drawing/2014/main" id="{DC7EC54F-5DD3-42E3-BB05-4CA7573C4CBF}"/>
              </a:ext>
            </a:extLst>
          </p:cNvPr>
          <p:cNvSpPr txBox="1">
            <a:spLocks noChangeArrowheads="1"/>
          </p:cNvSpPr>
          <p:nvPr/>
        </p:nvSpPr>
        <p:spPr bwMode="auto">
          <a:xfrm>
            <a:off x="2700338" y="554803"/>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Exercise 1</a:t>
            </a:r>
          </a:p>
        </p:txBody>
      </p:sp>
      <p:sp>
        <p:nvSpPr>
          <p:cNvPr id="25603" name="Text Box 2">
            <a:extLst>
              <a:ext uri="{FF2B5EF4-FFF2-40B4-BE49-F238E27FC236}">
                <a16:creationId xmlns:a16="http://schemas.microsoft.com/office/drawing/2014/main" id="{C5C0ADD5-812C-416E-9141-694D3B8FDAE3}"/>
              </a:ext>
            </a:extLst>
          </p:cNvPr>
          <p:cNvSpPr txBox="1">
            <a:spLocks noChangeArrowheads="1"/>
          </p:cNvSpPr>
          <p:nvPr/>
        </p:nvSpPr>
        <p:spPr bwMode="auto">
          <a:xfrm>
            <a:off x="1987550" y="1331913"/>
            <a:ext cx="79946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spcBef>
                <a:spcPts val="500"/>
              </a:spcBef>
              <a:buFont typeface="Arial" panose="020B0604020202020204" pitchFamily="34" charset="0"/>
              <a:buChar char="•"/>
            </a:pPr>
            <a:r>
              <a:rPr lang="en-US" altLang="en-US" sz="2000" b="0"/>
              <a:t>Open UniteMeshedVolumes.cub.</a:t>
            </a:r>
          </a:p>
          <a:p>
            <a:pPr>
              <a:spcBef>
                <a:spcPts val="500"/>
              </a:spcBef>
              <a:buFont typeface="Arial" panose="020B0604020202020204" pitchFamily="34" charset="0"/>
              <a:buChar char="•"/>
            </a:pPr>
            <a:r>
              <a:rPr lang="en-US" altLang="en-US" sz="2000" b="0"/>
              <a:t>Set a mesh size of 0.5</a:t>
            </a:r>
          </a:p>
          <a:p>
            <a:pPr>
              <a:spcBef>
                <a:spcPts val="500"/>
              </a:spcBef>
              <a:buFont typeface="Arial" panose="020B0604020202020204" pitchFamily="34" charset="0"/>
              <a:buChar char="•"/>
            </a:pPr>
            <a:r>
              <a:rPr lang="en-US" altLang="en-US" sz="2000" b="0"/>
              <a:t>Mesh both volumes</a:t>
            </a:r>
          </a:p>
          <a:p>
            <a:pPr>
              <a:spcBef>
                <a:spcPts val="500"/>
              </a:spcBef>
              <a:buFont typeface="Arial" panose="020B0604020202020204" pitchFamily="34" charset="0"/>
              <a:buChar char="•"/>
            </a:pPr>
            <a:r>
              <a:rPr lang="en-US" altLang="en-US" sz="2000" b="0"/>
              <a:t>Examine the quality of the mesh.  Why is the quality so poor?</a:t>
            </a:r>
          </a:p>
          <a:p>
            <a:pPr>
              <a:spcBef>
                <a:spcPts val="500"/>
              </a:spcBef>
              <a:buFont typeface="Arial" panose="020B0604020202020204" pitchFamily="34" charset="0"/>
              <a:buChar char="•"/>
            </a:pPr>
            <a:r>
              <a:rPr lang="en-US" altLang="en-US" sz="2000" b="0"/>
              <a:t>Unite the 2 volumes together.  Make sure to use “include_mesh”.</a:t>
            </a:r>
          </a:p>
          <a:p>
            <a:pPr>
              <a:spcBef>
                <a:spcPts val="500"/>
              </a:spcBef>
              <a:buFont typeface="Arial" panose="020B0604020202020204" pitchFamily="34" charset="0"/>
              <a:buChar char="•"/>
            </a:pPr>
            <a:r>
              <a:rPr lang="en-US" altLang="en-US" sz="2000" b="0"/>
              <a:t>Experiment with the different smoothing schemes to improve the quality.  Remember to first smooth the surfaces, and then the volume mesh.  Keep running the smoother again and again until the element quality stops improving.</a:t>
            </a:r>
          </a:p>
          <a:p>
            <a:pPr>
              <a:spcBef>
                <a:spcPts val="500"/>
              </a:spcBef>
              <a:buFont typeface="Arial" panose="020B0604020202020204" pitchFamily="34" charset="0"/>
              <a:buChar char="•"/>
            </a:pPr>
            <a:r>
              <a:rPr lang="en-US" altLang="en-US" sz="2000" b="0"/>
              <a:t>Re-examine element quality.  Did it improve?  How high can you get the element quality?</a:t>
            </a:r>
          </a:p>
        </p:txBody>
      </p:sp>
      <p:pic>
        <p:nvPicPr>
          <p:cNvPr id="25604" name="Picture 3">
            <a:extLst>
              <a:ext uri="{FF2B5EF4-FFF2-40B4-BE49-F238E27FC236}">
                <a16:creationId xmlns:a16="http://schemas.microsoft.com/office/drawing/2014/main" id="{AF89660A-F529-46E2-AAF9-8FABAE801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950" y="4725988"/>
            <a:ext cx="2617788"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a:extLst>
              <a:ext uri="{FF2B5EF4-FFF2-40B4-BE49-F238E27FC236}">
                <a16:creationId xmlns:a16="http://schemas.microsoft.com/office/drawing/2014/main" id="{82CFF712-D223-4885-9F1D-562A87EB1B49}"/>
              </a:ext>
            </a:extLst>
          </p:cNvPr>
          <p:cNvSpPr txBox="1">
            <a:spLocks noChangeArrowheads="1"/>
          </p:cNvSpPr>
          <p:nvPr/>
        </p:nvSpPr>
        <p:spPr bwMode="auto">
          <a:xfrm>
            <a:off x="2700338" y="507348"/>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Mesh Surgery</a:t>
            </a:r>
          </a:p>
        </p:txBody>
      </p:sp>
      <p:sp>
        <p:nvSpPr>
          <p:cNvPr id="27651" name="Text Box 2">
            <a:extLst>
              <a:ext uri="{FF2B5EF4-FFF2-40B4-BE49-F238E27FC236}">
                <a16:creationId xmlns:a16="http://schemas.microsoft.com/office/drawing/2014/main" id="{ADA23433-5039-4997-A14F-00932F0F3B44}"/>
              </a:ext>
            </a:extLst>
          </p:cNvPr>
          <p:cNvSpPr txBox="1">
            <a:spLocks noChangeArrowheads="1"/>
          </p:cNvSpPr>
          <p:nvPr/>
        </p:nvSpPr>
        <p:spPr bwMode="auto">
          <a:xfrm>
            <a:off x="2209800" y="12017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buFont typeface="Arial" panose="020B0604020202020204" pitchFamily="34" charset="0"/>
              <a:buChar char="•"/>
            </a:pPr>
            <a:r>
              <a:rPr lang="en-US" altLang="en-US" b="0" dirty="0"/>
              <a:t>Sometimes adjusting node locations alone (i.e. smoothing) is not enough to fix poor element quality.  Sometimes we need to change the element connectivity also.  For example:</a:t>
            </a:r>
          </a:p>
        </p:txBody>
      </p:sp>
      <p:pic>
        <p:nvPicPr>
          <p:cNvPr id="27652" name="Picture 3">
            <a:extLst>
              <a:ext uri="{FF2B5EF4-FFF2-40B4-BE49-F238E27FC236}">
                <a16:creationId xmlns:a16="http://schemas.microsoft.com/office/drawing/2014/main" id="{0BBE97C0-E680-4881-8D32-A1158BCB5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513" y="2857500"/>
            <a:ext cx="325755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4">
            <a:extLst>
              <a:ext uri="{FF2B5EF4-FFF2-40B4-BE49-F238E27FC236}">
                <a16:creationId xmlns:a16="http://schemas.microsoft.com/office/drawing/2014/main" id="{FAC64C11-8103-4AE5-9D6F-2CFF103001B9}"/>
              </a:ext>
            </a:extLst>
          </p:cNvPr>
          <p:cNvSpPr txBox="1">
            <a:spLocks noChangeArrowheads="1"/>
          </p:cNvSpPr>
          <p:nvPr/>
        </p:nvSpPr>
        <p:spPr bwMode="auto">
          <a:xfrm>
            <a:off x="1630363" y="2754313"/>
            <a:ext cx="19240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800" b="0"/>
              <a:t>Geometric constraints force this element to have a 180 degree angle.</a:t>
            </a:r>
          </a:p>
        </p:txBody>
      </p:sp>
      <p:cxnSp>
        <p:nvCxnSpPr>
          <p:cNvPr id="27654" name="AutoShape 5">
            <a:extLst>
              <a:ext uri="{FF2B5EF4-FFF2-40B4-BE49-F238E27FC236}">
                <a16:creationId xmlns:a16="http://schemas.microsoft.com/office/drawing/2014/main" id="{EBB96F3A-8646-4984-9356-937575010CEE}"/>
              </a:ext>
            </a:extLst>
          </p:cNvPr>
          <p:cNvCxnSpPr>
            <a:cxnSpLocks noChangeShapeType="1"/>
          </p:cNvCxnSpPr>
          <p:nvPr/>
        </p:nvCxnSpPr>
        <p:spPr bwMode="auto">
          <a:xfrm>
            <a:off x="3063876" y="3825876"/>
            <a:ext cx="1116013" cy="100013"/>
          </a:xfrm>
          <a:prstGeom prst="straightConnector1">
            <a:avLst/>
          </a:prstGeom>
          <a:noFill/>
          <a:ln w="101520" cap="sq">
            <a:solidFill>
              <a:srgbClr val="FF0000"/>
            </a:solidFill>
            <a:miter lim="800000"/>
            <a:headEnd/>
            <a:tailEnd type="triangle" w="med" len="med"/>
          </a:ln>
          <a:extLst>
            <a:ext uri="{909E8E84-426E-40DD-AFC4-6F175D3DCCD1}">
              <a14:hiddenFill xmlns:a14="http://schemas.microsoft.com/office/drawing/2010/main">
                <a:noFill/>
              </a14:hiddenFill>
            </a:ext>
          </a:extLst>
        </p:spPr>
      </p:cxnSp>
      <p:pic>
        <p:nvPicPr>
          <p:cNvPr id="27655" name="Picture 6">
            <a:extLst>
              <a:ext uri="{FF2B5EF4-FFF2-40B4-BE49-F238E27FC236}">
                <a16:creationId xmlns:a16="http://schemas.microsoft.com/office/drawing/2014/main" id="{527DD2F7-A41B-4731-AD16-684F05C1D3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088" y="2830514"/>
            <a:ext cx="32639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 Box 7">
            <a:extLst>
              <a:ext uri="{FF2B5EF4-FFF2-40B4-BE49-F238E27FC236}">
                <a16:creationId xmlns:a16="http://schemas.microsoft.com/office/drawing/2014/main" id="{C853E51E-16A3-485A-8CAA-208DB83799AC}"/>
              </a:ext>
            </a:extLst>
          </p:cNvPr>
          <p:cNvSpPr txBox="1">
            <a:spLocks noChangeArrowheads="1"/>
          </p:cNvSpPr>
          <p:nvPr/>
        </p:nvSpPr>
        <p:spPr bwMode="auto">
          <a:xfrm>
            <a:off x="5948363" y="2771775"/>
            <a:ext cx="2043112" cy="258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800" b="0"/>
              <a:t>Rather than remesh and hope for better quality, a few minor tweaks to element connectivity can improve element quality dramatically</a:t>
            </a:r>
          </a:p>
        </p:txBody>
      </p:sp>
      <p:cxnSp>
        <p:nvCxnSpPr>
          <p:cNvPr id="27657" name="AutoShape 8">
            <a:extLst>
              <a:ext uri="{FF2B5EF4-FFF2-40B4-BE49-F238E27FC236}">
                <a16:creationId xmlns:a16="http://schemas.microsoft.com/office/drawing/2014/main" id="{9DAA2497-52C5-4B1A-83EC-7C5AC278EE90}"/>
              </a:ext>
            </a:extLst>
          </p:cNvPr>
          <p:cNvCxnSpPr>
            <a:cxnSpLocks noChangeShapeType="1"/>
          </p:cNvCxnSpPr>
          <p:nvPr/>
        </p:nvCxnSpPr>
        <p:spPr bwMode="auto">
          <a:xfrm>
            <a:off x="7319964" y="3841750"/>
            <a:ext cx="1436687" cy="107950"/>
          </a:xfrm>
          <a:prstGeom prst="straightConnector1">
            <a:avLst/>
          </a:prstGeom>
          <a:noFill/>
          <a:ln w="101520" cap="sq">
            <a:solidFill>
              <a:srgbClr val="FF0000"/>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B379CB21-04C6-404B-B641-B84000572250}"/>
              </a:ext>
            </a:extLst>
          </p:cNvPr>
          <p:cNvSpPr txBox="1">
            <a:spLocks noChangeArrowheads="1"/>
          </p:cNvSpPr>
          <p:nvPr/>
        </p:nvSpPr>
        <p:spPr bwMode="auto">
          <a:xfrm>
            <a:off x="2700338" y="494647"/>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Mesh Surgery</a:t>
            </a:r>
          </a:p>
        </p:txBody>
      </p:sp>
      <p:sp>
        <p:nvSpPr>
          <p:cNvPr id="29699" name="Text Box 2">
            <a:extLst>
              <a:ext uri="{FF2B5EF4-FFF2-40B4-BE49-F238E27FC236}">
                <a16:creationId xmlns:a16="http://schemas.microsoft.com/office/drawing/2014/main" id="{01D7503D-1C17-478D-9DFA-B577E9013322}"/>
              </a:ext>
            </a:extLst>
          </p:cNvPr>
          <p:cNvSpPr txBox="1">
            <a:spLocks noChangeArrowheads="1"/>
          </p:cNvSpPr>
          <p:nvPr/>
        </p:nvSpPr>
        <p:spPr bwMode="auto">
          <a:xfrm>
            <a:off x="1920876" y="1216025"/>
            <a:ext cx="85518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buFont typeface="Arial" panose="020B0604020202020204" pitchFamily="34" charset="0"/>
              <a:buChar char="•"/>
            </a:pPr>
            <a:r>
              <a:rPr lang="en-US" altLang="en-US" sz="1800" b="0"/>
              <a:t>Mesh Surgery can be used to import legacy meshes or meshes from other meshing packages to improve their quality.</a:t>
            </a:r>
          </a:p>
          <a:p>
            <a:pPr>
              <a:buFont typeface="Arial" panose="020B0604020202020204" pitchFamily="34" charset="0"/>
              <a:buChar char="•"/>
            </a:pPr>
            <a:r>
              <a:rPr lang="en-US" altLang="en-US" sz="1800" b="0"/>
              <a:t>Mesh Surgery is based on performing “Column operations”</a:t>
            </a:r>
          </a:p>
          <a:p>
            <a:pPr>
              <a:buFont typeface="Arial" panose="020B0604020202020204" pitchFamily="34" charset="0"/>
              <a:buChar char="•"/>
            </a:pPr>
            <a:r>
              <a:rPr lang="en-US" altLang="en-US" sz="1800" b="0"/>
              <a:t>A column is a stack of hexahedra within the mesh.</a:t>
            </a:r>
          </a:p>
          <a:p>
            <a:pPr>
              <a:buFont typeface="Arial" panose="020B0604020202020204" pitchFamily="34" charset="0"/>
              <a:buChar char="•"/>
            </a:pPr>
            <a:r>
              <a:rPr lang="en-US" altLang="en-US" sz="1800" b="0"/>
              <a:t>You can draw a column of hexes with the following command: </a:t>
            </a:r>
            <a:r>
              <a:rPr lang="en-US" altLang="en-US" sz="1800" i="1"/>
              <a:t>draw column face &lt;id&gt;, </a:t>
            </a:r>
            <a:r>
              <a:rPr lang="en-US" altLang="en-US" sz="1800" b="0"/>
              <a:t>where the id refers to a quad face which is at one end of the column.</a:t>
            </a:r>
          </a:p>
        </p:txBody>
      </p:sp>
      <p:pic>
        <p:nvPicPr>
          <p:cNvPr id="29700" name="Picture 3">
            <a:extLst>
              <a:ext uri="{FF2B5EF4-FFF2-40B4-BE49-F238E27FC236}">
                <a16:creationId xmlns:a16="http://schemas.microsoft.com/office/drawing/2014/main" id="{2DFFA70C-46F7-40CD-B090-9F31E60FD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389" y="3382964"/>
            <a:ext cx="1550987"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a:extLst>
              <a:ext uri="{FF2B5EF4-FFF2-40B4-BE49-F238E27FC236}">
                <a16:creationId xmlns:a16="http://schemas.microsoft.com/office/drawing/2014/main" id="{CA22AC5C-FE53-4528-AAB1-ED0C99070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313" y="3424239"/>
            <a:ext cx="153035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a:extLst>
              <a:ext uri="{FF2B5EF4-FFF2-40B4-BE49-F238E27FC236}">
                <a16:creationId xmlns:a16="http://schemas.microsoft.com/office/drawing/2014/main" id="{4C0B00C3-4704-40F8-B3B8-7FDBF5F2D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9689" y="3382964"/>
            <a:ext cx="1533525"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a:extLst>
              <a:ext uri="{FF2B5EF4-FFF2-40B4-BE49-F238E27FC236}">
                <a16:creationId xmlns:a16="http://schemas.microsoft.com/office/drawing/2014/main" id="{C6FE74D0-DA81-46AD-880D-094AD2900A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6" y="3382964"/>
            <a:ext cx="1554163"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7">
            <a:extLst>
              <a:ext uri="{FF2B5EF4-FFF2-40B4-BE49-F238E27FC236}">
                <a16:creationId xmlns:a16="http://schemas.microsoft.com/office/drawing/2014/main" id="{A9DDD778-4F03-49CD-91A8-0C2FE1BB4019}"/>
              </a:ext>
            </a:extLst>
          </p:cNvPr>
          <p:cNvSpPr txBox="1">
            <a:spLocks noChangeArrowheads="1"/>
          </p:cNvSpPr>
          <p:nvPr/>
        </p:nvSpPr>
        <p:spPr bwMode="auto">
          <a:xfrm>
            <a:off x="1979613" y="5508626"/>
            <a:ext cx="167005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600" b="0"/>
              <a:t>An example hex mesh</a:t>
            </a:r>
          </a:p>
        </p:txBody>
      </p:sp>
      <p:sp>
        <p:nvSpPr>
          <p:cNvPr id="29705" name="Text Box 8">
            <a:extLst>
              <a:ext uri="{FF2B5EF4-FFF2-40B4-BE49-F238E27FC236}">
                <a16:creationId xmlns:a16="http://schemas.microsoft.com/office/drawing/2014/main" id="{F6433286-B956-4076-B7A7-57FACEF6DFC5}"/>
              </a:ext>
            </a:extLst>
          </p:cNvPr>
          <p:cNvSpPr txBox="1">
            <a:spLocks noChangeArrowheads="1"/>
          </p:cNvSpPr>
          <p:nvPr/>
        </p:nvSpPr>
        <p:spPr bwMode="auto">
          <a:xfrm>
            <a:off x="4124325" y="5508626"/>
            <a:ext cx="1670050" cy="10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600" b="0"/>
              <a:t>A column running along the sweep direction.</a:t>
            </a:r>
          </a:p>
        </p:txBody>
      </p:sp>
      <p:sp>
        <p:nvSpPr>
          <p:cNvPr id="29706" name="Text Box 9">
            <a:extLst>
              <a:ext uri="{FF2B5EF4-FFF2-40B4-BE49-F238E27FC236}">
                <a16:creationId xmlns:a16="http://schemas.microsoft.com/office/drawing/2014/main" id="{2A8A7125-0123-4E02-8DEA-7F1EAA794BBD}"/>
              </a:ext>
            </a:extLst>
          </p:cNvPr>
          <p:cNvSpPr txBox="1">
            <a:spLocks noChangeArrowheads="1"/>
          </p:cNvSpPr>
          <p:nvPr/>
        </p:nvSpPr>
        <p:spPr bwMode="auto">
          <a:xfrm>
            <a:off x="6389688" y="5508625"/>
            <a:ext cx="1670050" cy="13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600" b="0"/>
              <a:t>A column running perpendicular to the sweep direction</a:t>
            </a:r>
          </a:p>
        </p:txBody>
      </p:sp>
      <p:sp>
        <p:nvSpPr>
          <p:cNvPr id="29707" name="Text Box 10">
            <a:extLst>
              <a:ext uri="{FF2B5EF4-FFF2-40B4-BE49-F238E27FC236}">
                <a16:creationId xmlns:a16="http://schemas.microsoft.com/office/drawing/2014/main" id="{5B7FD338-7C1E-4D40-BFD7-498C2B2BCE25}"/>
              </a:ext>
            </a:extLst>
          </p:cNvPr>
          <p:cNvSpPr txBox="1">
            <a:spLocks noChangeArrowheads="1"/>
          </p:cNvSpPr>
          <p:nvPr/>
        </p:nvSpPr>
        <p:spPr bwMode="auto">
          <a:xfrm>
            <a:off x="8518525" y="5508626"/>
            <a:ext cx="167005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600" b="0"/>
              <a:t>Two adjacent columns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a:extLst>
              <a:ext uri="{FF2B5EF4-FFF2-40B4-BE49-F238E27FC236}">
                <a16:creationId xmlns:a16="http://schemas.microsoft.com/office/drawing/2014/main" id="{AECE3160-CEDD-4ABB-B353-CBCF4D70E3E0}"/>
              </a:ext>
            </a:extLst>
          </p:cNvPr>
          <p:cNvSpPr txBox="1">
            <a:spLocks noChangeArrowheads="1"/>
          </p:cNvSpPr>
          <p:nvPr/>
        </p:nvSpPr>
        <p:spPr bwMode="auto">
          <a:xfrm>
            <a:off x="1981201" y="561975"/>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Exercise 2 – Drawing Hex Columns</a:t>
            </a:r>
          </a:p>
        </p:txBody>
      </p:sp>
      <p:sp>
        <p:nvSpPr>
          <p:cNvPr id="31747" name="Text Box 2">
            <a:extLst>
              <a:ext uri="{FF2B5EF4-FFF2-40B4-BE49-F238E27FC236}">
                <a16:creationId xmlns:a16="http://schemas.microsoft.com/office/drawing/2014/main" id="{F979455F-210E-4E06-A0DC-E221735B879E}"/>
              </a:ext>
            </a:extLst>
          </p:cNvPr>
          <p:cNvSpPr txBox="1">
            <a:spLocks noChangeArrowheads="1"/>
          </p:cNvSpPr>
          <p:nvPr/>
        </p:nvSpPr>
        <p:spPr bwMode="auto">
          <a:xfrm>
            <a:off x="2209800" y="13319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spcBef>
                <a:spcPts val="500"/>
              </a:spcBef>
              <a:buFont typeface="Arial" panose="020B0604020202020204" pitchFamily="34" charset="0"/>
              <a:buChar char="•"/>
            </a:pPr>
            <a:r>
              <a:rPr lang="en-US" altLang="en-US" sz="2000" b="0"/>
              <a:t>Create a cylinder and mesh it with hexes</a:t>
            </a:r>
          </a:p>
          <a:p>
            <a:pPr>
              <a:spcBef>
                <a:spcPts val="500"/>
              </a:spcBef>
              <a:buFont typeface="Arial" panose="020B0604020202020204" pitchFamily="34" charset="0"/>
              <a:buChar char="•"/>
            </a:pPr>
            <a:r>
              <a:rPr lang="en-US" altLang="en-US" sz="2000" b="0"/>
              <a:t>Pick different faces on the boundary of the mesh and draw the corresponding columns.</a:t>
            </a:r>
          </a:p>
          <a:p>
            <a:pPr>
              <a:spcBef>
                <a:spcPts val="500"/>
              </a:spcBef>
              <a:buFont typeface="Arial" panose="020B0604020202020204" pitchFamily="34" charset="0"/>
              <a:buChar char="•"/>
            </a:pPr>
            <a:r>
              <a:rPr lang="en-US" altLang="en-US" sz="2000" b="0"/>
              <a:t>Use the Cubit command: </a:t>
            </a:r>
            <a:r>
              <a:rPr lang="en-US" altLang="en-US" sz="2000" i="1"/>
              <a:t>draw column face &lt;id&gt;</a:t>
            </a:r>
          </a:p>
          <a:p>
            <a:pPr>
              <a:spcBef>
                <a:spcPts val="500"/>
              </a:spcBef>
              <a:buFont typeface="Arial" panose="020B0604020202020204" pitchFamily="34" charset="0"/>
              <a:buChar char="•"/>
            </a:pPr>
            <a:r>
              <a:rPr lang="en-US" altLang="en-US" sz="2000" b="0"/>
              <a:t>After drawing a column, type </a:t>
            </a:r>
            <a:r>
              <a:rPr lang="en-US" altLang="en-US" sz="2000" i="1"/>
              <a:t>“draw edge all add</a:t>
            </a:r>
            <a:r>
              <a:rPr lang="en-US" altLang="en-US" sz="2000" b="0"/>
              <a:t>”  so you can see the column with respect to the rest of the model.</a:t>
            </a:r>
          </a:p>
          <a:p>
            <a:pPr>
              <a:spcBef>
                <a:spcPts val="500"/>
              </a:spcBef>
              <a:buFont typeface="Arial" panose="020B0604020202020204" pitchFamily="34" charset="0"/>
              <a:buChar char="•"/>
            </a:pPr>
            <a:r>
              <a:rPr lang="en-US" altLang="en-US" sz="2000" b="0"/>
              <a:t>After visualizing one column, reset the display by hitting </a:t>
            </a:r>
            <a:r>
              <a:rPr lang="en-US" altLang="en-US" sz="2000" i="1"/>
              <a:t>F5</a:t>
            </a:r>
            <a:r>
              <a:rPr lang="en-US" altLang="en-US" sz="2000" b="0"/>
              <a:t> so you can pick and draw a different column.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08329BE3-DD8F-43A6-8F4B-9F6C7108F62E}"/>
              </a:ext>
            </a:extLst>
          </p:cNvPr>
          <p:cNvSpPr txBox="1">
            <a:spLocks noChangeArrowheads="1"/>
          </p:cNvSpPr>
          <p:nvPr/>
        </p:nvSpPr>
        <p:spPr bwMode="auto">
          <a:xfrm>
            <a:off x="2681289" y="633413"/>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Mesh Surgery</a:t>
            </a:r>
          </a:p>
        </p:txBody>
      </p:sp>
      <p:sp>
        <p:nvSpPr>
          <p:cNvPr id="33795" name="Text Box 2">
            <a:extLst>
              <a:ext uri="{FF2B5EF4-FFF2-40B4-BE49-F238E27FC236}">
                <a16:creationId xmlns:a16="http://schemas.microsoft.com/office/drawing/2014/main" id="{F00F9D5B-FAA3-4970-AA7E-3F1E51367FAC}"/>
              </a:ext>
            </a:extLst>
          </p:cNvPr>
          <p:cNvSpPr txBox="1">
            <a:spLocks noChangeArrowheads="1"/>
          </p:cNvSpPr>
          <p:nvPr/>
        </p:nvSpPr>
        <p:spPr bwMode="auto">
          <a:xfrm>
            <a:off x="2209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marL="685800" indent="-228600">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buFont typeface="Arial" panose="020B0604020202020204" pitchFamily="34" charset="0"/>
              <a:buChar char="•"/>
            </a:pPr>
            <a:r>
              <a:rPr lang="en-US" altLang="en-US" b="0"/>
              <a:t>There are 3 basic mesh surgery operations:</a:t>
            </a:r>
          </a:p>
          <a:p>
            <a:pPr lvl="1">
              <a:buFont typeface="Palatino Linotype" panose="02040502050505030304" pitchFamily="18" charset="0"/>
              <a:buChar char="–"/>
            </a:pPr>
            <a:r>
              <a:rPr lang="en-US" altLang="en-US"/>
              <a:t>Column Collapse</a:t>
            </a:r>
          </a:p>
          <a:p>
            <a:pPr lvl="1">
              <a:buFont typeface="Palatino Linotype" panose="02040502050505030304" pitchFamily="18" charset="0"/>
              <a:buChar char="–"/>
            </a:pPr>
            <a:r>
              <a:rPr lang="en-US" altLang="en-US"/>
              <a:t>Column Split</a:t>
            </a:r>
          </a:p>
          <a:p>
            <a:pPr lvl="1">
              <a:buFont typeface="Palatino Linotype" panose="02040502050505030304" pitchFamily="18" charset="0"/>
              <a:buChar char="–"/>
            </a:pPr>
            <a:r>
              <a:rPr lang="en-US" altLang="en-US"/>
              <a:t>Column Swap</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9A90B0D6-01E6-4CD4-8BC0-0A96771F7938}"/>
              </a:ext>
            </a:extLst>
          </p:cNvPr>
          <p:cNvSpPr txBox="1">
            <a:spLocks noChangeArrowheads="1"/>
          </p:cNvSpPr>
          <p:nvPr/>
        </p:nvSpPr>
        <p:spPr bwMode="auto">
          <a:xfrm>
            <a:off x="2681289" y="657226"/>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a:t>Mesh Surgery – Column Collapse</a:t>
            </a:r>
          </a:p>
        </p:txBody>
      </p:sp>
      <p:pic>
        <p:nvPicPr>
          <p:cNvPr id="35843" name="Picture 2">
            <a:extLst>
              <a:ext uri="{FF2B5EF4-FFF2-40B4-BE49-F238E27FC236}">
                <a16:creationId xmlns:a16="http://schemas.microsoft.com/office/drawing/2014/main" id="{31713508-926E-4869-B309-CFDC5EED2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226" y="2376489"/>
            <a:ext cx="298767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a:extLst>
              <a:ext uri="{FF2B5EF4-FFF2-40B4-BE49-F238E27FC236}">
                <a16:creationId xmlns:a16="http://schemas.microsoft.com/office/drawing/2014/main" id="{23BA7356-3B86-46A7-97F0-820F2474F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2470150"/>
            <a:ext cx="2817813"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a:extLst>
              <a:ext uri="{FF2B5EF4-FFF2-40B4-BE49-F238E27FC236}">
                <a16:creationId xmlns:a16="http://schemas.microsoft.com/office/drawing/2014/main" id="{1B983434-86A8-403F-86C6-C38814F9BF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0814" y="2368551"/>
            <a:ext cx="2827337"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5">
            <a:extLst>
              <a:ext uri="{FF2B5EF4-FFF2-40B4-BE49-F238E27FC236}">
                <a16:creationId xmlns:a16="http://schemas.microsoft.com/office/drawing/2014/main" id="{8892EB26-7F85-400C-87EF-3EF8609BE039}"/>
              </a:ext>
            </a:extLst>
          </p:cNvPr>
          <p:cNvSpPr txBox="1">
            <a:spLocks noChangeArrowheads="1"/>
          </p:cNvSpPr>
          <p:nvPr/>
        </p:nvSpPr>
        <p:spPr bwMode="auto">
          <a:xfrm>
            <a:off x="2538414" y="1592263"/>
            <a:ext cx="678497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000" b="0"/>
              <a:t>CUBIT™ Command syntax:</a:t>
            </a:r>
          </a:p>
          <a:p>
            <a:pPr algn="ctr">
              <a:spcBef>
                <a:spcPct val="0"/>
              </a:spcBef>
              <a:buClrTx/>
              <a:buFontTx/>
              <a:buNone/>
            </a:pPr>
            <a:r>
              <a:rPr lang="en-US" altLang="en-US" sz="2000" i="1"/>
              <a:t>Column collapse node &lt;node_id&gt; &lt;opposite_node_id&gt;</a:t>
            </a:r>
          </a:p>
        </p:txBody>
      </p:sp>
      <p:sp>
        <p:nvSpPr>
          <p:cNvPr id="35847" name="Rectangle 6">
            <a:extLst>
              <a:ext uri="{FF2B5EF4-FFF2-40B4-BE49-F238E27FC236}">
                <a16:creationId xmlns:a16="http://schemas.microsoft.com/office/drawing/2014/main" id="{CCAA58E2-6C56-44AF-87CF-DD220748DF9E}"/>
              </a:ext>
            </a:extLst>
          </p:cNvPr>
          <p:cNvSpPr>
            <a:spLocks noChangeArrowheads="1"/>
          </p:cNvSpPr>
          <p:nvPr/>
        </p:nvSpPr>
        <p:spPr bwMode="auto">
          <a:xfrm>
            <a:off x="3341689" y="6261100"/>
            <a:ext cx="4676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800" b="0"/>
              <a:t>For Example: </a:t>
            </a:r>
            <a:r>
              <a:rPr lang="en-US" altLang="en-US" sz="1800" i="1"/>
              <a:t>Column collapse node 17 23</a:t>
            </a:r>
          </a:p>
        </p:txBody>
      </p:sp>
      <p:sp>
        <p:nvSpPr>
          <p:cNvPr id="35848" name="Text Box 7">
            <a:extLst>
              <a:ext uri="{FF2B5EF4-FFF2-40B4-BE49-F238E27FC236}">
                <a16:creationId xmlns:a16="http://schemas.microsoft.com/office/drawing/2014/main" id="{C875B064-9A91-46F9-802C-E6A57C6A2F21}"/>
              </a:ext>
            </a:extLst>
          </p:cNvPr>
          <p:cNvSpPr txBox="1">
            <a:spLocks noChangeArrowheads="1"/>
          </p:cNvSpPr>
          <p:nvPr/>
        </p:nvSpPr>
        <p:spPr bwMode="auto">
          <a:xfrm>
            <a:off x="3352800" y="3322638"/>
            <a:ext cx="1143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000" b="0">
                <a:solidFill>
                  <a:srgbClr val="FFFFFF"/>
                </a:solidFill>
              </a:rPr>
              <a:t>Node 23</a:t>
            </a:r>
          </a:p>
        </p:txBody>
      </p:sp>
      <p:sp>
        <p:nvSpPr>
          <p:cNvPr id="35849" name="Text Box 8">
            <a:extLst>
              <a:ext uri="{FF2B5EF4-FFF2-40B4-BE49-F238E27FC236}">
                <a16:creationId xmlns:a16="http://schemas.microsoft.com/office/drawing/2014/main" id="{08907906-2E07-46AF-8664-5CF10528906F}"/>
              </a:ext>
            </a:extLst>
          </p:cNvPr>
          <p:cNvSpPr txBox="1">
            <a:spLocks noChangeArrowheads="1"/>
          </p:cNvSpPr>
          <p:nvPr/>
        </p:nvSpPr>
        <p:spPr bwMode="auto">
          <a:xfrm>
            <a:off x="2438400" y="2611438"/>
            <a:ext cx="1143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000" b="0">
                <a:solidFill>
                  <a:srgbClr val="FFFFFF"/>
                </a:solidFill>
              </a:rPr>
              <a:t>Node 17</a:t>
            </a:r>
          </a:p>
        </p:txBody>
      </p:sp>
      <p:sp>
        <p:nvSpPr>
          <p:cNvPr id="18441" name="Freeform 9">
            <a:extLst>
              <a:ext uri="{FF2B5EF4-FFF2-40B4-BE49-F238E27FC236}">
                <a16:creationId xmlns:a16="http://schemas.microsoft.com/office/drawing/2014/main" id="{4093E126-34AF-436C-A0DA-691A0BF6C2C6}"/>
              </a:ext>
            </a:extLst>
          </p:cNvPr>
          <p:cNvSpPr>
            <a:spLocks noChangeArrowheads="1"/>
          </p:cNvSpPr>
          <p:nvPr/>
        </p:nvSpPr>
        <p:spPr bwMode="auto">
          <a:xfrm>
            <a:off x="2693989" y="2941638"/>
            <a:ext cx="947737" cy="577850"/>
          </a:xfrm>
          <a:custGeom>
            <a:avLst/>
            <a:gdLst>
              <a:gd name="T0" fmla="*/ 0 w 948018"/>
              <a:gd name="T1" fmla="*/ 193850 h 578224"/>
              <a:gd name="T2" fmla="*/ 355398 w 948018"/>
              <a:gd name="T3" fmla="*/ 574866 h 578224"/>
              <a:gd name="T4" fmla="*/ 945491 w 948018"/>
              <a:gd name="T5" fmla="*/ 374332 h 578224"/>
              <a:gd name="T6" fmla="*/ 630329 w 948018"/>
              <a:gd name="T7" fmla="*/ 0 h 578224"/>
              <a:gd name="T8" fmla="*/ 0 w 948018"/>
              <a:gd name="T9" fmla="*/ 193850 h 578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8018" h="578224">
                <a:moveTo>
                  <a:pt x="0" y="194983"/>
                </a:moveTo>
                <a:lnTo>
                  <a:pt x="356347" y="578224"/>
                </a:lnTo>
                <a:lnTo>
                  <a:pt x="948018" y="376518"/>
                </a:lnTo>
                <a:lnTo>
                  <a:pt x="632012" y="0"/>
                </a:lnTo>
                <a:lnTo>
                  <a:pt x="0" y="194983"/>
                </a:lnTo>
                <a:close/>
              </a:path>
            </a:pathLst>
          </a:custGeom>
          <a:solidFill>
            <a:srgbClr val="FFFF00"/>
          </a:solidFill>
          <a:ln w="57240" cap="flat">
            <a:solidFill>
              <a:srgbClr val="00B0F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35851" name="Oval 10">
            <a:extLst>
              <a:ext uri="{FF2B5EF4-FFF2-40B4-BE49-F238E27FC236}">
                <a16:creationId xmlns:a16="http://schemas.microsoft.com/office/drawing/2014/main" id="{62AC0AC2-7781-4317-839A-3335A083DA2F}"/>
              </a:ext>
            </a:extLst>
          </p:cNvPr>
          <p:cNvSpPr>
            <a:spLocks noChangeArrowheads="1"/>
          </p:cNvSpPr>
          <p:nvPr/>
        </p:nvSpPr>
        <p:spPr bwMode="auto">
          <a:xfrm>
            <a:off x="3548063" y="3230563"/>
            <a:ext cx="182562" cy="182562"/>
          </a:xfrm>
          <a:prstGeom prst="ellipse">
            <a:avLst/>
          </a:prstGeom>
          <a:solidFill>
            <a:srgbClr val="FF0000"/>
          </a:solidFill>
          <a:ln w="9360" cap="sq">
            <a:solidFill>
              <a:srgbClr val="FF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5852" name="Oval 11">
            <a:extLst>
              <a:ext uri="{FF2B5EF4-FFF2-40B4-BE49-F238E27FC236}">
                <a16:creationId xmlns:a16="http://schemas.microsoft.com/office/drawing/2014/main" id="{E9179151-62F7-4650-B1D5-1EEB06327FF6}"/>
              </a:ext>
            </a:extLst>
          </p:cNvPr>
          <p:cNvSpPr>
            <a:spLocks noChangeArrowheads="1"/>
          </p:cNvSpPr>
          <p:nvPr/>
        </p:nvSpPr>
        <p:spPr bwMode="auto">
          <a:xfrm>
            <a:off x="2603501" y="3048001"/>
            <a:ext cx="182563" cy="182563"/>
          </a:xfrm>
          <a:prstGeom prst="ellipse">
            <a:avLst/>
          </a:prstGeom>
          <a:solidFill>
            <a:srgbClr val="FF0000"/>
          </a:solidFill>
          <a:ln w="9360" cap="sq">
            <a:solidFill>
              <a:srgbClr val="FF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
            <a:extLst>
              <a:ext uri="{FF2B5EF4-FFF2-40B4-BE49-F238E27FC236}">
                <a16:creationId xmlns:a16="http://schemas.microsoft.com/office/drawing/2014/main" id="{139C0284-8C24-41D9-95B6-651CF80AAB69}"/>
              </a:ext>
            </a:extLst>
          </p:cNvPr>
          <p:cNvSpPr txBox="1">
            <a:spLocks noChangeArrowheads="1"/>
          </p:cNvSpPr>
          <p:nvPr/>
        </p:nvSpPr>
        <p:spPr bwMode="auto">
          <a:xfrm>
            <a:off x="1981201" y="625476"/>
            <a:ext cx="822801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2880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eaLnBrk="1">
              <a:spcBef>
                <a:spcPct val="0"/>
              </a:spcBef>
              <a:buClrTx/>
              <a:buFontTx/>
              <a:buNone/>
            </a:pPr>
            <a:r>
              <a:rPr lang="en-US" altLang="en-US" sz="3300"/>
              <a:t>Mesh Surgery – Column Collapse - GUI</a:t>
            </a:r>
          </a:p>
        </p:txBody>
      </p:sp>
      <p:sp>
        <p:nvSpPr>
          <p:cNvPr id="37891" name="Text Box 3">
            <a:extLst>
              <a:ext uri="{FF2B5EF4-FFF2-40B4-BE49-F238E27FC236}">
                <a16:creationId xmlns:a16="http://schemas.microsoft.com/office/drawing/2014/main" id="{56B0E285-DEA1-444E-8CBE-C99B85DA1D5B}"/>
              </a:ext>
            </a:extLst>
          </p:cNvPr>
          <p:cNvSpPr txBox="1">
            <a:spLocks noChangeArrowheads="1"/>
          </p:cNvSpPr>
          <p:nvPr/>
        </p:nvSpPr>
        <p:spPr bwMode="auto">
          <a:xfrm>
            <a:off x="1938338" y="2425700"/>
            <a:ext cx="3732212"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20" tIns="63360" rIns="81720" bIns="40680"/>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eaLnBrk="1">
              <a:spcBef>
                <a:spcPct val="0"/>
              </a:spcBef>
              <a:buClrTx/>
              <a:buFontTx/>
              <a:buNone/>
            </a:pPr>
            <a:r>
              <a:rPr lang="en-US" altLang="en-US" sz="2500" b="0"/>
              <a:t>In the Command Panel Select:</a:t>
            </a:r>
          </a:p>
          <a:p>
            <a:pPr eaLnBrk="1">
              <a:spcBef>
                <a:spcPct val="0"/>
              </a:spcBef>
              <a:buClrTx/>
              <a:buFontTx/>
              <a:buNone/>
            </a:pPr>
            <a:endParaRPr lang="en-US" altLang="en-US" sz="2500" b="0"/>
          </a:p>
          <a:p>
            <a:pPr eaLnBrk="1">
              <a:spcBef>
                <a:spcPct val="0"/>
              </a:spcBef>
              <a:buClrTx/>
              <a:buFontTx/>
              <a:buNone/>
            </a:pPr>
            <a:r>
              <a:rPr lang="en-US" altLang="en-US" sz="2500" b="0"/>
              <a:t>1. Mode -  Mesh</a:t>
            </a:r>
          </a:p>
          <a:p>
            <a:pPr eaLnBrk="1">
              <a:spcBef>
                <a:spcPct val="0"/>
              </a:spcBef>
              <a:buClrTx/>
              <a:buFontTx/>
              <a:buNone/>
            </a:pPr>
            <a:endParaRPr lang="en-US" altLang="en-US" sz="2500" b="0"/>
          </a:p>
          <a:p>
            <a:pPr eaLnBrk="1">
              <a:spcBef>
                <a:spcPct val="0"/>
              </a:spcBef>
              <a:buClrTx/>
              <a:buFontTx/>
              <a:buNone/>
            </a:pPr>
            <a:r>
              <a:rPr lang="en-US" altLang="en-US" sz="2500" b="0"/>
              <a:t>2. Entity – Column</a:t>
            </a:r>
          </a:p>
          <a:p>
            <a:pPr eaLnBrk="1">
              <a:spcBef>
                <a:spcPct val="0"/>
              </a:spcBef>
              <a:buClrTx/>
              <a:buFontTx/>
              <a:buNone/>
            </a:pPr>
            <a:endParaRPr lang="en-US" altLang="en-US" sz="2500" b="0"/>
          </a:p>
          <a:p>
            <a:pPr eaLnBrk="1">
              <a:spcBef>
                <a:spcPct val="0"/>
              </a:spcBef>
              <a:buClrTx/>
              <a:buFontTx/>
              <a:buNone/>
            </a:pPr>
            <a:r>
              <a:rPr lang="en-US" altLang="en-US" sz="2500" b="0"/>
              <a:t>3. Action - Collapse</a:t>
            </a:r>
          </a:p>
        </p:txBody>
      </p:sp>
      <p:pic>
        <p:nvPicPr>
          <p:cNvPr id="37892" name="Picture 2">
            <a:extLst>
              <a:ext uri="{FF2B5EF4-FFF2-40B4-BE49-F238E27FC236}">
                <a16:creationId xmlns:a16="http://schemas.microsoft.com/office/drawing/2014/main" id="{136F8167-D688-448D-B12B-13F33205C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775" y="1724026"/>
            <a:ext cx="29591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3" name="Group 4">
            <a:extLst>
              <a:ext uri="{FF2B5EF4-FFF2-40B4-BE49-F238E27FC236}">
                <a16:creationId xmlns:a16="http://schemas.microsoft.com/office/drawing/2014/main" id="{0691AF79-2EE2-455D-9F84-52E3691D5E26}"/>
              </a:ext>
            </a:extLst>
          </p:cNvPr>
          <p:cNvGrpSpPr>
            <a:grpSpLocks/>
          </p:cNvGrpSpPr>
          <p:nvPr/>
        </p:nvGrpSpPr>
        <p:grpSpPr bwMode="auto">
          <a:xfrm>
            <a:off x="8040689" y="2324100"/>
            <a:ext cx="858837" cy="560388"/>
            <a:chOff x="3360" y="1165"/>
            <a:chExt cx="541" cy="353"/>
          </a:xfrm>
        </p:grpSpPr>
        <p:sp>
          <p:nvSpPr>
            <p:cNvPr id="37900" name="AutoShape 5">
              <a:extLst>
                <a:ext uri="{FF2B5EF4-FFF2-40B4-BE49-F238E27FC236}">
                  <a16:creationId xmlns:a16="http://schemas.microsoft.com/office/drawing/2014/main" id="{C2EABB64-BD4F-49B6-8B5F-9AC0CB6EEB2C}"/>
                </a:ext>
              </a:extLst>
            </p:cNvPr>
            <p:cNvSpPr>
              <a:spLocks noChangeArrowheads="1"/>
            </p:cNvSpPr>
            <p:nvPr/>
          </p:nvSpPr>
          <p:spPr bwMode="auto">
            <a:xfrm rot="-2898580">
              <a:off x="3379" y="1190"/>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7901" name="Oval 6">
              <a:extLst>
                <a:ext uri="{FF2B5EF4-FFF2-40B4-BE49-F238E27FC236}">
                  <a16:creationId xmlns:a16="http://schemas.microsoft.com/office/drawing/2014/main" id="{C1FDFBAA-4CC9-4B60-B2E7-8F2970D7039D}"/>
                </a:ext>
              </a:extLst>
            </p:cNvPr>
            <p:cNvSpPr>
              <a:spLocks noChangeArrowheads="1"/>
            </p:cNvSpPr>
            <p:nvPr/>
          </p:nvSpPr>
          <p:spPr bwMode="auto">
            <a:xfrm>
              <a:off x="3653" y="1165"/>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1</a:t>
              </a:r>
            </a:p>
          </p:txBody>
        </p:sp>
      </p:grpSp>
      <p:grpSp>
        <p:nvGrpSpPr>
          <p:cNvPr id="37894" name="Group 4">
            <a:extLst>
              <a:ext uri="{FF2B5EF4-FFF2-40B4-BE49-F238E27FC236}">
                <a16:creationId xmlns:a16="http://schemas.microsoft.com/office/drawing/2014/main" id="{5372DD41-8D07-4FFD-8416-B5C4B632D56F}"/>
              </a:ext>
            </a:extLst>
          </p:cNvPr>
          <p:cNvGrpSpPr>
            <a:grpSpLocks/>
          </p:cNvGrpSpPr>
          <p:nvPr/>
        </p:nvGrpSpPr>
        <p:grpSpPr bwMode="auto">
          <a:xfrm>
            <a:off x="8153400" y="3906839"/>
            <a:ext cx="858838" cy="560387"/>
            <a:chOff x="3360" y="1165"/>
            <a:chExt cx="541" cy="353"/>
          </a:xfrm>
        </p:grpSpPr>
        <p:sp>
          <p:nvSpPr>
            <p:cNvPr id="37898" name="AutoShape 5">
              <a:extLst>
                <a:ext uri="{FF2B5EF4-FFF2-40B4-BE49-F238E27FC236}">
                  <a16:creationId xmlns:a16="http://schemas.microsoft.com/office/drawing/2014/main" id="{AF245801-6C48-4B54-9B10-48CCBA73E070}"/>
                </a:ext>
              </a:extLst>
            </p:cNvPr>
            <p:cNvSpPr>
              <a:spLocks noChangeArrowheads="1"/>
            </p:cNvSpPr>
            <p:nvPr/>
          </p:nvSpPr>
          <p:spPr bwMode="auto">
            <a:xfrm rot="-2898580">
              <a:off x="3379" y="1190"/>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7899" name="Oval 6">
              <a:extLst>
                <a:ext uri="{FF2B5EF4-FFF2-40B4-BE49-F238E27FC236}">
                  <a16:creationId xmlns:a16="http://schemas.microsoft.com/office/drawing/2014/main" id="{E514DA13-CAC5-46BC-BAB1-E8CF24C8CFFC}"/>
                </a:ext>
              </a:extLst>
            </p:cNvPr>
            <p:cNvSpPr>
              <a:spLocks noChangeArrowheads="1"/>
            </p:cNvSpPr>
            <p:nvPr/>
          </p:nvSpPr>
          <p:spPr bwMode="auto">
            <a:xfrm>
              <a:off x="3653" y="1165"/>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2</a:t>
              </a:r>
            </a:p>
          </p:txBody>
        </p:sp>
      </p:grpSp>
      <p:grpSp>
        <p:nvGrpSpPr>
          <p:cNvPr id="37895" name="Group 4">
            <a:extLst>
              <a:ext uri="{FF2B5EF4-FFF2-40B4-BE49-F238E27FC236}">
                <a16:creationId xmlns:a16="http://schemas.microsoft.com/office/drawing/2014/main" id="{65E26DDA-13E5-42C1-88D9-6432AC05E587}"/>
              </a:ext>
            </a:extLst>
          </p:cNvPr>
          <p:cNvGrpSpPr>
            <a:grpSpLocks/>
          </p:cNvGrpSpPr>
          <p:nvPr/>
        </p:nvGrpSpPr>
        <p:grpSpPr bwMode="auto">
          <a:xfrm>
            <a:off x="8189914" y="4745039"/>
            <a:ext cx="858837" cy="560387"/>
            <a:chOff x="3360" y="1165"/>
            <a:chExt cx="541" cy="353"/>
          </a:xfrm>
        </p:grpSpPr>
        <p:sp>
          <p:nvSpPr>
            <p:cNvPr id="37896" name="AutoShape 5">
              <a:extLst>
                <a:ext uri="{FF2B5EF4-FFF2-40B4-BE49-F238E27FC236}">
                  <a16:creationId xmlns:a16="http://schemas.microsoft.com/office/drawing/2014/main" id="{7241B0D2-DB06-4AB9-B19B-707B180BDA7A}"/>
                </a:ext>
              </a:extLst>
            </p:cNvPr>
            <p:cNvSpPr>
              <a:spLocks noChangeArrowheads="1"/>
            </p:cNvSpPr>
            <p:nvPr/>
          </p:nvSpPr>
          <p:spPr bwMode="auto">
            <a:xfrm rot="-2898580">
              <a:off x="3379" y="1190"/>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7897" name="Oval 6">
              <a:extLst>
                <a:ext uri="{FF2B5EF4-FFF2-40B4-BE49-F238E27FC236}">
                  <a16:creationId xmlns:a16="http://schemas.microsoft.com/office/drawing/2014/main" id="{19EADF66-E694-4817-9BD0-562229F8AE4E}"/>
                </a:ext>
              </a:extLst>
            </p:cNvPr>
            <p:cNvSpPr>
              <a:spLocks noChangeArrowheads="1"/>
            </p:cNvSpPr>
            <p:nvPr/>
          </p:nvSpPr>
          <p:spPr bwMode="auto">
            <a:xfrm>
              <a:off x="3653" y="1165"/>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3</a:t>
              </a: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a:extLst>
              <a:ext uri="{FF2B5EF4-FFF2-40B4-BE49-F238E27FC236}">
                <a16:creationId xmlns:a16="http://schemas.microsoft.com/office/drawing/2014/main" id="{332F8409-2563-425D-8831-5E20858E07F7}"/>
              </a:ext>
            </a:extLst>
          </p:cNvPr>
          <p:cNvSpPr txBox="1">
            <a:spLocks noChangeArrowheads="1"/>
          </p:cNvSpPr>
          <p:nvPr/>
        </p:nvSpPr>
        <p:spPr bwMode="auto">
          <a:xfrm>
            <a:off x="2135188" y="685801"/>
            <a:ext cx="822801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2880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3300"/>
              <a:t>Mesh Surgery – Column Collapse - GUI</a:t>
            </a:r>
          </a:p>
        </p:txBody>
      </p:sp>
      <p:sp>
        <p:nvSpPr>
          <p:cNvPr id="39939" name="Text Box 2">
            <a:extLst>
              <a:ext uri="{FF2B5EF4-FFF2-40B4-BE49-F238E27FC236}">
                <a16:creationId xmlns:a16="http://schemas.microsoft.com/office/drawing/2014/main" id="{34425675-BF96-41C5-ABCD-2CEC06AFDC93}"/>
              </a:ext>
            </a:extLst>
          </p:cNvPr>
          <p:cNvSpPr txBox="1">
            <a:spLocks noChangeArrowheads="1"/>
          </p:cNvSpPr>
          <p:nvPr/>
        </p:nvSpPr>
        <p:spPr bwMode="auto">
          <a:xfrm>
            <a:off x="3125787" y="5803900"/>
            <a:ext cx="6781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20" tIns="55080" rIns="81720" bIns="40680"/>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400" b="0">
                <a:ea typeface="Microsoft YaHei" panose="020B0503020204020204" pitchFamily="34" charset="-122"/>
              </a:rPr>
              <a:t>1.  Click Cursor in the Opposite Node Box</a:t>
            </a:r>
          </a:p>
          <a:p>
            <a:pPr>
              <a:spcBef>
                <a:spcPct val="0"/>
              </a:spcBef>
              <a:buClrTx/>
              <a:buFontTx/>
              <a:buNone/>
            </a:pPr>
            <a:r>
              <a:rPr lang="en-US" altLang="en-US" sz="1400" b="0">
                <a:ea typeface="Microsoft YaHei" panose="020B0503020204020204" pitchFamily="34" charset="-122"/>
              </a:rPr>
              <a:t>2.  Select the nodes you wish to collapse</a:t>
            </a:r>
          </a:p>
          <a:p>
            <a:pPr>
              <a:spcBef>
                <a:spcPct val="0"/>
              </a:spcBef>
              <a:buClrTx/>
              <a:buFontTx/>
              <a:buNone/>
            </a:pPr>
            <a:r>
              <a:rPr lang="en-US" altLang="en-US" sz="1400" b="0">
                <a:ea typeface="Microsoft YaHei" panose="020B0503020204020204" pitchFamily="34" charset="-122"/>
              </a:rPr>
              <a:t>3.  With two opposite nodes in the Opposite Node ids Box click Apply</a:t>
            </a:r>
            <a:r>
              <a:rPr lang="en-US" altLang="en-US" sz="1000" b="0">
                <a:ea typeface="Microsoft YaHei" panose="020B0503020204020204" pitchFamily="34" charset="-122"/>
              </a:rPr>
              <a:t> </a:t>
            </a:r>
          </a:p>
        </p:txBody>
      </p:sp>
      <p:pic>
        <p:nvPicPr>
          <p:cNvPr id="39940" name="Picture 3">
            <a:extLst>
              <a:ext uri="{FF2B5EF4-FFF2-40B4-BE49-F238E27FC236}">
                <a16:creationId xmlns:a16="http://schemas.microsoft.com/office/drawing/2014/main" id="{E1B45158-C7B2-4999-8C79-474D4B391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8589"/>
          <a:stretch>
            <a:fillRect/>
          </a:stretch>
        </p:blipFill>
        <p:spPr bwMode="auto">
          <a:xfrm>
            <a:off x="1704975" y="1657351"/>
            <a:ext cx="5459412"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
            <a:extLst>
              <a:ext uri="{FF2B5EF4-FFF2-40B4-BE49-F238E27FC236}">
                <a16:creationId xmlns:a16="http://schemas.microsoft.com/office/drawing/2014/main" id="{255DF48D-D049-4502-813C-94ACB170B1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7" y="1657351"/>
            <a:ext cx="2414588"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Oval 3">
            <a:extLst>
              <a:ext uri="{FF2B5EF4-FFF2-40B4-BE49-F238E27FC236}">
                <a16:creationId xmlns:a16="http://schemas.microsoft.com/office/drawing/2014/main" id="{3CE19810-97B1-4444-9DEB-31441B5A8107}"/>
              </a:ext>
            </a:extLst>
          </p:cNvPr>
          <p:cNvSpPr>
            <a:spLocks noChangeArrowheads="1"/>
          </p:cNvSpPr>
          <p:nvPr/>
        </p:nvSpPr>
        <p:spPr bwMode="auto">
          <a:xfrm>
            <a:off x="8231187" y="4856164"/>
            <a:ext cx="457200" cy="280987"/>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buSzPct val="100000"/>
              <a:buFont typeface="Times New Roman" panose="02020603050405020304" pitchFamily="18" charset="0"/>
              <a:buNone/>
            </a:pPr>
            <a:endParaRPr lang="en-US" altLang="en-US"/>
          </a:p>
        </p:txBody>
      </p:sp>
      <p:sp>
        <p:nvSpPr>
          <p:cNvPr id="39943" name="Oval 7">
            <a:extLst>
              <a:ext uri="{FF2B5EF4-FFF2-40B4-BE49-F238E27FC236}">
                <a16:creationId xmlns:a16="http://schemas.microsoft.com/office/drawing/2014/main" id="{E8B7BCB9-2E46-4139-B550-39AA620943D3}"/>
              </a:ext>
            </a:extLst>
          </p:cNvPr>
          <p:cNvSpPr>
            <a:spLocks noChangeArrowheads="1"/>
          </p:cNvSpPr>
          <p:nvPr/>
        </p:nvSpPr>
        <p:spPr bwMode="auto">
          <a:xfrm>
            <a:off x="8688388" y="5116514"/>
            <a:ext cx="841375" cy="28257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buSzPct val="100000"/>
              <a:buFont typeface="Times New Roman" panose="02020603050405020304" pitchFamily="18" charset="0"/>
              <a:buNone/>
            </a:pPr>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a:extLst>
              <a:ext uri="{FF2B5EF4-FFF2-40B4-BE49-F238E27FC236}">
                <a16:creationId xmlns:a16="http://schemas.microsoft.com/office/drawing/2014/main" id="{76E327D7-CDF1-4C3D-B2DE-B6079B42CC2E}"/>
              </a:ext>
            </a:extLst>
          </p:cNvPr>
          <p:cNvSpPr txBox="1">
            <a:spLocks noChangeArrowheads="1"/>
          </p:cNvSpPr>
          <p:nvPr/>
        </p:nvSpPr>
        <p:spPr bwMode="auto">
          <a:xfrm>
            <a:off x="1981201" y="684213"/>
            <a:ext cx="822801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2880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3300"/>
              <a:t>Mesh Surgery – Column Collapse - GUI</a:t>
            </a:r>
          </a:p>
        </p:txBody>
      </p:sp>
      <p:sp>
        <p:nvSpPr>
          <p:cNvPr id="41987" name="Text Box 2">
            <a:extLst>
              <a:ext uri="{FF2B5EF4-FFF2-40B4-BE49-F238E27FC236}">
                <a16:creationId xmlns:a16="http://schemas.microsoft.com/office/drawing/2014/main" id="{F0183A27-485B-40C7-85FF-95B71C508922}"/>
              </a:ext>
            </a:extLst>
          </p:cNvPr>
          <p:cNvSpPr txBox="1">
            <a:spLocks noChangeArrowheads="1"/>
          </p:cNvSpPr>
          <p:nvPr/>
        </p:nvSpPr>
        <p:spPr bwMode="auto">
          <a:xfrm>
            <a:off x="3078164" y="1692275"/>
            <a:ext cx="35655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pPr>
            <a:r>
              <a:rPr lang="en-US" altLang="en-US" sz="3600" b="0">
                <a:solidFill>
                  <a:srgbClr val="FFFFFF"/>
                </a:solidFill>
              </a:rPr>
              <a:t>Collapse Result</a:t>
            </a:r>
          </a:p>
        </p:txBody>
      </p:sp>
      <p:pic>
        <p:nvPicPr>
          <p:cNvPr id="41988" name="Picture 3">
            <a:extLst>
              <a:ext uri="{FF2B5EF4-FFF2-40B4-BE49-F238E27FC236}">
                <a16:creationId xmlns:a16="http://schemas.microsoft.com/office/drawing/2014/main" id="{BEB9E2FB-7E75-410A-9D03-F2325B85F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726" y="2300288"/>
            <a:ext cx="5121275"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4">
            <a:extLst>
              <a:ext uri="{FF2B5EF4-FFF2-40B4-BE49-F238E27FC236}">
                <a16:creationId xmlns:a16="http://schemas.microsoft.com/office/drawing/2014/main" id="{CABA8341-9441-46DB-8064-D9766FDDCF6C}"/>
              </a:ext>
            </a:extLst>
          </p:cNvPr>
          <p:cNvSpPr txBox="1">
            <a:spLocks noChangeArrowheads="1"/>
          </p:cNvSpPr>
          <p:nvPr/>
        </p:nvSpPr>
        <p:spPr bwMode="auto">
          <a:xfrm>
            <a:off x="3529013" y="1692276"/>
            <a:ext cx="4487862"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eaLnBrk="1">
              <a:spcBef>
                <a:spcPct val="0"/>
              </a:spcBef>
            </a:pPr>
            <a:r>
              <a:rPr lang="en-US" altLang="en-US" sz="2500" b="0">
                <a:ea typeface="Microsoft YaHei" panose="020B0503020204020204" pitchFamily="34" charset="-122"/>
              </a:rPr>
              <a:t>Column Collapse Result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a:extLst>
              <a:ext uri="{FF2B5EF4-FFF2-40B4-BE49-F238E27FC236}">
                <a16:creationId xmlns:a16="http://schemas.microsoft.com/office/drawing/2014/main" id="{E38032A5-DC2F-4E72-87B4-524D3CC708E6}"/>
              </a:ext>
            </a:extLst>
          </p:cNvPr>
          <p:cNvSpPr txBox="1">
            <a:spLocks noChangeArrowheads="1"/>
          </p:cNvSpPr>
          <p:nvPr/>
        </p:nvSpPr>
        <p:spPr bwMode="auto">
          <a:xfrm>
            <a:off x="2209801" y="733884"/>
            <a:ext cx="5037137"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Tools to Improve Quality of Existing Hex Meshes</a:t>
            </a:r>
          </a:p>
        </p:txBody>
      </p:sp>
      <p:sp>
        <p:nvSpPr>
          <p:cNvPr id="7171" name="Text Box 2">
            <a:extLst>
              <a:ext uri="{FF2B5EF4-FFF2-40B4-BE49-F238E27FC236}">
                <a16:creationId xmlns:a16="http://schemas.microsoft.com/office/drawing/2014/main" id="{4C70C9AB-1CCE-488A-A1A3-B655946E331F}"/>
              </a:ext>
            </a:extLst>
          </p:cNvPr>
          <p:cNvSpPr txBox="1">
            <a:spLocks noChangeArrowheads="1"/>
          </p:cNvSpPr>
          <p:nvPr/>
        </p:nvSpPr>
        <p:spPr bwMode="auto">
          <a:xfrm>
            <a:off x="2209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buFont typeface="Arial" panose="020B0604020202020204" pitchFamily="34" charset="0"/>
              <a:buChar char="•"/>
            </a:pPr>
            <a:r>
              <a:rPr lang="en-US" altLang="en-US"/>
              <a:t>Smoothing</a:t>
            </a:r>
          </a:p>
          <a:p>
            <a:pPr>
              <a:buFont typeface="Arial" panose="020B0604020202020204" pitchFamily="34" charset="0"/>
              <a:buChar char="•"/>
            </a:pPr>
            <a:r>
              <a:rPr lang="en-US" altLang="en-US"/>
              <a:t>Unite Meshed Volumes</a:t>
            </a:r>
          </a:p>
          <a:p>
            <a:pPr>
              <a:buFont typeface="Arial" panose="020B0604020202020204" pitchFamily="34" charset="0"/>
              <a:buChar char="•"/>
            </a:pPr>
            <a:r>
              <a:rPr lang="en-US" altLang="en-US"/>
              <a:t>Mesh Surgery</a:t>
            </a:r>
          </a:p>
          <a:p>
            <a:pPr>
              <a:buFont typeface="Arial" panose="020B0604020202020204" pitchFamily="34" charset="0"/>
              <a:buChar char="•"/>
            </a:pPr>
            <a:r>
              <a:rPr lang="en-US" altLang="en-US"/>
              <a:t>Pillowing</a:t>
            </a:r>
          </a:p>
        </p:txBody>
      </p:sp>
      <p:sp>
        <p:nvSpPr>
          <p:cNvPr id="7172" name="Text Box 3">
            <a:extLst>
              <a:ext uri="{FF2B5EF4-FFF2-40B4-BE49-F238E27FC236}">
                <a16:creationId xmlns:a16="http://schemas.microsoft.com/office/drawing/2014/main" id="{4508526C-73E7-4998-BBDF-90921D01A0BD}"/>
              </a:ext>
            </a:extLst>
          </p:cNvPr>
          <p:cNvSpPr txBox="1">
            <a:spLocks noChangeArrowheads="1"/>
          </p:cNvSpPr>
          <p:nvPr/>
        </p:nvSpPr>
        <p:spPr bwMode="auto">
          <a:xfrm>
            <a:off x="2346325" y="2054226"/>
            <a:ext cx="1841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
            <a:extLst>
              <a:ext uri="{FF2B5EF4-FFF2-40B4-BE49-F238E27FC236}">
                <a16:creationId xmlns:a16="http://schemas.microsoft.com/office/drawing/2014/main" id="{C96CBF9F-098B-4AB4-B36F-DB2DAD89FFC9}"/>
              </a:ext>
            </a:extLst>
          </p:cNvPr>
          <p:cNvSpPr txBox="1">
            <a:spLocks noChangeArrowheads="1"/>
          </p:cNvSpPr>
          <p:nvPr/>
        </p:nvSpPr>
        <p:spPr bwMode="auto">
          <a:xfrm>
            <a:off x="2787652" y="661988"/>
            <a:ext cx="771207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a:t>Mesh Surgery – Column Collapse Boundary</a:t>
            </a:r>
          </a:p>
        </p:txBody>
      </p:sp>
      <p:sp>
        <p:nvSpPr>
          <p:cNvPr id="44035" name="Text Box 2">
            <a:extLst>
              <a:ext uri="{FF2B5EF4-FFF2-40B4-BE49-F238E27FC236}">
                <a16:creationId xmlns:a16="http://schemas.microsoft.com/office/drawing/2014/main" id="{BE4DA48C-3672-4023-A508-787BA0E4B1F4}"/>
              </a:ext>
            </a:extLst>
          </p:cNvPr>
          <p:cNvSpPr txBox="1">
            <a:spLocks noChangeArrowheads="1"/>
          </p:cNvSpPr>
          <p:nvPr/>
        </p:nvSpPr>
        <p:spPr bwMode="auto">
          <a:xfrm>
            <a:off x="1600201" y="1597025"/>
            <a:ext cx="887571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000" b="0"/>
              <a:t>CUBIT™ Command syntax:</a:t>
            </a:r>
          </a:p>
          <a:p>
            <a:pPr algn="ctr">
              <a:spcBef>
                <a:spcPct val="0"/>
              </a:spcBef>
              <a:buClrTx/>
              <a:buFontTx/>
              <a:buNone/>
            </a:pPr>
            <a:r>
              <a:rPr lang="en-US" altLang="en-US" sz="2000" i="1"/>
              <a:t>Column collapse boundary node &lt;node id&gt; &lt;corner node id&gt; &lt;node_id&gt;</a:t>
            </a:r>
          </a:p>
        </p:txBody>
      </p:sp>
      <p:sp>
        <p:nvSpPr>
          <p:cNvPr id="44036" name="Rectangle 3">
            <a:extLst>
              <a:ext uri="{FF2B5EF4-FFF2-40B4-BE49-F238E27FC236}">
                <a16:creationId xmlns:a16="http://schemas.microsoft.com/office/drawing/2014/main" id="{374F3865-082A-452F-AE86-04415B2B52B6}"/>
              </a:ext>
            </a:extLst>
          </p:cNvPr>
          <p:cNvSpPr>
            <a:spLocks noChangeArrowheads="1"/>
          </p:cNvSpPr>
          <p:nvPr/>
        </p:nvSpPr>
        <p:spPr bwMode="auto">
          <a:xfrm>
            <a:off x="1619250" y="6437313"/>
            <a:ext cx="5965826"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800" b="0"/>
              <a:t>For Example: </a:t>
            </a:r>
            <a:r>
              <a:rPr lang="en-US" altLang="en-US" sz="1800" i="1"/>
              <a:t>column collapse boundary node 3 1 12 </a:t>
            </a:r>
          </a:p>
        </p:txBody>
      </p:sp>
      <p:sp>
        <p:nvSpPr>
          <p:cNvPr id="44037" name="Text Box 4">
            <a:extLst>
              <a:ext uri="{FF2B5EF4-FFF2-40B4-BE49-F238E27FC236}">
                <a16:creationId xmlns:a16="http://schemas.microsoft.com/office/drawing/2014/main" id="{75488613-4430-4CD2-B92A-16C807513A53}"/>
              </a:ext>
            </a:extLst>
          </p:cNvPr>
          <p:cNvSpPr txBox="1">
            <a:spLocks noChangeArrowheads="1"/>
          </p:cNvSpPr>
          <p:nvPr/>
        </p:nvSpPr>
        <p:spPr bwMode="auto">
          <a:xfrm>
            <a:off x="3459163" y="3327400"/>
            <a:ext cx="1143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000" b="0">
                <a:solidFill>
                  <a:srgbClr val="FFFFFF"/>
                </a:solidFill>
              </a:rPr>
              <a:t>Node 23</a:t>
            </a:r>
          </a:p>
        </p:txBody>
      </p:sp>
      <p:sp>
        <p:nvSpPr>
          <p:cNvPr id="44038" name="Text Box 5">
            <a:extLst>
              <a:ext uri="{FF2B5EF4-FFF2-40B4-BE49-F238E27FC236}">
                <a16:creationId xmlns:a16="http://schemas.microsoft.com/office/drawing/2014/main" id="{475E289E-7439-45AD-9FBD-CE8DB3D9C2A1}"/>
              </a:ext>
            </a:extLst>
          </p:cNvPr>
          <p:cNvSpPr txBox="1">
            <a:spLocks noChangeArrowheads="1"/>
          </p:cNvSpPr>
          <p:nvPr/>
        </p:nvSpPr>
        <p:spPr bwMode="auto">
          <a:xfrm>
            <a:off x="2544763" y="2616200"/>
            <a:ext cx="1143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000" b="0">
                <a:solidFill>
                  <a:srgbClr val="FFFFFF"/>
                </a:solidFill>
              </a:rPr>
              <a:t>Node 17</a:t>
            </a:r>
          </a:p>
        </p:txBody>
      </p:sp>
      <p:pic>
        <p:nvPicPr>
          <p:cNvPr id="44039" name="Picture 6">
            <a:extLst>
              <a:ext uri="{FF2B5EF4-FFF2-40B4-BE49-F238E27FC236}">
                <a16:creationId xmlns:a16="http://schemas.microsoft.com/office/drawing/2014/main" id="{A26F661D-7ADF-451B-8CCC-F4D57BD22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7" y="2362201"/>
            <a:ext cx="3654425"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7">
            <a:extLst>
              <a:ext uri="{FF2B5EF4-FFF2-40B4-BE49-F238E27FC236}">
                <a16:creationId xmlns:a16="http://schemas.microsoft.com/office/drawing/2014/main" id="{ABC00A62-D18C-4396-9F3A-55F698D77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926" y="2573337"/>
            <a:ext cx="343535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Text Box 8">
            <a:extLst>
              <a:ext uri="{FF2B5EF4-FFF2-40B4-BE49-F238E27FC236}">
                <a16:creationId xmlns:a16="http://schemas.microsoft.com/office/drawing/2014/main" id="{39DF8672-6A5B-430F-94BB-4E0050C353B9}"/>
              </a:ext>
            </a:extLst>
          </p:cNvPr>
          <p:cNvSpPr txBox="1">
            <a:spLocks noChangeArrowheads="1"/>
          </p:cNvSpPr>
          <p:nvPr/>
        </p:nvSpPr>
        <p:spPr bwMode="auto">
          <a:xfrm>
            <a:off x="6877052" y="6019801"/>
            <a:ext cx="3805237"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600" b="0"/>
              <a:t>Collapses adjacent boundary nodes onto corner node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
            <a:extLst>
              <a:ext uri="{FF2B5EF4-FFF2-40B4-BE49-F238E27FC236}">
                <a16:creationId xmlns:a16="http://schemas.microsoft.com/office/drawing/2014/main" id="{6A8FFF0C-E40F-48B3-82A3-02946460F910}"/>
              </a:ext>
            </a:extLst>
          </p:cNvPr>
          <p:cNvSpPr txBox="1">
            <a:spLocks noChangeArrowheads="1"/>
          </p:cNvSpPr>
          <p:nvPr/>
        </p:nvSpPr>
        <p:spPr bwMode="auto">
          <a:xfrm>
            <a:off x="2255838" y="569914"/>
            <a:ext cx="8229600"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2880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3300"/>
              <a:t>Mesh Surgery – </a:t>
            </a:r>
            <a:br>
              <a:rPr lang="en-US" altLang="en-US" sz="3300"/>
            </a:br>
            <a:r>
              <a:rPr lang="en-US" altLang="en-US" sz="3300"/>
              <a:t>Column Collapse Corner - GUI</a:t>
            </a:r>
          </a:p>
        </p:txBody>
      </p:sp>
      <p:pic>
        <p:nvPicPr>
          <p:cNvPr id="46083" name="Picture 2">
            <a:extLst>
              <a:ext uri="{FF2B5EF4-FFF2-40B4-BE49-F238E27FC236}">
                <a16:creationId xmlns:a16="http://schemas.microsoft.com/office/drawing/2014/main" id="{CC320143-F472-410D-9783-385B2DBC5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119" r="30745" b="73"/>
          <a:stretch>
            <a:fillRect/>
          </a:stretch>
        </p:blipFill>
        <p:spPr bwMode="auto">
          <a:xfrm>
            <a:off x="1981201" y="2078038"/>
            <a:ext cx="5635625"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3">
            <a:extLst>
              <a:ext uri="{FF2B5EF4-FFF2-40B4-BE49-F238E27FC236}">
                <a16:creationId xmlns:a16="http://schemas.microsoft.com/office/drawing/2014/main" id="{35859D8F-46C5-4470-B0FC-A58A7D8D35F8}"/>
              </a:ext>
            </a:extLst>
          </p:cNvPr>
          <p:cNvSpPr txBox="1">
            <a:spLocks noChangeArrowheads="1"/>
          </p:cNvSpPr>
          <p:nvPr/>
        </p:nvSpPr>
        <p:spPr bwMode="auto">
          <a:xfrm>
            <a:off x="4114800" y="5918200"/>
            <a:ext cx="632618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20" tIns="56880" rIns="81720" bIns="40680"/>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800" b="0">
                <a:ea typeface="Microsoft YaHei" panose="020B0503020204020204" pitchFamily="34" charset="-122"/>
              </a:rPr>
              <a:t>To collapse at a corner, select boundary node, corner node, boundary node, in that order, where the two boundary nodes must be opposite one another. Hit the apply button.</a:t>
            </a:r>
          </a:p>
        </p:txBody>
      </p:sp>
      <p:pic>
        <p:nvPicPr>
          <p:cNvPr id="46085" name="Picture 2">
            <a:extLst>
              <a:ext uri="{FF2B5EF4-FFF2-40B4-BE49-F238E27FC236}">
                <a16:creationId xmlns:a16="http://schemas.microsoft.com/office/drawing/2014/main" id="{E59DDBDF-552A-4A32-8766-D626ED39B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6825" y="2078038"/>
            <a:ext cx="2185988"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
            <a:extLst>
              <a:ext uri="{FF2B5EF4-FFF2-40B4-BE49-F238E27FC236}">
                <a16:creationId xmlns:a16="http://schemas.microsoft.com/office/drawing/2014/main" id="{C013687A-124E-406F-B0A8-77CAC9F5F210}"/>
              </a:ext>
            </a:extLst>
          </p:cNvPr>
          <p:cNvSpPr txBox="1">
            <a:spLocks noChangeArrowheads="1"/>
          </p:cNvSpPr>
          <p:nvPr/>
        </p:nvSpPr>
        <p:spPr bwMode="auto">
          <a:xfrm>
            <a:off x="2255838" y="692151"/>
            <a:ext cx="8229600"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2880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3300"/>
              <a:t>Mesh Surgery – </a:t>
            </a:r>
            <a:br>
              <a:rPr lang="en-US" altLang="en-US" sz="3300"/>
            </a:br>
            <a:r>
              <a:rPr lang="en-US" altLang="en-US" sz="3300"/>
              <a:t>Column Collapse Corner - GUI</a:t>
            </a:r>
          </a:p>
        </p:txBody>
      </p:sp>
      <p:sp>
        <p:nvSpPr>
          <p:cNvPr id="48131" name="Text Box 2">
            <a:extLst>
              <a:ext uri="{FF2B5EF4-FFF2-40B4-BE49-F238E27FC236}">
                <a16:creationId xmlns:a16="http://schemas.microsoft.com/office/drawing/2014/main" id="{DA58539A-9E0D-468B-A7FE-F219C7DDE5A6}"/>
              </a:ext>
            </a:extLst>
          </p:cNvPr>
          <p:cNvSpPr txBox="1">
            <a:spLocks noChangeArrowheads="1"/>
          </p:cNvSpPr>
          <p:nvPr/>
        </p:nvSpPr>
        <p:spPr bwMode="auto">
          <a:xfrm>
            <a:off x="3078163" y="2032000"/>
            <a:ext cx="5262562"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20" tIns="55080" rIns="81720" bIns="40680"/>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b="0">
                <a:ea typeface="Microsoft YaHei" panose="020B0503020204020204" pitchFamily="34" charset="-122"/>
              </a:rPr>
              <a:t>Collapse Corner Result</a:t>
            </a:r>
          </a:p>
        </p:txBody>
      </p:sp>
      <p:pic>
        <p:nvPicPr>
          <p:cNvPr id="48132" name="Picture 3">
            <a:extLst>
              <a:ext uri="{FF2B5EF4-FFF2-40B4-BE49-F238E27FC236}">
                <a16:creationId xmlns:a16="http://schemas.microsoft.com/office/drawing/2014/main" id="{13EA44A2-9B02-4A56-906B-ECF1E8916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638" y="2660650"/>
            <a:ext cx="589756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a:extLst>
              <a:ext uri="{FF2B5EF4-FFF2-40B4-BE49-F238E27FC236}">
                <a16:creationId xmlns:a16="http://schemas.microsoft.com/office/drawing/2014/main" id="{9191489C-626C-4AD6-B1D4-7B12469A78E3}"/>
              </a:ext>
            </a:extLst>
          </p:cNvPr>
          <p:cNvSpPr txBox="1">
            <a:spLocks noChangeArrowheads="1"/>
          </p:cNvSpPr>
          <p:nvPr/>
        </p:nvSpPr>
        <p:spPr bwMode="auto">
          <a:xfrm>
            <a:off x="2681289" y="719138"/>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a:t>Mesh Surgery – Column Split</a:t>
            </a:r>
          </a:p>
        </p:txBody>
      </p:sp>
      <p:sp>
        <p:nvSpPr>
          <p:cNvPr id="50179" name="Text Box 2">
            <a:extLst>
              <a:ext uri="{FF2B5EF4-FFF2-40B4-BE49-F238E27FC236}">
                <a16:creationId xmlns:a16="http://schemas.microsoft.com/office/drawing/2014/main" id="{5942592D-34EC-4ED7-B8A7-0B09ECCEDE49}"/>
              </a:ext>
            </a:extLst>
          </p:cNvPr>
          <p:cNvSpPr txBox="1">
            <a:spLocks noChangeArrowheads="1"/>
          </p:cNvSpPr>
          <p:nvPr/>
        </p:nvSpPr>
        <p:spPr bwMode="auto">
          <a:xfrm>
            <a:off x="2784475" y="1654175"/>
            <a:ext cx="6288088"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000" b="0"/>
              <a:t>CUBIT™ Command syntax:</a:t>
            </a:r>
          </a:p>
          <a:p>
            <a:pPr algn="ctr">
              <a:spcBef>
                <a:spcPct val="0"/>
              </a:spcBef>
              <a:buClrTx/>
              <a:buFontTx/>
              <a:buNone/>
            </a:pPr>
            <a:r>
              <a:rPr lang="en-US" altLang="en-US" sz="2000" i="1"/>
              <a:t>Column split node &lt;node_id&gt; &lt;opposite_node_id&gt;</a:t>
            </a:r>
          </a:p>
        </p:txBody>
      </p:sp>
      <p:sp>
        <p:nvSpPr>
          <p:cNvPr id="50180" name="Rectangle 3">
            <a:extLst>
              <a:ext uri="{FF2B5EF4-FFF2-40B4-BE49-F238E27FC236}">
                <a16:creationId xmlns:a16="http://schemas.microsoft.com/office/drawing/2014/main" id="{58BE938E-C66E-4389-A0C6-EC7114F0ED71}"/>
              </a:ext>
            </a:extLst>
          </p:cNvPr>
          <p:cNvSpPr>
            <a:spLocks noChangeArrowheads="1"/>
          </p:cNvSpPr>
          <p:nvPr/>
        </p:nvSpPr>
        <p:spPr bwMode="auto">
          <a:xfrm>
            <a:off x="1889126" y="6242050"/>
            <a:ext cx="4297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800" b="0"/>
              <a:t>For Example: </a:t>
            </a:r>
            <a:r>
              <a:rPr lang="en-US" altLang="en-US" sz="1800" i="1"/>
              <a:t>Column split node 17  23</a:t>
            </a:r>
          </a:p>
        </p:txBody>
      </p:sp>
      <p:pic>
        <p:nvPicPr>
          <p:cNvPr id="50181" name="Picture 4">
            <a:extLst>
              <a:ext uri="{FF2B5EF4-FFF2-40B4-BE49-F238E27FC236}">
                <a16:creationId xmlns:a16="http://schemas.microsoft.com/office/drawing/2014/main" id="{47893B14-74B7-4BEB-B8CD-907BA817F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725" y="2543175"/>
            <a:ext cx="27622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5">
            <a:extLst>
              <a:ext uri="{FF2B5EF4-FFF2-40B4-BE49-F238E27FC236}">
                <a16:creationId xmlns:a16="http://schemas.microsoft.com/office/drawing/2014/main" id="{362B5179-2EE5-4ED6-AEE3-6955E19DB1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113" y="2543175"/>
            <a:ext cx="27670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6">
            <a:extLst>
              <a:ext uri="{FF2B5EF4-FFF2-40B4-BE49-F238E27FC236}">
                <a16:creationId xmlns:a16="http://schemas.microsoft.com/office/drawing/2014/main" id="{0824119C-EAB7-4531-A6BA-A326CF7702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9851" y="2543175"/>
            <a:ext cx="27654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 Box 7">
            <a:extLst>
              <a:ext uri="{FF2B5EF4-FFF2-40B4-BE49-F238E27FC236}">
                <a16:creationId xmlns:a16="http://schemas.microsoft.com/office/drawing/2014/main" id="{0DA11F8E-17C6-45DA-BC61-54C5797EAE87}"/>
              </a:ext>
            </a:extLst>
          </p:cNvPr>
          <p:cNvSpPr txBox="1">
            <a:spLocks noChangeArrowheads="1"/>
          </p:cNvSpPr>
          <p:nvPr/>
        </p:nvSpPr>
        <p:spPr bwMode="auto">
          <a:xfrm>
            <a:off x="3246438" y="3429000"/>
            <a:ext cx="1143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000" b="0">
                <a:solidFill>
                  <a:srgbClr val="FFFFFF"/>
                </a:solidFill>
              </a:rPr>
              <a:t>Node 23</a:t>
            </a:r>
          </a:p>
        </p:txBody>
      </p:sp>
      <p:sp>
        <p:nvSpPr>
          <p:cNvPr id="50185" name="Text Box 8">
            <a:extLst>
              <a:ext uri="{FF2B5EF4-FFF2-40B4-BE49-F238E27FC236}">
                <a16:creationId xmlns:a16="http://schemas.microsoft.com/office/drawing/2014/main" id="{DB4F7996-6AFE-4CE7-9572-119C24C5AE10}"/>
              </a:ext>
            </a:extLst>
          </p:cNvPr>
          <p:cNvSpPr txBox="1">
            <a:spLocks noChangeArrowheads="1"/>
          </p:cNvSpPr>
          <p:nvPr/>
        </p:nvSpPr>
        <p:spPr bwMode="auto">
          <a:xfrm>
            <a:off x="2430463" y="2741613"/>
            <a:ext cx="11430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000" b="0">
                <a:solidFill>
                  <a:srgbClr val="FFFFFF"/>
                </a:solidFill>
              </a:rPr>
              <a:t>Node 17</a:t>
            </a:r>
          </a:p>
        </p:txBody>
      </p:sp>
      <p:sp>
        <p:nvSpPr>
          <p:cNvPr id="25609" name="Freeform 9">
            <a:extLst>
              <a:ext uri="{FF2B5EF4-FFF2-40B4-BE49-F238E27FC236}">
                <a16:creationId xmlns:a16="http://schemas.microsoft.com/office/drawing/2014/main" id="{7CF18329-EA9B-4D0C-9292-19DC013ED4C1}"/>
              </a:ext>
            </a:extLst>
          </p:cNvPr>
          <p:cNvSpPr>
            <a:spLocks noChangeArrowheads="1"/>
          </p:cNvSpPr>
          <p:nvPr/>
        </p:nvSpPr>
        <p:spPr bwMode="auto">
          <a:xfrm>
            <a:off x="2679700" y="3084513"/>
            <a:ext cx="922338" cy="523875"/>
          </a:xfrm>
          <a:custGeom>
            <a:avLst/>
            <a:gdLst>
              <a:gd name="T0" fmla="*/ 0 w 921124"/>
              <a:gd name="T1" fmla="*/ 199773 h 524436"/>
              <a:gd name="T2" fmla="*/ 367401 w 921124"/>
              <a:gd name="T3" fmla="*/ 519409 h 524436"/>
              <a:gd name="T4" fmla="*/ 932108 w 921124"/>
              <a:gd name="T5" fmla="*/ 339614 h 524436"/>
              <a:gd name="T6" fmla="*/ 551101 w 921124"/>
              <a:gd name="T7" fmla="*/ 0 h 524436"/>
              <a:gd name="T8" fmla="*/ 0 w 921124"/>
              <a:gd name="T9" fmla="*/ 199773 h 5244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1124" h="524436">
                <a:moveTo>
                  <a:pt x="0" y="201707"/>
                </a:moveTo>
                <a:lnTo>
                  <a:pt x="363071" y="524436"/>
                </a:lnTo>
                <a:lnTo>
                  <a:pt x="921124" y="342901"/>
                </a:lnTo>
                <a:lnTo>
                  <a:pt x="544606" y="0"/>
                </a:lnTo>
                <a:lnTo>
                  <a:pt x="0" y="201707"/>
                </a:lnTo>
                <a:close/>
              </a:path>
            </a:pathLst>
          </a:custGeom>
          <a:solidFill>
            <a:srgbClr val="FFFF00"/>
          </a:solidFill>
          <a:ln w="57240" cap="flat">
            <a:solidFill>
              <a:srgbClr val="00B0F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50187" name="Oval 10">
            <a:extLst>
              <a:ext uri="{FF2B5EF4-FFF2-40B4-BE49-F238E27FC236}">
                <a16:creationId xmlns:a16="http://schemas.microsoft.com/office/drawing/2014/main" id="{0FD5C522-CEC4-48B7-B248-D95E820E7C71}"/>
              </a:ext>
            </a:extLst>
          </p:cNvPr>
          <p:cNvSpPr>
            <a:spLocks noChangeArrowheads="1"/>
          </p:cNvSpPr>
          <p:nvPr/>
        </p:nvSpPr>
        <p:spPr bwMode="auto">
          <a:xfrm>
            <a:off x="3514726" y="3332162"/>
            <a:ext cx="182563" cy="184150"/>
          </a:xfrm>
          <a:prstGeom prst="ellipse">
            <a:avLst/>
          </a:prstGeom>
          <a:solidFill>
            <a:srgbClr val="FF0000"/>
          </a:solidFill>
          <a:ln w="9360" cap="sq">
            <a:solidFill>
              <a:srgbClr val="FF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50188" name="Text Box 11">
            <a:extLst>
              <a:ext uri="{FF2B5EF4-FFF2-40B4-BE49-F238E27FC236}">
                <a16:creationId xmlns:a16="http://schemas.microsoft.com/office/drawing/2014/main" id="{6FEC2AF6-7FD6-41FF-81C3-D92BF72ACA76}"/>
              </a:ext>
            </a:extLst>
          </p:cNvPr>
          <p:cNvSpPr txBox="1">
            <a:spLocks noChangeArrowheads="1"/>
          </p:cNvSpPr>
          <p:nvPr/>
        </p:nvSpPr>
        <p:spPr bwMode="auto">
          <a:xfrm>
            <a:off x="6761164" y="5867401"/>
            <a:ext cx="3805237" cy="10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600" b="0"/>
              <a:t>Creates 2 columns of very poorly shaped flat hexes.  Always an intermediate step, followed by something else.</a:t>
            </a:r>
          </a:p>
        </p:txBody>
      </p:sp>
      <p:sp>
        <p:nvSpPr>
          <p:cNvPr id="50189" name="Oval 12">
            <a:extLst>
              <a:ext uri="{FF2B5EF4-FFF2-40B4-BE49-F238E27FC236}">
                <a16:creationId xmlns:a16="http://schemas.microsoft.com/office/drawing/2014/main" id="{B944A87B-66F5-4017-9A64-C798CAF16205}"/>
              </a:ext>
            </a:extLst>
          </p:cNvPr>
          <p:cNvSpPr>
            <a:spLocks noChangeArrowheads="1"/>
          </p:cNvSpPr>
          <p:nvPr/>
        </p:nvSpPr>
        <p:spPr bwMode="auto">
          <a:xfrm>
            <a:off x="2600326" y="3162300"/>
            <a:ext cx="182563" cy="184150"/>
          </a:xfrm>
          <a:prstGeom prst="ellipse">
            <a:avLst/>
          </a:prstGeom>
          <a:solidFill>
            <a:srgbClr val="FF0000"/>
          </a:solidFill>
          <a:ln w="9360" cap="sq">
            <a:solidFill>
              <a:srgbClr val="FF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a:extLst>
              <a:ext uri="{FF2B5EF4-FFF2-40B4-BE49-F238E27FC236}">
                <a16:creationId xmlns:a16="http://schemas.microsoft.com/office/drawing/2014/main" id="{C6D66062-97D2-4469-AC96-1041536BD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076" y="1695450"/>
            <a:ext cx="3114675"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1">
            <a:extLst>
              <a:ext uri="{FF2B5EF4-FFF2-40B4-BE49-F238E27FC236}">
                <a16:creationId xmlns:a16="http://schemas.microsoft.com/office/drawing/2014/main" id="{BF442251-8F17-4727-A8CD-0B6AC3F2E0DC}"/>
              </a:ext>
            </a:extLst>
          </p:cNvPr>
          <p:cNvSpPr txBox="1">
            <a:spLocks noChangeArrowheads="1"/>
          </p:cNvSpPr>
          <p:nvPr/>
        </p:nvSpPr>
        <p:spPr bwMode="auto">
          <a:xfrm>
            <a:off x="1981201" y="590551"/>
            <a:ext cx="822801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2880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3300"/>
              <a:t>Mesh Surgery – Column Split - GUI</a:t>
            </a:r>
          </a:p>
        </p:txBody>
      </p:sp>
      <p:sp>
        <p:nvSpPr>
          <p:cNvPr id="52228" name="Text Box 3">
            <a:extLst>
              <a:ext uri="{FF2B5EF4-FFF2-40B4-BE49-F238E27FC236}">
                <a16:creationId xmlns:a16="http://schemas.microsoft.com/office/drawing/2014/main" id="{54FB5CB2-E9B6-461D-91AB-F5A912367667}"/>
              </a:ext>
            </a:extLst>
          </p:cNvPr>
          <p:cNvSpPr txBox="1">
            <a:spLocks noChangeArrowheads="1"/>
          </p:cNvSpPr>
          <p:nvPr/>
        </p:nvSpPr>
        <p:spPr bwMode="auto">
          <a:xfrm>
            <a:off x="6705601" y="2292350"/>
            <a:ext cx="3319463"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20" tIns="60120" rIns="81720" bIns="40680"/>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2200" b="0"/>
              <a:t>In the Command Panel select:</a:t>
            </a:r>
          </a:p>
          <a:p>
            <a:pPr>
              <a:spcBef>
                <a:spcPct val="0"/>
              </a:spcBef>
              <a:buClrTx/>
              <a:buFontTx/>
              <a:buNone/>
            </a:pPr>
            <a:endParaRPr lang="en-US" altLang="en-US" sz="2200" b="0"/>
          </a:p>
          <a:p>
            <a:pPr>
              <a:spcBef>
                <a:spcPct val="0"/>
              </a:spcBef>
              <a:buClrTx/>
              <a:buFontTx/>
              <a:buNone/>
            </a:pPr>
            <a:r>
              <a:rPr lang="en-US" altLang="en-US" sz="2200" b="0"/>
              <a:t>1.  Mode – Mesh</a:t>
            </a:r>
          </a:p>
          <a:p>
            <a:pPr>
              <a:spcBef>
                <a:spcPct val="0"/>
              </a:spcBef>
              <a:buClrTx/>
              <a:buFontTx/>
              <a:buNone/>
            </a:pPr>
            <a:endParaRPr lang="en-US" altLang="en-US" sz="2200" b="0"/>
          </a:p>
          <a:p>
            <a:pPr>
              <a:spcBef>
                <a:spcPct val="0"/>
              </a:spcBef>
              <a:buClrTx/>
              <a:buFontTx/>
              <a:buNone/>
            </a:pPr>
            <a:r>
              <a:rPr lang="en-US" altLang="en-US" sz="2200" b="0"/>
              <a:t>2.  Entity – Column</a:t>
            </a:r>
          </a:p>
          <a:p>
            <a:pPr>
              <a:spcBef>
                <a:spcPct val="0"/>
              </a:spcBef>
              <a:buClrTx/>
              <a:buFontTx/>
              <a:buNone/>
            </a:pPr>
            <a:endParaRPr lang="en-US" altLang="en-US" sz="2200" b="0"/>
          </a:p>
          <a:p>
            <a:pPr>
              <a:spcBef>
                <a:spcPct val="0"/>
              </a:spcBef>
              <a:buClrTx/>
              <a:buFontTx/>
              <a:buNone/>
            </a:pPr>
            <a:r>
              <a:rPr lang="en-US" altLang="en-US" sz="2200" b="0"/>
              <a:t>3.  Action – Insert</a:t>
            </a:r>
          </a:p>
          <a:p>
            <a:pPr>
              <a:spcBef>
                <a:spcPct val="0"/>
              </a:spcBef>
              <a:buClrTx/>
              <a:buFontTx/>
              <a:buNone/>
            </a:pPr>
            <a:endParaRPr lang="en-US" altLang="en-US" sz="2200" b="0"/>
          </a:p>
          <a:p>
            <a:pPr>
              <a:spcBef>
                <a:spcPct val="0"/>
              </a:spcBef>
              <a:buClrTx/>
              <a:buFontTx/>
              <a:buNone/>
            </a:pPr>
            <a:r>
              <a:rPr lang="en-US" altLang="en-US" sz="2200" b="0"/>
              <a:t>4.  Operation – Split</a:t>
            </a:r>
          </a:p>
          <a:p>
            <a:pPr algn="ctr">
              <a:spcBef>
                <a:spcPct val="0"/>
              </a:spcBef>
              <a:buClrTx/>
              <a:buFontTx/>
              <a:buNone/>
            </a:pPr>
            <a:endParaRPr lang="en-US" altLang="en-US" sz="2200"/>
          </a:p>
        </p:txBody>
      </p:sp>
      <p:grpSp>
        <p:nvGrpSpPr>
          <p:cNvPr id="52229" name="Group 4">
            <a:extLst>
              <a:ext uri="{FF2B5EF4-FFF2-40B4-BE49-F238E27FC236}">
                <a16:creationId xmlns:a16="http://schemas.microsoft.com/office/drawing/2014/main" id="{43398BF8-A850-407B-BCA9-60EDC8E800B1}"/>
              </a:ext>
            </a:extLst>
          </p:cNvPr>
          <p:cNvGrpSpPr>
            <a:grpSpLocks/>
          </p:cNvGrpSpPr>
          <p:nvPr/>
        </p:nvGrpSpPr>
        <p:grpSpPr bwMode="auto">
          <a:xfrm>
            <a:off x="2514601" y="2179639"/>
            <a:ext cx="950913" cy="733425"/>
            <a:chOff x="3575" y="1124"/>
            <a:chExt cx="599" cy="462"/>
          </a:xfrm>
        </p:grpSpPr>
        <p:sp>
          <p:nvSpPr>
            <p:cNvPr id="52239" name="AutoShape 5">
              <a:extLst>
                <a:ext uri="{FF2B5EF4-FFF2-40B4-BE49-F238E27FC236}">
                  <a16:creationId xmlns:a16="http://schemas.microsoft.com/office/drawing/2014/main" id="{0C20F99E-9F17-49DF-B00F-E2B114C878F9}"/>
                </a:ext>
              </a:extLst>
            </p:cNvPr>
            <p:cNvSpPr>
              <a:spLocks noChangeArrowheads="1"/>
            </p:cNvSpPr>
            <p:nvPr/>
          </p:nvSpPr>
          <p:spPr bwMode="auto">
            <a:xfrm rot="2940000">
              <a:off x="3789" y="1181"/>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52240" name="Oval 6">
              <a:extLst>
                <a:ext uri="{FF2B5EF4-FFF2-40B4-BE49-F238E27FC236}">
                  <a16:creationId xmlns:a16="http://schemas.microsoft.com/office/drawing/2014/main" id="{E93CBE56-DE0F-4E92-BC28-E744834AB81F}"/>
                </a:ext>
              </a:extLst>
            </p:cNvPr>
            <p:cNvSpPr>
              <a:spLocks noChangeArrowheads="1"/>
            </p:cNvSpPr>
            <p:nvPr/>
          </p:nvSpPr>
          <p:spPr bwMode="auto">
            <a:xfrm>
              <a:off x="3575" y="1145"/>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1</a:t>
              </a:r>
            </a:p>
          </p:txBody>
        </p:sp>
      </p:grpSp>
      <p:grpSp>
        <p:nvGrpSpPr>
          <p:cNvPr id="52230" name="Group 4">
            <a:extLst>
              <a:ext uri="{FF2B5EF4-FFF2-40B4-BE49-F238E27FC236}">
                <a16:creationId xmlns:a16="http://schemas.microsoft.com/office/drawing/2014/main" id="{4EEF8FDD-8C3E-4310-BEC4-8BFA63375B2F}"/>
              </a:ext>
            </a:extLst>
          </p:cNvPr>
          <p:cNvGrpSpPr>
            <a:grpSpLocks/>
          </p:cNvGrpSpPr>
          <p:nvPr/>
        </p:nvGrpSpPr>
        <p:grpSpPr bwMode="auto">
          <a:xfrm>
            <a:off x="2517776" y="3871914"/>
            <a:ext cx="950913" cy="733425"/>
            <a:chOff x="3575" y="1124"/>
            <a:chExt cx="599" cy="462"/>
          </a:xfrm>
        </p:grpSpPr>
        <p:sp>
          <p:nvSpPr>
            <p:cNvPr id="52237" name="AutoShape 5">
              <a:extLst>
                <a:ext uri="{FF2B5EF4-FFF2-40B4-BE49-F238E27FC236}">
                  <a16:creationId xmlns:a16="http://schemas.microsoft.com/office/drawing/2014/main" id="{7E56B4D5-376A-4371-8BEF-010BCBD1F0F1}"/>
                </a:ext>
              </a:extLst>
            </p:cNvPr>
            <p:cNvSpPr>
              <a:spLocks noChangeArrowheads="1"/>
            </p:cNvSpPr>
            <p:nvPr/>
          </p:nvSpPr>
          <p:spPr bwMode="auto">
            <a:xfrm rot="2940000">
              <a:off x="3789" y="1181"/>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52238" name="Oval 6">
              <a:extLst>
                <a:ext uri="{FF2B5EF4-FFF2-40B4-BE49-F238E27FC236}">
                  <a16:creationId xmlns:a16="http://schemas.microsoft.com/office/drawing/2014/main" id="{A41F2471-E323-4D0D-A8D9-0BABD390FA61}"/>
                </a:ext>
              </a:extLst>
            </p:cNvPr>
            <p:cNvSpPr>
              <a:spLocks noChangeArrowheads="1"/>
            </p:cNvSpPr>
            <p:nvPr/>
          </p:nvSpPr>
          <p:spPr bwMode="auto">
            <a:xfrm>
              <a:off x="3575" y="1145"/>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2</a:t>
              </a:r>
            </a:p>
          </p:txBody>
        </p:sp>
      </p:grpSp>
      <p:grpSp>
        <p:nvGrpSpPr>
          <p:cNvPr id="52231" name="Group 4">
            <a:extLst>
              <a:ext uri="{FF2B5EF4-FFF2-40B4-BE49-F238E27FC236}">
                <a16:creationId xmlns:a16="http://schemas.microsoft.com/office/drawing/2014/main" id="{8FA83DC9-E71B-4235-8648-8B3444B37F4C}"/>
              </a:ext>
            </a:extLst>
          </p:cNvPr>
          <p:cNvGrpSpPr>
            <a:grpSpLocks/>
          </p:cNvGrpSpPr>
          <p:nvPr/>
        </p:nvGrpSpPr>
        <p:grpSpPr bwMode="auto">
          <a:xfrm>
            <a:off x="2039939" y="4691064"/>
            <a:ext cx="949325" cy="733425"/>
            <a:chOff x="3575" y="1124"/>
            <a:chExt cx="599" cy="462"/>
          </a:xfrm>
        </p:grpSpPr>
        <p:sp>
          <p:nvSpPr>
            <p:cNvPr id="52235" name="AutoShape 5">
              <a:extLst>
                <a:ext uri="{FF2B5EF4-FFF2-40B4-BE49-F238E27FC236}">
                  <a16:creationId xmlns:a16="http://schemas.microsoft.com/office/drawing/2014/main" id="{49F1D1DE-85BC-488C-B0F5-8B07C395D50D}"/>
                </a:ext>
              </a:extLst>
            </p:cNvPr>
            <p:cNvSpPr>
              <a:spLocks noChangeArrowheads="1"/>
            </p:cNvSpPr>
            <p:nvPr/>
          </p:nvSpPr>
          <p:spPr bwMode="auto">
            <a:xfrm rot="2940000">
              <a:off x="3789" y="1181"/>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52236" name="Oval 6">
              <a:extLst>
                <a:ext uri="{FF2B5EF4-FFF2-40B4-BE49-F238E27FC236}">
                  <a16:creationId xmlns:a16="http://schemas.microsoft.com/office/drawing/2014/main" id="{9211EE51-5797-426A-94FD-8C7ED09BE1EF}"/>
                </a:ext>
              </a:extLst>
            </p:cNvPr>
            <p:cNvSpPr>
              <a:spLocks noChangeArrowheads="1"/>
            </p:cNvSpPr>
            <p:nvPr/>
          </p:nvSpPr>
          <p:spPr bwMode="auto">
            <a:xfrm>
              <a:off x="3575" y="1145"/>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3</a:t>
              </a:r>
            </a:p>
          </p:txBody>
        </p:sp>
      </p:grpSp>
      <p:grpSp>
        <p:nvGrpSpPr>
          <p:cNvPr id="52232" name="Group 4">
            <a:extLst>
              <a:ext uri="{FF2B5EF4-FFF2-40B4-BE49-F238E27FC236}">
                <a16:creationId xmlns:a16="http://schemas.microsoft.com/office/drawing/2014/main" id="{D5DF1375-0A8B-42E0-A5E1-B7FBC2ECC309}"/>
              </a:ext>
            </a:extLst>
          </p:cNvPr>
          <p:cNvGrpSpPr>
            <a:grpSpLocks/>
          </p:cNvGrpSpPr>
          <p:nvPr/>
        </p:nvGrpSpPr>
        <p:grpSpPr bwMode="auto">
          <a:xfrm>
            <a:off x="3200401" y="5527676"/>
            <a:ext cx="950913" cy="733425"/>
            <a:chOff x="3575" y="1124"/>
            <a:chExt cx="599" cy="462"/>
          </a:xfrm>
        </p:grpSpPr>
        <p:sp>
          <p:nvSpPr>
            <p:cNvPr id="52233" name="AutoShape 5">
              <a:extLst>
                <a:ext uri="{FF2B5EF4-FFF2-40B4-BE49-F238E27FC236}">
                  <a16:creationId xmlns:a16="http://schemas.microsoft.com/office/drawing/2014/main" id="{91B8CA11-557F-4131-BA2E-F9ED0AE28019}"/>
                </a:ext>
              </a:extLst>
            </p:cNvPr>
            <p:cNvSpPr>
              <a:spLocks noChangeArrowheads="1"/>
            </p:cNvSpPr>
            <p:nvPr/>
          </p:nvSpPr>
          <p:spPr bwMode="auto">
            <a:xfrm rot="2940000">
              <a:off x="3789" y="1181"/>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52234" name="Oval 6">
              <a:extLst>
                <a:ext uri="{FF2B5EF4-FFF2-40B4-BE49-F238E27FC236}">
                  <a16:creationId xmlns:a16="http://schemas.microsoft.com/office/drawing/2014/main" id="{DE674C96-E07E-4B89-9CAD-89AB1ACCEF65}"/>
                </a:ext>
              </a:extLst>
            </p:cNvPr>
            <p:cNvSpPr>
              <a:spLocks noChangeArrowheads="1"/>
            </p:cNvSpPr>
            <p:nvPr/>
          </p:nvSpPr>
          <p:spPr bwMode="auto">
            <a:xfrm>
              <a:off x="3575" y="1145"/>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4</a:t>
              </a: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
            <a:extLst>
              <a:ext uri="{FF2B5EF4-FFF2-40B4-BE49-F238E27FC236}">
                <a16:creationId xmlns:a16="http://schemas.microsoft.com/office/drawing/2014/main" id="{1C488117-5F88-4206-9DAC-4D7C89FEAFD6}"/>
              </a:ext>
            </a:extLst>
          </p:cNvPr>
          <p:cNvSpPr txBox="1">
            <a:spLocks noChangeArrowheads="1"/>
          </p:cNvSpPr>
          <p:nvPr/>
        </p:nvSpPr>
        <p:spPr bwMode="auto">
          <a:xfrm>
            <a:off x="1905001" y="546092"/>
            <a:ext cx="822801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2880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3300" dirty="0"/>
              <a:t>Mesh Surgery – Column Split - GUI</a:t>
            </a:r>
          </a:p>
        </p:txBody>
      </p:sp>
      <p:pic>
        <p:nvPicPr>
          <p:cNvPr id="54275" name="Picture 2">
            <a:extLst>
              <a:ext uri="{FF2B5EF4-FFF2-40B4-BE49-F238E27FC236}">
                <a16:creationId xmlns:a16="http://schemas.microsoft.com/office/drawing/2014/main" id="{B4F55F06-07EF-4622-993D-2909D9AE0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793"/>
          <a:stretch>
            <a:fillRect/>
          </a:stretch>
        </p:blipFill>
        <p:spPr bwMode="auto">
          <a:xfrm>
            <a:off x="1731964" y="1390650"/>
            <a:ext cx="5418137"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3">
            <a:extLst>
              <a:ext uri="{FF2B5EF4-FFF2-40B4-BE49-F238E27FC236}">
                <a16:creationId xmlns:a16="http://schemas.microsoft.com/office/drawing/2014/main" id="{EB182147-9820-49B9-A70D-C9A817C2A4DC}"/>
              </a:ext>
            </a:extLst>
          </p:cNvPr>
          <p:cNvSpPr txBox="1">
            <a:spLocks noChangeArrowheads="1"/>
          </p:cNvSpPr>
          <p:nvPr/>
        </p:nvSpPr>
        <p:spPr bwMode="auto">
          <a:xfrm>
            <a:off x="4114800" y="5537200"/>
            <a:ext cx="632618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20" tIns="56880" rIns="81720" bIns="40680"/>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800" b="0">
                <a:ea typeface="Microsoft YaHei" panose="020B0503020204020204" pitchFamily="34" charset="-122"/>
              </a:rPr>
              <a:t>To Use the Split command: </a:t>
            </a:r>
          </a:p>
          <a:p>
            <a:pPr>
              <a:spcBef>
                <a:spcPct val="0"/>
              </a:spcBef>
              <a:buClrTx/>
              <a:buFontTx/>
              <a:buNone/>
            </a:pPr>
            <a:r>
              <a:rPr lang="en-US" altLang="en-US" sz="1800" b="0">
                <a:ea typeface="Microsoft YaHei" panose="020B0503020204020204" pitchFamily="34" charset="-122"/>
              </a:rPr>
              <a:t>-click cursor in Opposite Node ID box  </a:t>
            </a:r>
          </a:p>
          <a:p>
            <a:pPr>
              <a:spcBef>
                <a:spcPct val="0"/>
              </a:spcBef>
              <a:buClrTx/>
              <a:buFontTx/>
              <a:buNone/>
            </a:pPr>
            <a:r>
              <a:rPr lang="en-US" altLang="en-US" sz="1800" b="0">
                <a:ea typeface="Microsoft YaHei" panose="020B0503020204020204" pitchFamily="34" charset="-122"/>
              </a:rPr>
              <a:t>-Selection two opposite nodes on the meshed volume.  </a:t>
            </a:r>
          </a:p>
          <a:p>
            <a:pPr>
              <a:spcBef>
                <a:spcPct val="0"/>
              </a:spcBef>
              <a:buClrTx/>
              <a:buFontTx/>
              <a:buNone/>
            </a:pPr>
            <a:r>
              <a:rPr lang="en-US" altLang="en-US" sz="1800" b="0">
                <a:ea typeface="Microsoft YaHei" panose="020B0503020204020204" pitchFamily="34" charset="-122"/>
              </a:rPr>
              <a:t>-Hit the apply button.</a:t>
            </a:r>
          </a:p>
        </p:txBody>
      </p:sp>
      <p:pic>
        <p:nvPicPr>
          <p:cNvPr id="54277" name="Picture 2">
            <a:extLst>
              <a:ext uri="{FF2B5EF4-FFF2-40B4-BE49-F238E27FC236}">
                <a16:creationId xmlns:a16="http://schemas.microsoft.com/office/drawing/2014/main" id="{ECB27ED6-808C-43D3-87AC-6F4CBC3D8E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100" y="1390650"/>
            <a:ext cx="2540000"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Oval 6">
            <a:extLst>
              <a:ext uri="{FF2B5EF4-FFF2-40B4-BE49-F238E27FC236}">
                <a16:creationId xmlns:a16="http://schemas.microsoft.com/office/drawing/2014/main" id="{7761FA80-9186-43FB-A58E-41421622E042}"/>
              </a:ext>
            </a:extLst>
          </p:cNvPr>
          <p:cNvSpPr>
            <a:spLocks noChangeArrowheads="1"/>
          </p:cNvSpPr>
          <p:nvPr/>
        </p:nvSpPr>
        <p:spPr bwMode="auto">
          <a:xfrm>
            <a:off x="8296275" y="4767264"/>
            <a:ext cx="457200" cy="28257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buSzPct val="100000"/>
              <a:buFont typeface="Times New Roman" panose="02020603050405020304" pitchFamily="18" charset="0"/>
              <a:buNone/>
            </a:pPr>
            <a:endParaRPr lang="en-US" altLang="en-US"/>
          </a:p>
        </p:txBody>
      </p:sp>
      <p:sp>
        <p:nvSpPr>
          <p:cNvPr id="54279" name="Oval 7">
            <a:extLst>
              <a:ext uri="{FF2B5EF4-FFF2-40B4-BE49-F238E27FC236}">
                <a16:creationId xmlns:a16="http://schemas.microsoft.com/office/drawing/2014/main" id="{B3188BAA-9D54-459B-A2B8-4A54905BEFD9}"/>
              </a:ext>
            </a:extLst>
          </p:cNvPr>
          <p:cNvSpPr>
            <a:spLocks noChangeArrowheads="1"/>
          </p:cNvSpPr>
          <p:nvPr/>
        </p:nvSpPr>
        <p:spPr bwMode="auto">
          <a:xfrm>
            <a:off x="8753476" y="5029201"/>
            <a:ext cx="841375" cy="28257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buSzPct val="100000"/>
              <a:buFont typeface="Times New Roman" panose="02020603050405020304" pitchFamily="18" charset="0"/>
              <a:buNone/>
            </a:pPr>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
            <a:extLst>
              <a:ext uri="{FF2B5EF4-FFF2-40B4-BE49-F238E27FC236}">
                <a16:creationId xmlns:a16="http://schemas.microsoft.com/office/drawing/2014/main" id="{1F954C55-C1F7-452A-B9E8-3AB853199CD7}"/>
              </a:ext>
            </a:extLst>
          </p:cNvPr>
          <p:cNvSpPr txBox="1">
            <a:spLocks noChangeArrowheads="1"/>
          </p:cNvSpPr>
          <p:nvPr/>
        </p:nvSpPr>
        <p:spPr bwMode="auto">
          <a:xfrm>
            <a:off x="2378075" y="1444625"/>
            <a:ext cx="7443788"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000" b="0"/>
              <a:t>CUBIT™ Command syntax:</a:t>
            </a:r>
          </a:p>
          <a:p>
            <a:pPr algn="ctr">
              <a:spcBef>
                <a:spcPct val="0"/>
              </a:spcBef>
              <a:buClrTx/>
              <a:buSzTx/>
              <a:buFontTx/>
              <a:buNone/>
            </a:pPr>
            <a:r>
              <a:rPr lang="en-US" altLang="en-US" sz="2000" i="1"/>
              <a:t>Column open node &lt;center node id&gt; &lt;orientation node ids&gt;</a:t>
            </a:r>
          </a:p>
        </p:txBody>
      </p:sp>
      <p:sp>
        <p:nvSpPr>
          <p:cNvPr id="56323" name="Text Box 2">
            <a:extLst>
              <a:ext uri="{FF2B5EF4-FFF2-40B4-BE49-F238E27FC236}">
                <a16:creationId xmlns:a16="http://schemas.microsoft.com/office/drawing/2014/main" id="{74469713-2F08-4B92-B6B7-4A0351E5F7F0}"/>
              </a:ext>
            </a:extLst>
          </p:cNvPr>
          <p:cNvSpPr txBox="1">
            <a:spLocks noChangeArrowheads="1"/>
          </p:cNvSpPr>
          <p:nvPr/>
        </p:nvSpPr>
        <p:spPr bwMode="auto">
          <a:xfrm>
            <a:off x="1872456" y="544511"/>
            <a:ext cx="82296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2880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3300" dirty="0"/>
              <a:t>Mesh Surgery – Column Open</a:t>
            </a:r>
          </a:p>
        </p:txBody>
      </p:sp>
      <p:pic>
        <p:nvPicPr>
          <p:cNvPr id="56324" name="Picture 3">
            <a:extLst>
              <a:ext uri="{FF2B5EF4-FFF2-40B4-BE49-F238E27FC236}">
                <a16:creationId xmlns:a16="http://schemas.microsoft.com/office/drawing/2014/main" id="{0496E19B-A0EF-4B9C-9684-0F8641A13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149476"/>
            <a:ext cx="2743200"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4">
            <a:extLst>
              <a:ext uri="{FF2B5EF4-FFF2-40B4-BE49-F238E27FC236}">
                <a16:creationId xmlns:a16="http://schemas.microsoft.com/office/drawing/2014/main" id="{16252FDF-C2BA-4A3A-BC3B-DC5A029B6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1839" y="2149475"/>
            <a:ext cx="28908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5">
            <a:extLst>
              <a:ext uri="{FF2B5EF4-FFF2-40B4-BE49-F238E27FC236}">
                <a16:creationId xmlns:a16="http://schemas.microsoft.com/office/drawing/2014/main" id="{C52BE93D-C015-4534-ACA9-E292E60FE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2187576"/>
            <a:ext cx="2743200"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6">
            <a:extLst>
              <a:ext uri="{FF2B5EF4-FFF2-40B4-BE49-F238E27FC236}">
                <a16:creationId xmlns:a16="http://schemas.microsoft.com/office/drawing/2014/main" id="{B848DE9F-9E25-4250-B9AB-DD04C14D75DF}"/>
              </a:ext>
            </a:extLst>
          </p:cNvPr>
          <p:cNvSpPr>
            <a:spLocks noChangeArrowheads="1"/>
          </p:cNvSpPr>
          <p:nvPr/>
        </p:nvSpPr>
        <p:spPr bwMode="auto">
          <a:xfrm>
            <a:off x="2264355" y="5521326"/>
            <a:ext cx="452480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800" b="0"/>
              <a:t>For Example: </a:t>
            </a:r>
            <a:r>
              <a:rPr lang="en-US" altLang="en-US" sz="1800" i="1"/>
              <a:t>Column open node 11 15 8</a:t>
            </a:r>
          </a:p>
        </p:txBody>
      </p:sp>
      <p:sp>
        <p:nvSpPr>
          <p:cNvPr id="56328" name="Text Box 7">
            <a:extLst>
              <a:ext uri="{FF2B5EF4-FFF2-40B4-BE49-F238E27FC236}">
                <a16:creationId xmlns:a16="http://schemas.microsoft.com/office/drawing/2014/main" id="{9CB38F7F-FFC3-444A-80BD-064E032DF605}"/>
              </a:ext>
            </a:extLst>
          </p:cNvPr>
          <p:cNvSpPr txBox="1">
            <a:spLocks noChangeArrowheads="1"/>
          </p:cNvSpPr>
          <p:nvPr/>
        </p:nvSpPr>
        <p:spPr bwMode="auto">
          <a:xfrm>
            <a:off x="1755776" y="5895976"/>
            <a:ext cx="5986463"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600" b="0"/>
              <a:t>Center node must be 4-valent and orientation nodes must be opposite one another about center node.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a:extLst>
              <a:ext uri="{FF2B5EF4-FFF2-40B4-BE49-F238E27FC236}">
                <a16:creationId xmlns:a16="http://schemas.microsoft.com/office/drawing/2014/main" id="{729D60F3-F27F-444B-BBA8-6251EFE29B9F}"/>
              </a:ext>
            </a:extLst>
          </p:cNvPr>
          <p:cNvSpPr txBox="1">
            <a:spLocks noChangeArrowheads="1"/>
          </p:cNvSpPr>
          <p:nvPr/>
        </p:nvSpPr>
        <p:spPr bwMode="auto">
          <a:xfrm>
            <a:off x="2179638" y="530225"/>
            <a:ext cx="82296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2880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3300"/>
              <a:t>Mesh Surgery – Column Open - GUI</a:t>
            </a:r>
          </a:p>
        </p:txBody>
      </p:sp>
      <p:sp>
        <p:nvSpPr>
          <p:cNvPr id="58371" name="Text Box 2">
            <a:extLst>
              <a:ext uri="{FF2B5EF4-FFF2-40B4-BE49-F238E27FC236}">
                <a16:creationId xmlns:a16="http://schemas.microsoft.com/office/drawing/2014/main" id="{DA197527-4B55-4E7F-8EDC-FFD9C7CF748A}"/>
              </a:ext>
            </a:extLst>
          </p:cNvPr>
          <p:cNvSpPr txBox="1">
            <a:spLocks noChangeArrowheads="1"/>
          </p:cNvSpPr>
          <p:nvPr/>
        </p:nvSpPr>
        <p:spPr bwMode="auto">
          <a:xfrm>
            <a:off x="3143251" y="5224464"/>
            <a:ext cx="3317875"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20" tIns="55080" rIns="81720" bIns="40680"/>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400" b="0">
                <a:ea typeface="Microsoft YaHei" panose="020B0503020204020204" pitchFamily="34" charset="-122"/>
              </a:rPr>
              <a:t>To perform a column open operation, specify 'open' as the operation, then select a center node, then two orientation nodes, which must be opposite one another about the center node.  Hit the apply button.</a:t>
            </a:r>
          </a:p>
        </p:txBody>
      </p:sp>
      <p:pic>
        <p:nvPicPr>
          <p:cNvPr id="58372" name="Picture 3">
            <a:extLst>
              <a:ext uri="{FF2B5EF4-FFF2-40B4-BE49-F238E27FC236}">
                <a16:creationId xmlns:a16="http://schemas.microsoft.com/office/drawing/2014/main" id="{9B60B901-9D53-4072-B0AD-A49F60C39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0368"/>
          <a:stretch>
            <a:fillRect/>
          </a:stretch>
        </p:blipFill>
        <p:spPr bwMode="auto">
          <a:xfrm>
            <a:off x="1800226" y="1674813"/>
            <a:ext cx="5591175"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2">
            <a:extLst>
              <a:ext uri="{FF2B5EF4-FFF2-40B4-BE49-F238E27FC236}">
                <a16:creationId xmlns:a16="http://schemas.microsoft.com/office/drawing/2014/main" id="{E2059E11-8C4A-4EBE-A6FA-791F71348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1674813"/>
            <a:ext cx="2005013"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
            <a:extLst>
              <a:ext uri="{FF2B5EF4-FFF2-40B4-BE49-F238E27FC236}">
                <a16:creationId xmlns:a16="http://schemas.microsoft.com/office/drawing/2014/main" id="{5515DC6A-6A64-44A9-B30F-104B613C4B17}"/>
              </a:ext>
            </a:extLst>
          </p:cNvPr>
          <p:cNvSpPr txBox="1">
            <a:spLocks noChangeArrowheads="1"/>
          </p:cNvSpPr>
          <p:nvPr/>
        </p:nvSpPr>
        <p:spPr bwMode="auto">
          <a:xfrm>
            <a:off x="2179638" y="609600"/>
            <a:ext cx="82296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2880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3300"/>
              <a:t>Mesh Surgery – Column Open - GUI</a:t>
            </a:r>
          </a:p>
        </p:txBody>
      </p:sp>
      <p:pic>
        <p:nvPicPr>
          <p:cNvPr id="60419" name="Picture 2">
            <a:extLst>
              <a:ext uri="{FF2B5EF4-FFF2-40B4-BE49-F238E27FC236}">
                <a16:creationId xmlns:a16="http://schemas.microsoft.com/office/drawing/2014/main" id="{A17965ED-D48C-446A-A4E0-8416DD5AA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038" y="2501900"/>
            <a:ext cx="601345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3">
            <a:extLst>
              <a:ext uri="{FF2B5EF4-FFF2-40B4-BE49-F238E27FC236}">
                <a16:creationId xmlns:a16="http://schemas.microsoft.com/office/drawing/2014/main" id="{04941A1D-8F34-4B01-A965-6EF4784C348E}"/>
              </a:ext>
            </a:extLst>
          </p:cNvPr>
          <p:cNvSpPr txBox="1">
            <a:spLocks noChangeArrowheads="1"/>
          </p:cNvSpPr>
          <p:nvPr/>
        </p:nvSpPr>
        <p:spPr bwMode="auto">
          <a:xfrm>
            <a:off x="3078163" y="1839913"/>
            <a:ext cx="5262562"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20" tIns="55080" rIns="81720" bIns="40680"/>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b="0">
                <a:ea typeface="Microsoft YaHei" panose="020B0503020204020204" pitchFamily="34" charset="-122"/>
              </a:rPr>
              <a:t>Column Open Result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
            <a:extLst>
              <a:ext uri="{FF2B5EF4-FFF2-40B4-BE49-F238E27FC236}">
                <a16:creationId xmlns:a16="http://schemas.microsoft.com/office/drawing/2014/main" id="{43DCE152-6935-4070-B4BC-91C0104C6351}"/>
              </a:ext>
            </a:extLst>
          </p:cNvPr>
          <p:cNvSpPr txBox="1">
            <a:spLocks noChangeArrowheads="1"/>
          </p:cNvSpPr>
          <p:nvPr/>
        </p:nvSpPr>
        <p:spPr bwMode="auto">
          <a:xfrm>
            <a:off x="2681289" y="661988"/>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a:t>Mesh Surgery – Column Swap</a:t>
            </a:r>
          </a:p>
        </p:txBody>
      </p:sp>
      <p:sp>
        <p:nvSpPr>
          <p:cNvPr id="62467" name="Text Box 2">
            <a:extLst>
              <a:ext uri="{FF2B5EF4-FFF2-40B4-BE49-F238E27FC236}">
                <a16:creationId xmlns:a16="http://schemas.microsoft.com/office/drawing/2014/main" id="{A9509605-CC2B-4D93-ABD2-594F5E44EA37}"/>
              </a:ext>
            </a:extLst>
          </p:cNvPr>
          <p:cNvSpPr txBox="1">
            <a:spLocks noChangeArrowheads="1"/>
          </p:cNvSpPr>
          <p:nvPr/>
        </p:nvSpPr>
        <p:spPr bwMode="auto">
          <a:xfrm>
            <a:off x="1871663" y="1597025"/>
            <a:ext cx="845661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000" b="0"/>
              <a:t>CUBIT™ Command syntax:</a:t>
            </a:r>
          </a:p>
          <a:p>
            <a:pPr algn="ctr">
              <a:spcBef>
                <a:spcPct val="0"/>
              </a:spcBef>
              <a:buClrTx/>
              <a:buFontTx/>
              <a:buNone/>
            </a:pPr>
            <a:r>
              <a:rPr lang="en-US" altLang="en-US" sz="2000" i="1"/>
              <a:t>Column swap node &lt;node_id1&gt; &lt;node_id2&gt; &lt;node_id3&gt; &lt;node_id4&gt;</a:t>
            </a:r>
          </a:p>
        </p:txBody>
      </p:sp>
      <p:sp>
        <p:nvSpPr>
          <p:cNvPr id="62468" name="Rectangle 3">
            <a:extLst>
              <a:ext uri="{FF2B5EF4-FFF2-40B4-BE49-F238E27FC236}">
                <a16:creationId xmlns:a16="http://schemas.microsoft.com/office/drawing/2014/main" id="{A32D5DFD-0473-4414-9C6B-37DD028CA097}"/>
              </a:ext>
            </a:extLst>
          </p:cNvPr>
          <p:cNvSpPr>
            <a:spLocks noChangeArrowheads="1"/>
          </p:cNvSpPr>
          <p:nvPr/>
        </p:nvSpPr>
        <p:spPr bwMode="auto">
          <a:xfrm>
            <a:off x="2018550" y="5673726"/>
            <a:ext cx="501641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800" b="0"/>
              <a:t>For Example: </a:t>
            </a:r>
            <a:r>
              <a:rPr lang="en-US" altLang="en-US" sz="1800" i="1"/>
              <a:t>Column swap node 17 18 23 24</a:t>
            </a:r>
          </a:p>
        </p:txBody>
      </p:sp>
      <p:grpSp>
        <p:nvGrpSpPr>
          <p:cNvPr id="62469" name="Group 4">
            <a:extLst>
              <a:ext uri="{FF2B5EF4-FFF2-40B4-BE49-F238E27FC236}">
                <a16:creationId xmlns:a16="http://schemas.microsoft.com/office/drawing/2014/main" id="{23839E62-50FA-443F-A06D-57AB90D6618D}"/>
              </a:ext>
            </a:extLst>
          </p:cNvPr>
          <p:cNvGrpSpPr>
            <a:grpSpLocks/>
          </p:cNvGrpSpPr>
          <p:nvPr/>
        </p:nvGrpSpPr>
        <p:grpSpPr bwMode="auto">
          <a:xfrm>
            <a:off x="1841501" y="2333625"/>
            <a:ext cx="2682876" cy="3035300"/>
            <a:chOff x="200" y="1249"/>
            <a:chExt cx="1690" cy="1912"/>
          </a:xfrm>
        </p:grpSpPr>
        <p:pic>
          <p:nvPicPr>
            <p:cNvPr id="62476" name="Picture 5">
              <a:extLst>
                <a:ext uri="{FF2B5EF4-FFF2-40B4-BE49-F238E27FC236}">
                  <a16:creationId xmlns:a16="http://schemas.microsoft.com/office/drawing/2014/main" id="{84349C21-67F2-4834-AFDE-49852EC4B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1249"/>
              <a:ext cx="1664"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7" name="Text Box 6">
              <a:extLst>
                <a:ext uri="{FF2B5EF4-FFF2-40B4-BE49-F238E27FC236}">
                  <a16:creationId xmlns:a16="http://schemas.microsoft.com/office/drawing/2014/main" id="{49EC28FA-B94B-4E34-AC29-6BFDA939DB95}"/>
                </a:ext>
              </a:extLst>
            </p:cNvPr>
            <p:cNvSpPr txBox="1">
              <a:spLocks noChangeArrowheads="1"/>
            </p:cNvSpPr>
            <p:nvPr/>
          </p:nvSpPr>
          <p:spPr bwMode="auto">
            <a:xfrm>
              <a:off x="1107" y="1621"/>
              <a:ext cx="744"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000">
                  <a:solidFill>
                    <a:srgbClr val="FFFFFF"/>
                  </a:solidFill>
                </a:rPr>
                <a:t>Node 23</a:t>
              </a:r>
            </a:p>
          </p:txBody>
        </p:sp>
        <p:sp>
          <p:nvSpPr>
            <p:cNvPr id="31751" name="Freeform 7">
              <a:extLst>
                <a:ext uri="{FF2B5EF4-FFF2-40B4-BE49-F238E27FC236}">
                  <a16:creationId xmlns:a16="http://schemas.microsoft.com/office/drawing/2014/main" id="{FADF0154-EE3F-4095-B47A-F3ACB6D38FB7}"/>
                </a:ext>
              </a:extLst>
            </p:cNvPr>
            <p:cNvSpPr>
              <a:spLocks noChangeArrowheads="1"/>
            </p:cNvSpPr>
            <p:nvPr/>
          </p:nvSpPr>
          <p:spPr bwMode="auto">
            <a:xfrm>
              <a:off x="649" y="1778"/>
              <a:ext cx="358" cy="261"/>
            </a:xfrm>
            <a:custGeom>
              <a:avLst/>
              <a:gdLst>
                <a:gd name="T0" fmla="*/ 0 w 571500"/>
                <a:gd name="T1" fmla="*/ 0 h 416858"/>
                <a:gd name="T2" fmla="*/ 0 w 571500"/>
                <a:gd name="T3" fmla="*/ 0 h 416858"/>
                <a:gd name="T4" fmla="*/ 0 w 571500"/>
                <a:gd name="T5" fmla="*/ 0 h 416858"/>
                <a:gd name="T6" fmla="*/ 0 w 571500"/>
                <a:gd name="T7" fmla="*/ 0 h 416858"/>
                <a:gd name="T8" fmla="*/ 0 w 571500"/>
                <a:gd name="T9" fmla="*/ 0 h 416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1500" h="416858">
                  <a:moveTo>
                    <a:pt x="40341" y="329453"/>
                  </a:moveTo>
                  <a:lnTo>
                    <a:pt x="484095" y="416858"/>
                  </a:lnTo>
                  <a:lnTo>
                    <a:pt x="571500" y="0"/>
                  </a:lnTo>
                  <a:lnTo>
                    <a:pt x="0" y="6722"/>
                  </a:lnTo>
                  <a:lnTo>
                    <a:pt x="40341" y="329453"/>
                  </a:lnTo>
                  <a:close/>
                </a:path>
              </a:pathLst>
            </a:custGeom>
            <a:solidFill>
              <a:srgbClr val="FFFF00"/>
            </a:solidFill>
            <a:ln w="57240" cap="flat">
              <a:solidFill>
                <a:srgbClr val="00B0F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31752" name="Freeform 8">
              <a:extLst>
                <a:ext uri="{FF2B5EF4-FFF2-40B4-BE49-F238E27FC236}">
                  <a16:creationId xmlns:a16="http://schemas.microsoft.com/office/drawing/2014/main" id="{482F585B-D948-45D2-B4D3-0D48A7807571}"/>
                </a:ext>
              </a:extLst>
            </p:cNvPr>
            <p:cNvSpPr>
              <a:spLocks noChangeArrowheads="1"/>
            </p:cNvSpPr>
            <p:nvPr/>
          </p:nvSpPr>
          <p:spPr bwMode="auto">
            <a:xfrm>
              <a:off x="954" y="1789"/>
              <a:ext cx="282" cy="256"/>
            </a:xfrm>
            <a:custGeom>
              <a:avLst/>
              <a:gdLst>
                <a:gd name="T0" fmla="*/ 0 w 450475"/>
                <a:gd name="T1" fmla="*/ 0 h 410136"/>
                <a:gd name="T2" fmla="*/ 0 w 450475"/>
                <a:gd name="T3" fmla="*/ 0 h 410136"/>
                <a:gd name="T4" fmla="*/ 0 w 450475"/>
                <a:gd name="T5" fmla="*/ 0 h 410136"/>
                <a:gd name="T6" fmla="*/ 0 w 450475"/>
                <a:gd name="T7" fmla="*/ 0 h 410136"/>
                <a:gd name="T8" fmla="*/ 0 w 450475"/>
                <a:gd name="T9" fmla="*/ 0 h 410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0475" h="410136">
                  <a:moveTo>
                    <a:pt x="0" y="396690"/>
                  </a:moveTo>
                  <a:lnTo>
                    <a:pt x="443754" y="410136"/>
                  </a:lnTo>
                  <a:lnTo>
                    <a:pt x="450475" y="141196"/>
                  </a:lnTo>
                  <a:lnTo>
                    <a:pt x="87406" y="0"/>
                  </a:lnTo>
                  <a:lnTo>
                    <a:pt x="0" y="396690"/>
                  </a:lnTo>
                  <a:close/>
                </a:path>
              </a:pathLst>
            </a:custGeom>
            <a:solidFill>
              <a:srgbClr val="FFFF00"/>
            </a:solidFill>
            <a:ln w="57240" cap="flat">
              <a:solidFill>
                <a:srgbClr val="00B0F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62480" name="Oval 9">
              <a:extLst>
                <a:ext uri="{FF2B5EF4-FFF2-40B4-BE49-F238E27FC236}">
                  <a16:creationId xmlns:a16="http://schemas.microsoft.com/office/drawing/2014/main" id="{E18AB82F-E4EC-4E89-AD10-2B6BF567726A}"/>
                </a:ext>
              </a:extLst>
            </p:cNvPr>
            <p:cNvSpPr>
              <a:spLocks noChangeArrowheads="1"/>
            </p:cNvSpPr>
            <p:nvPr/>
          </p:nvSpPr>
          <p:spPr bwMode="auto">
            <a:xfrm>
              <a:off x="1174" y="1810"/>
              <a:ext cx="113" cy="113"/>
            </a:xfrm>
            <a:prstGeom prst="ellipse">
              <a:avLst/>
            </a:prstGeom>
            <a:solidFill>
              <a:srgbClr val="FF0000"/>
            </a:solidFill>
            <a:ln w="9360" cap="sq">
              <a:solidFill>
                <a:srgbClr val="FF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62481" name="Oval 10">
              <a:extLst>
                <a:ext uri="{FF2B5EF4-FFF2-40B4-BE49-F238E27FC236}">
                  <a16:creationId xmlns:a16="http://schemas.microsoft.com/office/drawing/2014/main" id="{A0B40349-78F8-4C7A-80BD-31A5EDD55E40}"/>
                </a:ext>
              </a:extLst>
            </p:cNvPr>
            <p:cNvSpPr>
              <a:spLocks noChangeArrowheads="1"/>
            </p:cNvSpPr>
            <p:nvPr/>
          </p:nvSpPr>
          <p:spPr bwMode="auto">
            <a:xfrm>
              <a:off x="649" y="1923"/>
              <a:ext cx="113" cy="113"/>
            </a:xfrm>
            <a:prstGeom prst="ellipse">
              <a:avLst/>
            </a:prstGeom>
            <a:solidFill>
              <a:srgbClr val="FF0000"/>
            </a:solidFill>
            <a:ln w="9360" cap="sq">
              <a:solidFill>
                <a:srgbClr val="FF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62482" name="Text Box 11">
              <a:extLst>
                <a:ext uri="{FF2B5EF4-FFF2-40B4-BE49-F238E27FC236}">
                  <a16:creationId xmlns:a16="http://schemas.microsoft.com/office/drawing/2014/main" id="{87323536-D54D-4341-A63A-C68E21E50153}"/>
                </a:ext>
              </a:extLst>
            </p:cNvPr>
            <p:cNvSpPr txBox="1">
              <a:spLocks noChangeArrowheads="1"/>
            </p:cNvSpPr>
            <p:nvPr/>
          </p:nvSpPr>
          <p:spPr bwMode="auto">
            <a:xfrm>
              <a:off x="200" y="1990"/>
              <a:ext cx="744"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000">
                  <a:solidFill>
                    <a:srgbClr val="FFFFFF"/>
                  </a:solidFill>
                </a:rPr>
                <a:t>Node 24</a:t>
              </a:r>
            </a:p>
          </p:txBody>
        </p:sp>
        <p:sp>
          <p:nvSpPr>
            <p:cNvPr id="62483" name="Text Box 12">
              <a:extLst>
                <a:ext uri="{FF2B5EF4-FFF2-40B4-BE49-F238E27FC236}">
                  <a16:creationId xmlns:a16="http://schemas.microsoft.com/office/drawing/2014/main" id="{E7E47D19-32D5-48FA-96D2-C553A594DFE7}"/>
                </a:ext>
              </a:extLst>
            </p:cNvPr>
            <p:cNvSpPr txBox="1">
              <a:spLocks noChangeArrowheads="1"/>
            </p:cNvSpPr>
            <p:nvPr/>
          </p:nvSpPr>
          <p:spPr bwMode="auto">
            <a:xfrm>
              <a:off x="337" y="1577"/>
              <a:ext cx="744"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000">
                  <a:solidFill>
                    <a:srgbClr val="FFFFFF"/>
                  </a:solidFill>
                </a:rPr>
                <a:t>Node 17</a:t>
              </a:r>
            </a:p>
          </p:txBody>
        </p:sp>
        <p:sp>
          <p:nvSpPr>
            <p:cNvPr id="62484" name="Text Box 13">
              <a:extLst>
                <a:ext uri="{FF2B5EF4-FFF2-40B4-BE49-F238E27FC236}">
                  <a16:creationId xmlns:a16="http://schemas.microsoft.com/office/drawing/2014/main" id="{53A4D9B6-0D43-484B-9DFA-997E1AE4AD26}"/>
                </a:ext>
              </a:extLst>
            </p:cNvPr>
            <p:cNvSpPr txBox="1">
              <a:spLocks noChangeArrowheads="1"/>
            </p:cNvSpPr>
            <p:nvPr/>
          </p:nvSpPr>
          <p:spPr bwMode="auto">
            <a:xfrm>
              <a:off x="938" y="1970"/>
              <a:ext cx="744"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000">
                  <a:solidFill>
                    <a:srgbClr val="FFFFFF"/>
                  </a:solidFill>
                </a:rPr>
                <a:t>Node 18</a:t>
              </a:r>
            </a:p>
          </p:txBody>
        </p:sp>
      </p:grpSp>
      <p:pic>
        <p:nvPicPr>
          <p:cNvPr id="62470" name="Picture 14">
            <a:extLst>
              <a:ext uri="{FF2B5EF4-FFF2-40B4-BE49-F238E27FC236}">
                <a16:creationId xmlns:a16="http://schemas.microsoft.com/office/drawing/2014/main" id="{AC4BA648-B4B5-41DC-A6B1-0121925A5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463" y="2333626"/>
            <a:ext cx="2582862"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5">
            <a:extLst>
              <a:ext uri="{FF2B5EF4-FFF2-40B4-BE49-F238E27FC236}">
                <a16:creationId xmlns:a16="http://schemas.microsoft.com/office/drawing/2014/main" id="{B74D608B-E110-4018-A5A7-A3513E9DBF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2238" y="2333626"/>
            <a:ext cx="2609850"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Text Box 16">
            <a:extLst>
              <a:ext uri="{FF2B5EF4-FFF2-40B4-BE49-F238E27FC236}">
                <a16:creationId xmlns:a16="http://schemas.microsoft.com/office/drawing/2014/main" id="{B9999F76-18B3-4D0C-852D-177E3AC8E74D}"/>
              </a:ext>
            </a:extLst>
          </p:cNvPr>
          <p:cNvSpPr txBox="1">
            <a:spLocks noChangeArrowheads="1"/>
          </p:cNvSpPr>
          <p:nvPr/>
        </p:nvSpPr>
        <p:spPr bwMode="auto">
          <a:xfrm>
            <a:off x="7885113" y="5383212"/>
            <a:ext cx="252730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600" b="0"/>
              <a:t>Smoothing is then performed to smooth out topology</a:t>
            </a:r>
          </a:p>
        </p:txBody>
      </p:sp>
      <p:sp>
        <p:nvSpPr>
          <p:cNvPr id="62473" name="Text Box 17">
            <a:extLst>
              <a:ext uri="{FF2B5EF4-FFF2-40B4-BE49-F238E27FC236}">
                <a16:creationId xmlns:a16="http://schemas.microsoft.com/office/drawing/2014/main" id="{DBE9E6A7-B859-4ECD-9EE0-5D5F1085EB9E}"/>
              </a:ext>
            </a:extLst>
          </p:cNvPr>
          <p:cNvSpPr txBox="1">
            <a:spLocks noChangeArrowheads="1"/>
          </p:cNvSpPr>
          <p:nvPr/>
        </p:nvSpPr>
        <p:spPr bwMode="auto">
          <a:xfrm>
            <a:off x="1755776" y="6048376"/>
            <a:ext cx="5986463"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600" b="0"/>
              <a:t>Column swapping is performed on 2 adjacent columns, which must be parallel along their entire path.</a:t>
            </a:r>
          </a:p>
        </p:txBody>
      </p:sp>
      <p:sp>
        <p:nvSpPr>
          <p:cNvPr id="62474" name="Oval 18">
            <a:extLst>
              <a:ext uri="{FF2B5EF4-FFF2-40B4-BE49-F238E27FC236}">
                <a16:creationId xmlns:a16="http://schemas.microsoft.com/office/drawing/2014/main" id="{8DB70B2D-AA84-46F7-A7F3-FED64A61F389}"/>
              </a:ext>
            </a:extLst>
          </p:cNvPr>
          <p:cNvSpPr>
            <a:spLocks noChangeArrowheads="1"/>
          </p:cNvSpPr>
          <p:nvPr/>
        </p:nvSpPr>
        <p:spPr bwMode="auto">
          <a:xfrm>
            <a:off x="2943226" y="3495676"/>
            <a:ext cx="180975" cy="180975"/>
          </a:xfrm>
          <a:prstGeom prst="ellipse">
            <a:avLst/>
          </a:prstGeom>
          <a:solidFill>
            <a:srgbClr val="FF0000"/>
          </a:solidFill>
          <a:ln w="9360" cap="sq">
            <a:solidFill>
              <a:srgbClr val="FF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62475" name="Oval 19">
            <a:extLst>
              <a:ext uri="{FF2B5EF4-FFF2-40B4-BE49-F238E27FC236}">
                <a16:creationId xmlns:a16="http://schemas.microsoft.com/office/drawing/2014/main" id="{8E269014-0333-4A69-BD03-A7F5B0F7CB90}"/>
              </a:ext>
            </a:extLst>
          </p:cNvPr>
          <p:cNvSpPr>
            <a:spLocks noChangeArrowheads="1"/>
          </p:cNvSpPr>
          <p:nvPr/>
        </p:nvSpPr>
        <p:spPr bwMode="auto">
          <a:xfrm>
            <a:off x="3021014" y="3070226"/>
            <a:ext cx="180975" cy="180975"/>
          </a:xfrm>
          <a:prstGeom prst="ellipse">
            <a:avLst/>
          </a:prstGeom>
          <a:solidFill>
            <a:srgbClr val="FF0000"/>
          </a:solidFill>
          <a:ln w="9360" cap="sq">
            <a:solidFill>
              <a:srgbClr val="FF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a:extLst>
              <a:ext uri="{FF2B5EF4-FFF2-40B4-BE49-F238E27FC236}">
                <a16:creationId xmlns:a16="http://schemas.microsoft.com/office/drawing/2014/main" id="{BB390CAF-E008-4421-9074-F7D2B4432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226" y="2001839"/>
            <a:ext cx="228917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a:extLst>
              <a:ext uri="{FF2B5EF4-FFF2-40B4-BE49-F238E27FC236}">
                <a16:creationId xmlns:a16="http://schemas.microsoft.com/office/drawing/2014/main" id="{C20FFF68-94C5-4416-876A-7EB9C61B5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539" y="1076326"/>
            <a:ext cx="2822575"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1">
            <a:extLst>
              <a:ext uri="{FF2B5EF4-FFF2-40B4-BE49-F238E27FC236}">
                <a16:creationId xmlns:a16="http://schemas.microsoft.com/office/drawing/2014/main" id="{E1FFDBDB-57AA-478C-BD35-70C70A700C74}"/>
              </a:ext>
            </a:extLst>
          </p:cNvPr>
          <p:cNvSpPr txBox="1">
            <a:spLocks noChangeArrowheads="1"/>
          </p:cNvSpPr>
          <p:nvPr/>
        </p:nvSpPr>
        <p:spPr bwMode="auto">
          <a:xfrm>
            <a:off x="2700338" y="462458"/>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Smoothing</a:t>
            </a:r>
          </a:p>
        </p:txBody>
      </p:sp>
      <p:sp>
        <p:nvSpPr>
          <p:cNvPr id="9221" name="Text Box 4">
            <a:extLst>
              <a:ext uri="{FF2B5EF4-FFF2-40B4-BE49-F238E27FC236}">
                <a16:creationId xmlns:a16="http://schemas.microsoft.com/office/drawing/2014/main" id="{E2D2925E-2DD8-4A0C-89C0-1D96B92F808F}"/>
              </a:ext>
            </a:extLst>
          </p:cNvPr>
          <p:cNvSpPr txBox="1">
            <a:spLocks noChangeArrowheads="1"/>
          </p:cNvSpPr>
          <p:nvPr/>
        </p:nvSpPr>
        <p:spPr bwMode="auto">
          <a:xfrm>
            <a:off x="4651376" y="1476376"/>
            <a:ext cx="5788025"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600" b="0"/>
              <a:t>Smoothing adjusts node locations without changing element connectivity.</a:t>
            </a:r>
          </a:p>
        </p:txBody>
      </p:sp>
      <p:sp>
        <p:nvSpPr>
          <p:cNvPr id="9222" name="Text Box 5">
            <a:extLst>
              <a:ext uri="{FF2B5EF4-FFF2-40B4-BE49-F238E27FC236}">
                <a16:creationId xmlns:a16="http://schemas.microsoft.com/office/drawing/2014/main" id="{D44D9DD9-22E9-42FB-8476-9550C821D4FA}"/>
              </a:ext>
            </a:extLst>
          </p:cNvPr>
          <p:cNvSpPr txBox="1">
            <a:spLocks noChangeArrowheads="1"/>
          </p:cNvSpPr>
          <p:nvPr/>
        </p:nvSpPr>
        <p:spPr bwMode="auto">
          <a:xfrm>
            <a:off x="7467600" y="2908300"/>
            <a:ext cx="281940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600" b="0"/>
              <a:t>Usually iterative algorithms that attempt to improve the local mesh quality</a:t>
            </a:r>
          </a:p>
        </p:txBody>
      </p:sp>
      <p:sp>
        <p:nvSpPr>
          <p:cNvPr id="9223" name="Text Box 6">
            <a:extLst>
              <a:ext uri="{FF2B5EF4-FFF2-40B4-BE49-F238E27FC236}">
                <a16:creationId xmlns:a16="http://schemas.microsoft.com/office/drawing/2014/main" id="{6D34EA77-6152-4F5C-A817-A43833A2475D}"/>
              </a:ext>
            </a:extLst>
          </p:cNvPr>
          <p:cNvSpPr txBox="1">
            <a:spLocks noChangeArrowheads="1"/>
          </p:cNvSpPr>
          <p:nvPr/>
        </p:nvSpPr>
        <p:spPr bwMode="auto">
          <a:xfrm>
            <a:off x="7467600" y="2057400"/>
            <a:ext cx="281940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600" b="0"/>
              <a:t>Many different smoothing schemes with different characteristics</a:t>
            </a:r>
          </a:p>
        </p:txBody>
      </p:sp>
      <p:sp>
        <p:nvSpPr>
          <p:cNvPr id="9224" name="Text Box 7">
            <a:extLst>
              <a:ext uri="{FF2B5EF4-FFF2-40B4-BE49-F238E27FC236}">
                <a16:creationId xmlns:a16="http://schemas.microsoft.com/office/drawing/2014/main" id="{6176EDA3-85C9-4AF5-B34B-1DA8D17F66AC}"/>
              </a:ext>
            </a:extLst>
          </p:cNvPr>
          <p:cNvSpPr txBox="1">
            <a:spLocks noChangeArrowheads="1"/>
          </p:cNvSpPr>
          <p:nvPr/>
        </p:nvSpPr>
        <p:spPr bwMode="auto">
          <a:xfrm>
            <a:off x="1676400" y="5867401"/>
            <a:ext cx="281940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600" b="0"/>
              <a:t>Smooth scheme can be set from the property panel</a:t>
            </a:r>
          </a:p>
        </p:txBody>
      </p:sp>
      <p:sp>
        <p:nvSpPr>
          <p:cNvPr id="9225" name="Text Box 8">
            <a:extLst>
              <a:ext uri="{FF2B5EF4-FFF2-40B4-BE49-F238E27FC236}">
                <a16:creationId xmlns:a16="http://schemas.microsoft.com/office/drawing/2014/main" id="{82EE613E-FB7B-4E0D-9639-E48E75F9944A}"/>
              </a:ext>
            </a:extLst>
          </p:cNvPr>
          <p:cNvSpPr txBox="1">
            <a:spLocks noChangeArrowheads="1"/>
          </p:cNvSpPr>
          <p:nvPr/>
        </p:nvSpPr>
        <p:spPr bwMode="auto">
          <a:xfrm>
            <a:off x="4495800" y="5867401"/>
            <a:ext cx="281940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600" b="0"/>
              <a:t>Smooth scheme can also be set from the command panel</a:t>
            </a:r>
          </a:p>
        </p:txBody>
      </p:sp>
      <p:sp>
        <p:nvSpPr>
          <p:cNvPr id="8202" name="Text Box 9">
            <a:extLst>
              <a:ext uri="{FF2B5EF4-FFF2-40B4-BE49-F238E27FC236}">
                <a16:creationId xmlns:a16="http://schemas.microsoft.com/office/drawing/2014/main" id="{51C1660B-B333-4137-B7B7-3356808F110F}"/>
              </a:ext>
            </a:extLst>
          </p:cNvPr>
          <p:cNvSpPr txBox="1">
            <a:spLocks noChangeArrowheads="1"/>
          </p:cNvSpPr>
          <p:nvPr/>
        </p:nvSpPr>
        <p:spPr bwMode="auto">
          <a:xfrm>
            <a:off x="3124200" y="3429001"/>
            <a:ext cx="2286000" cy="586957"/>
          </a:xfrm>
          <a:prstGeom prst="rect">
            <a:avLst/>
          </a:prstGeom>
          <a:solidFill>
            <a:srgbClr val="FFFFFF"/>
          </a:solidFill>
          <a:ln w="9360" cap="sq">
            <a:solidFill>
              <a:srgbClr val="000000"/>
            </a:solidFill>
            <a:miter lim="800000"/>
            <a:headEnd/>
            <a:tailEnd/>
          </a:ln>
          <a:effectLst>
            <a:outerShdw blurRad="63500" dist="107933" dir="2700000" algn="ctr" rotWithShape="0">
              <a:srgbClr val="000000">
                <a:alpha val="50026"/>
              </a:srgbClr>
            </a:outerShdw>
          </a:effectLst>
        </p:spPr>
        <p:txBody>
          <a:bodyPr lIns="90000" tIns="46800" rIns="90000" bIns="46800">
            <a:spAutoFit/>
          </a:bodyPr>
          <a:lstStyle>
            <a:lvl1pPr>
              <a:spcBef>
                <a:spcPts val="6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charset="0"/>
                <a:ea typeface="MS PGothic" charset="-128"/>
              </a:defRPr>
            </a:lvl1pPr>
            <a:lvl2pPr>
              <a:spcBef>
                <a:spcPts val="55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charset="0"/>
                <a:ea typeface="MS PGothic" charset="-128"/>
              </a:defRPr>
            </a:lvl2pPr>
            <a:lvl3pPr>
              <a:spcBef>
                <a:spcPts val="5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charset="0"/>
                <a:ea typeface="MS PGothic" charset="-128"/>
              </a:defRPr>
            </a:lvl3pPr>
            <a:lvl4pPr>
              <a:spcBef>
                <a:spcPts val="45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charset="0"/>
                <a:ea typeface="MS PGothic" charset="-128"/>
              </a:defRPr>
            </a:lvl4pPr>
            <a:lvl5pPr>
              <a:spcBef>
                <a:spcPts val="45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charset="0"/>
                <a:ea typeface="MS PGothic" charset="-128"/>
              </a:defRPr>
            </a:lvl5pPr>
            <a:lvl6pPr marL="2514600" indent="-228600" defTabSz="457200" eaLnBrk="0" fontAlgn="base" hangingPunct="0">
              <a:spcBef>
                <a:spcPts val="45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charset="0"/>
                <a:ea typeface="MS PGothic" charset="-128"/>
              </a:defRPr>
            </a:lvl6pPr>
            <a:lvl7pPr marL="2971800" indent="-228600" defTabSz="457200" eaLnBrk="0" fontAlgn="base" hangingPunct="0">
              <a:spcBef>
                <a:spcPts val="45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charset="0"/>
                <a:ea typeface="MS PGothic" charset="-128"/>
              </a:defRPr>
            </a:lvl7pPr>
            <a:lvl8pPr marL="3429000" indent="-228600" defTabSz="457200" eaLnBrk="0" fontAlgn="base" hangingPunct="0">
              <a:spcBef>
                <a:spcPts val="45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charset="0"/>
                <a:ea typeface="MS PGothic" charset="-128"/>
              </a:defRPr>
            </a:lvl8pPr>
            <a:lvl9pPr marL="3886200" indent="-228600" defTabSz="457200" eaLnBrk="0" fontAlgn="base" hangingPunct="0">
              <a:spcBef>
                <a:spcPts val="45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charset="0"/>
                <a:ea typeface="MS PGothic" charset="-128"/>
              </a:defRPr>
            </a:lvl9pPr>
          </a:lstStyle>
          <a:p>
            <a:pPr>
              <a:spcBef>
                <a:spcPct val="0"/>
              </a:spcBef>
              <a:buClrTx/>
              <a:buFontTx/>
              <a:buNone/>
              <a:defRPr/>
            </a:pPr>
            <a:r>
              <a:rPr lang="en-US" altLang="en-US" sz="1600" b="0"/>
              <a:t>Short cut to smoothing command panel</a:t>
            </a:r>
          </a:p>
        </p:txBody>
      </p:sp>
      <p:sp>
        <p:nvSpPr>
          <p:cNvPr id="9227" name="Line 10">
            <a:extLst>
              <a:ext uri="{FF2B5EF4-FFF2-40B4-BE49-F238E27FC236}">
                <a16:creationId xmlns:a16="http://schemas.microsoft.com/office/drawing/2014/main" id="{FEA360E5-94F2-4254-9D82-2C9BF6A83485}"/>
              </a:ext>
            </a:extLst>
          </p:cNvPr>
          <p:cNvSpPr>
            <a:spLocks noChangeShapeType="1"/>
          </p:cNvSpPr>
          <p:nvPr/>
        </p:nvSpPr>
        <p:spPr bwMode="auto">
          <a:xfrm flipH="1">
            <a:off x="4267200" y="4010026"/>
            <a:ext cx="0" cy="485775"/>
          </a:xfrm>
          <a:prstGeom prst="line">
            <a:avLst/>
          </a:prstGeom>
          <a:noFill/>
          <a:ln w="936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8" name="Text Box 11">
            <a:extLst>
              <a:ext uri="{FF2B5EF4-FFF2-40B4-BE49-F238E27FC236}">
                <a16:creationId xmlns:a16="http://schemas.microsoft.com/office/drawing/2014/main" id="{FA44F995-22F8-47B1-9AAF-FA1452C1595F}"/>
              </a:ext>
            </a:extLst>
          </p:cNvPr>
          <p:cNvSpPr txBox="1">
            <a:spLocks noChangeArrowheads="1"/>
          </p:cNvSpPr>
          <p:nvPr/>
        </p:nvSpPr>
        <p:spPr bwMode="auto">
          <a:xfrm>
            <a:off x="7467600" y="3810001"/>
            <a:ext cx="281940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600" b="0"/>
              <a:t>Smoothing schemes for surfaces and volumes</a:t>
            </a:r>
          </a:p>
        </p:txBody>
      </p:sp>
      <p:sp>
        <p:nvSpPr>
          <p:cNvPr id="9229" name="Text Box 12">
            <a:extLst>
              <a:ext uri="{FF2B5EF4-FFF2-40B4-BE49-F238E27FC236}">
                <a16:creationId xmlns:a16="http://schemas.microsoft.com/office/drawing/2014/main" id="{A4D795E5-1E26-4C18-A97C-55B77DF0BAFC}"/>
              </a:ext>
            </a:extLst>
          </p:cNvPr>
          <p:cNvSpPr txBox="1">
            <a:spLocks noChangeArrowheads="1"/>
          </p:cNvSpPr>
          <p:nvPr/>
        </p:nvSpPr>
        <p:spPr bwMode="auto">
          <a:xfrm>
            <a:off x="7467600" y="4495800"/>
            <a:ext cx="281940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600" b="0"/>
              <a:t>Smoothing schemes applied as an attribute, (similar to meshing scheme)</a:t>
            </a:r>
          </a:p>
        </p:txBody>
      </p:sp>
      <p:sp>
        <p:nvSpPr>
          <p:cNvPr id="9230" name="Text Box 13">
            <a:extLst>
              <a:ext uri="{FF2B5EF4-FFF2-40B4-BE49-F238E27FC236}">
                <a16:creationId xmlns:a16="http://schemas.microsoft.com/office/drawing/2014/main" id="{FC8DC95A-E92E-44F3-B4B9-B96BC55A9431}"/>
              </a:ext>
            </a:extLst>
          </p:cNvPr>
          <p:cNvSpPr txBox="1">
            <a:spLocks noChangeArrowheads="1"/>
          </p:cNvSpPr>
          <p:nvPr/>
        </p:nvSpPr>
        <p:spPr bwMode="auto">
          <a:xfrm>
            <a:off x="7467600" y="5422901"/>
            <a:ext cx="2819400" cy="10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600" b="0"/>
              <a:t>Surface and volume schemes are independent (unless free boundary option selected)</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1">
            <a:extLst>
              <a:ext uri="{FF2B5EF4-FFF2-40B4-BE49-F238E27FC236}">
                <a16:creationId xmlns:a16="http://schemas.microsoft.com/office/drawing/2014/main" id="{F6CCD930-61D1-4A4A-BE37-D38CC04D85B1}"/>
              </a:ext>
            </a:extLst>
          </p:cNvPr>
          <p:cNvSpPr txBox="1">
            <a:spLocks noChangeArrowheads="1"/>
          </p:cNvSpPr>
          <p:nvPr/>
        </p:nvSpPr>
        <p:spPr bwMode="auto">
          <a:xfrm>
            <a:off x="1981201" y="538163"/>
            <a:ext cx="822801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2880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3300"/>
              <a:t>Mesh Surgery – Column Swap - GUI</a:t>
            </a:r>
          </a:p>
        </p:txBody>
      </p:sp>
      <p:sp>
        <p:nvSpPr>
          <p:cNvPr id="64515" name="Text Box 3">
            <a:extLst>
              <a:ext uri="{FF2B5EF4-FFF2-40B4-BE49-F238E27FC236}">
                <a16:creationId xmlns:a16="http://schemas.microsoft.com/office/drawing/2014/main" id="{E73BEC04-B317-4022-ABF0-52EF852F4233}"/>
              </a:ext>
            </a:extLst>
          </p:cNvPr>
          <p:cNvSpPr txBox="1">
            <a:spLocks noChangeArrowheads="1"/>
          </p:cNvSpPr>
          <p:nvPr/>
        </p:nvSpPr>
        <p:spPr bwMode="auto">
          <a:xfrm>
            <a:off x="1981200" y="2400300"/>
            <a:ext cx="3689350"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20" tIns="63360" rIns="81720" bIns="40680"/>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2500" b="0"/>
              <a:t>In the Command Panel Select:</a:t>
            </a:r>
          </a:p>
          <a:p>
            <a:pPr>
              <a:spcBef>
                <a:spcPct val="0"/>
              </a:spcBef>
              <a:buClrTx/>
              <a:buFontTx/>
              <a:buNone/>
            </a:pPr>
            <a:endParaRPr lang="en-US" altLang="en-US" sz="2500" b="0"/>
          </a:p>
          <a:p>
            <a:pPr>
              <a:spcBef>
                <a:spcPct val="0"/>
              </a:spcBef>
              <a:buClrTx/>
              <a:buFontTx/>
              <a:buNone/>
            </a:pPr>
            <a:r>
              <a:rPr lang="en-US" altLang="en-US" sz="2500" b="0"/>
              <a:t>1.  Mode – Mesh</a:t>
            </a:r>
          </a:p>
          <a:p>
            <a:pPr>
              <a:spcBef>
                <a:spcPct val="0"/>
              </a:spcBef>
              <a:buClrTx/>
              <a:buFontTx/>
              <a:buNone/>
            </a:pPr>
            <a:endParaRPr lang="en-US" altLang="en-US" sz="2500" b="0"/>
          </a:p>
          <a:p>
            <a:pPr>
              <a:spcBef>
                <a:spcPct val="0"/>
              </a:spcBef>
              <a:buClrTx/>
              <a:buFontTx/>
              <a:buNone/>
            </a:pPr>
            <a:r>
              <a:rPr lang="en-US" altLang="en-US" sz="2500" b="0"/>
              <a:t>2.  Entity – Column</a:t>
            </a:r>
          </a:p>
          <a:p>
            <a:pPr>
              <a:spcBef>
                <a:spcPct val="0"/>
              </a:spcBef>
              <a:buClrTx/>
              <a:buFontTx/>
              <a:buNone/>
            </a:pPr>
            <a:endParaRPr lang="en-US" altLang="en-US" sz="2500" b="0"/>
          </a:p>
          <a:p>
            <a:pPr>
              <a:spcBef>
                <a:spcPct val="0"/>
              </a:spcBef>
              <a:buClrTx/>
              <a:buFontTx/>
              <a:buNone/>
            </a:pPr>
            <a:r>
              <a:rPr lang="en-US" altLang="en-US" sz="2500" b="0"/>
              <a:t>3.  Action – Swap</a:t>
            </a:r>
          </a:p>
          <a:p>
            <a:pPr algn="ctr">
              <a:spcBef>
                <a:spcPct val="0"/>
              </a:spcBef>
              <a:buClrTx/>
              <a:buFontTx/>
              <a:buNone/>
            </a:pPr>
            <a:endParaRPr lang="en-US" altLang="en-US" sz="2500"/>
          </a:p>
        </p:txBody>
      </p:sp>
      <p:pic>
        <p:nvPicPr>
          <p:cNvPr id="64516" name="Picture 2">
            <a:extLst>
              <a:ext uri="{FF2B5EF4-FFF2-40B4-BE49-F238E27FC236}">
                <a16:creationId xmlns:a16="http://schemas.microsoft.com/office/drawing/2014/main" id="{B8571927-82FD-48A8-9E90-D2BCD7D2F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54176"/>
            <a:ext cx="2986088"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17" name="Group 4">
            <a:extLst>
              <a:ext uri="{FF2B5EF4-FFF2-40B4-BE49-F238E27FC236}">
                <a16:creationId xmlns:a16="http://schemas.microsoft.com/office/drawing/2014/main" id="{D4E65E57-1FE6-41D0-9911-3D9F878B0A50}"/>
              </a:ext>
            </a:extLst>
          </p:cNvPr>
          <p:cNvGrpSpPr>
            <a:grpSpLocks/>
          </p:cNvGrpSpPr>
          <p:nvPr/>
        </p:nvGrpSpPr>
        <p:grpSpPr bwMode="auto">
          <a:xfrm>
            <a:off x="6934200" y="2351087"/>
            <a:ext cx="858838" cy="560388"/>
            <a:chOff x="3360" y="1165"/>
            <a:chExt cx="541" cy="353"/>
          </a:xfrm>
        </p:grpSpPr>
        <p:sp>
          <p:nvSpPr>
            <p:cNvPr id="64524" name="AutoShape 5">
              <a:extLst>
                <a:ext uri="{FF2B5EF4-FFF2-40B4-BE49-F238E27FC236}">
                  <a16:creationId xmlns:a16="http://schemas.microsoft.com/office/drawing/2014/main" id="{CA168E56-7691-4C1A-817D-AC9B32878F90}"/>
                </a:ext>
              </a:extLst>
            </p:cNvPr>
            <p:cNvSpPr>
              <a:spLocks noChangeArrowheads="1"/>
            </p:cNvSpPr>
            <p:nvPr/>
          </p:nvSpPr>
          <p:spPr bwMode="auto">
            <a:xfrm rot="-2898580">
              <a:off x="3379" y="1190"/>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64525" name="Oval 6">
              <a:extLst>
                <a:ext uri="{FF2B5EF4-FFF2-40B4-BE49-F238E27FC236}">
                  <a16:creationId xmlns:a16="http://schemas.microsoft.com/office/drawing/2014/main" id="{C7923430-B02C-4C3D-902D-E85A43291D4A}"/>
                </a:ext>
              </a:extLst>
            </p:cNvPr>
            <p:cNvSpPr>
              <a:spLocks noChangeArrowheads="1"/>
            </p:cNvSpPr>
            <p:nvPr/>
          </p:nvSpPr>
          <p:spPr bwMode="auto">
            <a:xfrm>
              <a:off x="3653" y="1165"/>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1</a:t>
              </a:r>
            </a:p>
          </p:txBody>
        </p:sp>
      </p:grpSp>
      <p:grpSp>
        <p:nvGrpSpPr>
          <p:cNvPr id="64518" name="Group 4">
            <a:extLst>
              <a:ext uri="{FF2B5EF4-FFF2-40B4-BE49-F238E27FC236}">
                <a16:creationId xmlns:a16="http://schemas.microsoft.com/office/drawing/2014/main" id="{3FF32FC3-E693-4100-BF53-7655D2DB12E6}"/>
              </a:ext>
            </a:extLst>
          </p:cNvPr>
          <p:cNvGrpSpPr>
            <a:grpSpLocks/>
          </p:cNvGrpSpPr>
          <p:nvPr/>
        </p:nvGrpSpPr>
        <p:grpSpPr bwMode="auto">
          <a:xfrm>
            <a:off x="6915150" y="3870326"/>
            <a:ext cx="858838" cy="560387"/>
            <a:chOff x="3360" y="1165"/>
            <a:chExt cx="541" cy="353"/>
          </a:xfrm>
        </p:grpSpPr>
        <p:sp>
          <p:nvSpPr>
            <p:cNvPr id="64522" name="AutoShape 5">
              <a:extLst>
                <a:ext uri="{FF2B5EF4-FFF2-40B4-BE49-F238E27FC236}">
                  <a16:creationId xmlns:a16="http://schemas.microsoft.com/office/drawing/2014/main" id="{5863FAAD-F626-4950-A216-DEAC9EB75576}"/>
                </a:ext>
              </a:extLst>
            </p:cNvPr>
            <p:cNvSpPr>
              <a:spLocks noChangeArrowheads="1"/>
            </p:cNvSpPr>
            <p:nvPr/>
          </p:nvSpPr>
          <p:spPr bwMode="auto">
            <a:xfrm rot="-2898580">
              <a:off x="3379" y="1190"/>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64523" name="Oval 6">
              <a:extLst>
                <a:ext uri="{FF2B5EF4-FFF2-40B4-BE49-F238E27FC236}">
                  <a16:creationId xmlns:a16="http://schemas.microsoft.com/office/drawing/2014/main" id="{7929F440-C06F-4D21-84B8-3D0936B812EF}"/>
                </a:ext>
              </a:extLst>
            </p:cNvPr>
            <p:cNvSpPr>
              <a:spLocks noChangeArrowheads="1"/>
            </p:cNvSpPr>
            <p:nvPr/>
          </p:nvSpPr>
          <p:spPr bwMode="auto">
            <a:xfrm>
              <a:off x="3653" y="1165"/>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2</a:t>
              </a:r>
            </a:p>
          </p:txBody>
        </p:sp>
      </p:grpSp>
      <p:grpSp>
        <p:nvGrpSpPr>
          <p:cNvPr id="64519" name="Group 4">
            <a:extLst>
              <a:ext uri="{FF2B5EF4-FFF2-40B4-BE49-F238E27FC236}">
                <a16:creationId xmlns:a16="http://schemas.microsoft.com/office/drawing/2014/main" id="{6F47CDE1-A07E-48C1-A59A-FC1AF5D72205}"/>
              </a:ext>
            </a:extLst>
          </p:cNvPr>
          <p:cNvGrpSpPr>
            <a:grpSpLocks/>
          </p:cNvGrpSpPr>
          <p:nvPr/>
        </p:nvGrpSpPr>
        <p:grpSpPr bwMode="auto">
          <a:xfrm>
            <a:off x="7345364" y="4697412"/>
            <a:ext cx="858837" cy="560388"/>
            <a:chOff x="3360" y="1165"/>
            <a:chExt cx="541" cy="353"/>
          </a:xfrm>
        </p:grpSpPr>
        <p:sp>
          <p:nvSpPr>
            <p:cNvPr id="64520" name="AutoShape 5">
              <a:extLst>
                <a:ext uri="{FF2B5EF4-FFF2-40B4-BE49-F238E27FC236}">
                  <a16:creationId xmlns:a16="http://schemas.microsoft.com/office/drawing/2014/main" id="{EB4245F8-0F43-4506-AB3A-470DA5278C84}"/>
                </a:ext>
              </a:extLst>
            </p:cNvPr>
            <p:cNvSpPr>
              <a:spLocks noChangeArrowheads="1"/>
            </p:cNvSpPr>
            <p:nvPr/>
          </p:nvSpPr>
          <p:spPr bwMode="auto">
            <a:xfrm rot="-2898580">
              <a:off x="3379" y="1190"/>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64521" name="Oval 6">
              <a:extLst>
                <a:ext uri="{FF2B5EF4-FFF2-40B4-BE49-F238E27FC236}">
                  <a16:creationId xmlns:a16="http://schemas.microsoft.com/office/drawing/2014/main" id="{AAFF74C4-E153-4449-90B6-0C68FDBA9F24}"/>
                </a:ext>
              </a:extLst>
            </p:cNvPr>
            <p:cNvSpPr>
              <a:spLocks noChangeArrowheads="1"/>
            </p:cNvSpPr>
            <p:nvPr/>
          </p:nvSpPr>
          <p:spPr bwMode="auto">
            <a:xfrm>
              <a:off x="3653" y="1165"/>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3</a:t>
              </a: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
            <a:extLst>
              <a:ext uri="{FF2B5EF4-FFF2-40B4-BE49-F238E27FC236}">
                <a16:creationId xmlns:a16="http://schemas.microsoft.com/office/drawing/2014/main" id="{ED87950B-6576-489B-AF29-359275503CD4}"/>
              </a:ext>
            </a:extLst>
          </p:cNvPr>
          <p:cNvSpPr txBox="1">
            <a:spLocks noChangeArrowheads="1"/>
          </p:cNvSpPr>
          <p:nvPr/>
        </p:nvSpPr>
        <p:spPr bwMode="auto">
          <a:xfrm>
            <a:off x="762000" y="594520"/>
            <a:ext cx="82296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2880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Mesh Surgery – Column Swap - GUI</a:t>
            </a:r>
          </a:p>
        </p:txBody>
      </p:sp>
      <p:pic>
        <p:nvPicPr>
          <p:cNvPr id="66563" name="Picture 2">
            <a:extLst>
              <a:ext uri="{FF2B5EF4-FFF2-40B4-BE49-F238E27FC236}">
                <a16:creationId xmlns:a16="http://schemas.microsoft.com/office/drawing/2014/main" id="{59C3DB43-3503-4F46-9F0A-68E384BF1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176" y="3732214"/>
            <a:ext cx="4976813"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3">
            <a:extLst>
              <a:ext uri="{FF2B5EF4-FFF2-40B4-BE49-F238E27FC236}">
                <a16:creationId xmlns:a16="http://schemas.microsoft.com/office/drawing/2014/main" id="{F960D10C-DC5B-41AE-ACC5-7E7C9CE90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176" y="1036639"/>
            <a:ext cx="49768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4">
            <a:extLst>
              <a:ext uri="{FF2B5EF4-FFF2-40B4-BE49-F238E27FC236}">
                <a16:creationId xmlns:a16="http://schemas.microsoft.com/office/drawing/2014/main" id="{2AC8D882-49B5-4B8C-87D5-BD28DFAE81BA}"/>
              </a:ext>
            </a:extLst>
          </p:cNvPr>
          <p:cNvSpPr txBox="1">
            <a:spLocks noChangeArrowheads="1"/>
          </p:cNvSpPr>
          <p:nvPr/>
        </p:nvSpPr>
        <p:spPr bwMode="auto">
          <a:xfrm>
            <a:off x="1938339" y="1450976"/>
            <a:ext cx="3525837"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20" tIns="55080" rIns="81720" bIns="40680"/>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400" b="0">
                <a:ea typeface="Microsoft YaHei" panose="020B0503020204020204" pitchFamily="34" charset="-122"/>
              </a:rPr>
              <a:t>In the Command Panel move the cursor into the Old Edge Node box.</a:t>
            </a:r>
          </a:p>
          <a:p>
            <a:pPr>
              <a:spcBef>
                <a:spcPct val="0"/>
              </a:spcBef>
              <a:buClrTx/>
              <a:buFontTx/>
              <a:buNone/>
            </a:pPr>
            <a:r>
              <a:rPr lang="en-US" altLang="en-US" sz="1400" b="0">
                <a:ea typeface="Microsoft YaHei" panose="020B0503020204020204" pitchFamily="34" charset="-122"/>
              </a:rPr>
              <a:t>Then select two end nodes of the old edge.</a:t>
            </a:r>
          </a:p>
        </p:txBody>
      </p:sp>
      <p:sp>
        <p:nvSpPr>
          <p:cNvPr id="66566" name="Text Box 5">
            <a:extLst>
              <a:ext uri="{FF2B5EF4-FFF2-40B4-BE49-F238E27FC236}">
                <a16:creationId xmlns:a16="http://schemas.microsoft.com/office/drawing/2014/main" id="{944A9C73-4342-410E-B886-48CFFCFC2063}"/>
              </a:ext>
            </a:extLst>
          </p:cNvPr>
          <p:cNvSpPr txBox="1">
            <a:spLocks noChangeArrowheads="1"/>
          </p:cNvSpPr>
          <p:nvPr/>
        </p:nvSpPr>
        <p:spPr bwMode="auto">
          <a:xfrm>
            <a:off x="1938339" y="2984500"/>
            <a:ext cx="3317875"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20" tIns="55080" rIns="81720" bIns="40680"/>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400" b="0">
                <a:ea typeface="Microsoft YaHei" panose="020B0503020204020204" pitchFamily="34" charset="-122"/>
              </a:rPr>
              <a:t>Next select the New Edge Node box.  In the picture on the right the yellow dots represent the nodes chosen for old edge nodes.  Select the two nodes that you want to connect with the new edge.</a:t>
            </a:r>
          </a:p>
        </p:txBody>
      </p:sp>
      <p:sp>
        <p:nvSpPr>
          <p:cNvPr id="66567" name="Text Box 6">
            <a:extLst>
              <a:ext uri="{FF2B5EF4-FFF2-40B4-BE49-F238E27FC236}">
                <a16:creationId xmlns:a16="http://schemas.microsoft.com/office/drawing/2014/main" id="{B19A9876-9339-49CD-AA80-D02A86E39B03}"/>
              </a:ext>
            </a:extLst>
          </p:cNvPr>
          <p:cNvSpPr txBox="1">
            <a:spLocks noChangeArrowheads="1"/>
          </p:cNvSpPr>
          <p:nvPr/>
        </p:nvSpPr>
        <p:spPr bwMode="auto">
          <a:xfrm>
            <a:off x="1938339" y="4953001"/>
            <a:ext cx="33178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20" tIns="55080" rIns="81720" bIns="40680"/>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400" b="0">
                <a:ea typeface="Microsoft YaHei" panose="020B0503020204020204" pitchFamily="34" charset="-122"/>
              </a:rPr>
              <a:t>When you have two correct nodes in both the new and old edge boxes hit apply.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
            <a:extLst>
              <a:ext uri="{FF2B5EF4-FFF2-40B4-BE49-F238E27FC236}">
                <a16:creationId xmlns:a16="http://schemas.microsoft.com/office/drawing/2014/main" id="{47B9E57F-13B4-4AC3-8F0A-BFE1B238F381}"/>
              </a:ext>
            </a:extLst>
          </p:cNvPr>
          <p:cNvSpPr txBox="1">
            <a:spLocks noChangeArrowheads="1"/>
          </p:cNvSpPr>
          <p:nvPr/>
        </p:nvSpPr>
        <p:spPr bwMode="auto">
          <a:xfrm>
            <a:off x="1752600" y="533400"/>
            <a:ext cx="82296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2880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3300" dirty="0"/>
              <a:t>Mesh Surgery – Column Swap - GUI</a:t>
            </a:r>
          </a:p>
        </p:txBody>
      </p:sp>
      <p:pic>
        <p:nvPicPr>
          <p:cNvPr id="68611" name="Picture 2">
            <a:extLst>
              <a:ext uri="{FF2B5EF4-FFF2-40B4-BE49-F238E27FC236}">
                <a16:creationId xmlns:a16="http://schemas.microsoft.com/office/drawing/2014/main" id="{593B3BA6-8264-4464-B547-1425C6906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1" y="1554164"/>
            <a:ext cx="5408613"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3">
            <a:extLst>
              <a:ext uri="{FF2B5EF4-FFF2-40B4-BE49-F238E27FC236}">
                <a16:creationId xmlns:a16="http://schemas.microsoft.com/office/drawing/2014/main" id="{DAB93F91-7966-4757-A8F2-CAE468453808}"/>
              </a:ext>
            </a:extLst>
          </p:cNvPr>
          <p:cNvSpPr txBox="1">
            <a:spLocks noChangeArrowheads="1"/>
          </p:cNvSpPr>
          <p:nvPr/>
        </p:nvSpPr>
        <p:spPr bwMode="auto">
          <a:xfrm>
            <a:off x="1524000" y="2286001"/>
            <a:ext cx="3525838"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20" tIns="55080" rIns="81720" bIns="40680"/>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b="0">
                <a:ea typeface="Microsoft YaHei" panose="020B0503020204020204" pitchFamily="34" charset="-122"/>
              </a:rPr>
              <a:t>Column Swap </a:t>
            </a:r>
          </a:p>
          <a:p>
            <a:pPr algn="ctr">
              <a:spcBef>
                <a:spcPct val="0"/>
              </a:spcBef>
              <a:buClrTx/>
              <a:buFontTx/>
              <a:buNone/>
            </a:pPr>
            <a:r>
              <a:rPr lang="en-US" altLang="en-US" sz="2800" b="0">
                <a:ea typeface="Microsoft YaHei" panose="020B0503020204020204" pitchFamily="34" charset="-122"/>
              </a:rPr>
              <a:t>Result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1">
            <a:extLst>
              <a:ext uri="{FF2B5EF4-FFF2-40B4-BE49-F238E27FC236}">
                <a16:creationId xmlns:a16="http://schemas.microsoft.com/office/drawing/2014/main" id="{78929218-51A0-49B5-B772-EF77148CDCA6}"/>
              </a:ext>
            </a:extLst>
          </p:cNvPr>
          <p:cNvSpPr txBox="1">
            <a:spLocks noChangeArrowheads="1"/>
          </p:cNvSpPr>
          <p:nvPr/>
        </p:nvSpPr>
        <p:spPr bwMode="auto">
          <a:xfrm>
            <a:off x="1712119" y="477045"/>
            <a:ext cx="368935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Mesh Surgery</a:t>
            </a:r>
          </a:p>
        </p:txBody>
      </p:sp>
      <p:sp>
        <p:nvSpPr>
          <p:cNvPr id="70659" name="Text Box 2">
            <a:extLst>
              <a:ext uri="{FF2B5EF4-FFF2-40B4-BE49-F238E27FC236}">
                <a16:creationId xmlns:a16="http://schemas.microsoft.com/office/drawing/2014/main" id="{9D510B35-796D-431A-9C39-18879FB87DF3}"/>
              </a:ext>
            </a:extLst>
          </p:cNvPr>
          <p:cNvSpPr txBox="1">
            <a:spLocks noChangeArrowheads="1"/>
          </p:cNvSpPr>
          <p:nvPr/>
        </p:nvSpPr>
        <p:spPr bwMode="auto">
          <a:xfrm>
            <a:off x="1625601" y="1201738"/>
            <a:ext cx="37766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spcBef>
                <a:spcPts val="550"/>
              </a:spcBef>
              <a:buFont typeface="Arial" panose="020B0604020202020204" pitchFamily="34" charset="0"/>
              <a:buChar char="•"/>
            </a:pPr>
            <a:r>
              <a:rPr lang="en-US" altLang="en-US" sz="2200" b="0"/>
              <a:t>Several Column operations are normally done in sequence to effect a change.</a:t>
            </a:r>
          </a:p>
        </p:txBody>
      </p:sp>
      <p:pic>
        <p:nvPicPr>
          <p:cNvPr id="70660" name="Picture 3">
            <a:extLst>
              <a:ext uri="{FF2B5EF4-FFF2-40B4-BE49-F238E27FC236}">
                <a16:creationId xmlns:a16="http://schemas.microsoft.com/office/drawing/2014/main" id="{27240AF9-005A-443B-B96B-F18406B57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3725" y="3062288"/>
            <a:ext cx="11699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4">
            <a:extLst>
              <a:ext uri="{FF2B5EF4-FFF2-40B4-BE49-F238E27FC236}">
                <a16:creationId xmlns:a16="http://schemas.microsoft.com/office/drawing/2014/main" id="{EB5F9801-2C56-4FBB-B6C6-ECA59CE19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214" y="3062288"/>
            <a:ext cx="11763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5">
            <a:extLst>
              <a:ext uri="{FF2B5EF4-FFF2-40B4-BE49-F238E27FC236}">
                <a16:creationId xmlns:a16="http://schemas.microsoft.com/office/drawing/2014/main" id="{CD6D3D37-2ACC-4594-807B-A9A4D62F04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550" y="3062288"/>
            <a:ext cx="11763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6">
            <a:extLst>
              <a:ext uri="{FF2B5EF4-FFF2-40B4-BE49-F238E27FC236}">
                <a16:creationId xmlns:a16="http://schemas.microsoft.com/office/drawing/2014/main" id="{F2DAA875-670C-4DDC-A335-F6D82AA671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3300" y="3062288"/>
            <a:ext cx="11763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7">
            <a:extLst>
              <a:ext uri="{FF2B5EF4-FFF2-40B4-BE49-F238E27FC236}">
                <a16:creationId xmlns:a16="http://schemas.microsoft.com/office/drawing/2014/main" id="{9694A429-CA08-4F22-A997-D0810FB808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6389" y="3062288"/>
            <a:ext cx="11763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8">
            <a:extLst>
              <a:ext uri="{FF2B5EF4-FFF2-40B4-BE49-F238E27FC236}">
                <a16:creationId xmlns:a16="http://schemas.microsoft.com/office/drawing/2014/main" id="{92FAE79E-3A92-4538-B2BE-9BEA996203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0639" y="3062288"/>
            <a:ext cx="11763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6" name="Text Box 9">
            <a:extLst>
              <a:ext uri="{FF2B5EF4-FFF2-40B4-BE49-F238E27FC236}">
                <a16:creationId xmlns:a16="http://schemas.microsoft.com/office/drawing/2014/main" id="{669AC00C-3B91-46E2-87EC-9D453F830E70}"/>
              </a:ext>
            </a:extLst>
          </p:cNvPr>
          <p:cNvSpPr txBox="1">
            <a:spLocks noChangeArrowheads="1"/>
          </p:cNvSpPr>
          <p:nvPr/>
        </p:nvSpPr>
        <p:spPr bwMode="auto">
          <a:xfrm>
            <a:off x="1625601" y="5616575"/>
            <a:ext cx="1087455"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400" b="0"/>
              <a:t>Initial Mesh</a:t>
            </a:r>
          </a:p>
        </p:txBody>
      </p:sp>
      <p:sp>
        <p:nvSpPr>
          <p:cNvPr id="70667" name="Text Box 10">
            <a:extLst>
              <a:ext uri="{FF2B5EF4-FFF2-40B4-BE49-F238E27FC236}">
                <a16:creationId xmlns:a16="http://schemas.microsoft.com/office/drawing/2014/main" id="{F34969AA-A2EE-486A-A59F-575AE1DD9034}"/>
              </a:ext>
            </a:extLst>
          </p:cNvPr>
          <p:cNvSpPr txBox="1">
            <a:spLocks noChangeArrowheads="1"/>
          </p:cNvSpPr>
          <p:nvPr/>
        </p:nvSpPr>
        <p:spPr bwMode="auto">
          <a:xfrm>
            <a:off x="3178176" y="5616575"/>
            <a:ext cx="12557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400" b="0"/>
              <a:t>Step 1: split column</a:t>
            </a:r>
          </a:p>
        </p:txBody>
      </p:sp>
      <p:sp>
        <p:nvSpPr>
          <p:cNvPr id="70668" name="Text Box 11">
            <a:extLst>
              <a:ext uri="{FF2B5EF4-FFF2-40B4-BE49-F238E27FC236}">
                <a16:creationId xmlns:a16="http://schemas.microsoft.com/office/drawing/2014/main" id="{F052079C-141F-42A5-8C8F-8C5983778F60}"/>
              </a:ext>
            </a:extLst>
          </p:cNvPr>
          <p:cNvSpPr txBox="1">
            <a:spLocks noChangeArrowheads="1"/>
          </p:cNvSpPr>
          <p:nvPr/>
        </p:nvSpPr>
        <p:spPr bwMode="auto">
          <a:xfrm>
            <a:off x="4733926" y="5616576"/>
            <a:ext cx="1255713" cy="7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400" b="0"/>
              <a:t>Step 2: Split two more columns</a:t>
            </a:r>
          </a:p>
        </p:txBody>
      </p:sp>
      <p:sp>
        <p:nvSpPr>
          <p:cNvPr id="70669" name="Text Box 12">
            <a:extLst>
              <a:ext uri="{FF2B5EF4-FFF2-40B4-BE49-F238E27FC236}">
                <a16:creationId xmlns:a16="http://schemas.microsoft.com/office/drawing/2014/main" id="{9B53EC08-8DCE-4FB8-9D42-D5EBBBBBDFF5}"/>
              </a:ext>
            </a:extLst>
          </p:cNvPr>
          <p:cNvSpPr txBox="1">
            <a:spLocks noChangeArrowheads="1"/>
          </p:cNvSpPr>
          <p:nvPr/>
        </p:nvSpPr>
        <p:spPr bwMode="auto">
          <a:xfrm>
            <a:off x="6291263" y="5616576"/>
            <a:ext cx="1255712" cy="7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400" b="0"/>
              <a:t>Step 3: Swap between two columns</a:t>
            </a:r>
          </a:p>
        </p:txBody>
      </p:sp>
      <p:sp>
        <p:nvSpPr>
          <p:cNvPr id="70670" name="Text Box 13">
            <a:extLst>
              <a:ext uri="{FF2B5EF4-FFF2-40B4-BE49-F238E27FC236}">
                <a16:creationId xmlns:a16="http://schemas.microsoft.com/office/drawing/2014/main" id="{1E7AA227-7A9B-47A1-B476-16FE78975B8E}"/>
              </a:ext>
            </a:extLst>
          </p:cNvPr>
          <p:cNvSpPr txBox="1">
            <a:spLocks noChangeArrowheads="1"/>
          </p:cNvSpPr>
          <p:nvPr/>
        </p:nvSpPr>
        <p:spPr bwMode="auto">
          <a:xfrm>
            <a:off x="7840663" y="5616575"/>
            <a:ext cx="1255712" cy="117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400" b="0"/>
              <a:t>Step 4: Another swap between two columns</a:t>
            </a:r>
          </a:p>
        </p:txBody>
      </p:sp>
      <p:sp>
        <p:nvSpPr>
          <p:cNvPr id="70671" name="Text Box 14">
            <a:extLst>
              <a:ext uri="{FF2B5EF4-FFF2-40B4-BE49-F238E27FC236}">
                <a16:creationId xmlns:a16="http://schemas.microsoft.com/office/drawing/2014/main" id="{326488DC-EF95-4F21-86A4-AF983F652059}"/>
              </a:ext>
            </a:extLst>
          </p:cNvPr>
          <p:cNvSpPr txBox="1">
            <a:spLocks noChangeArrowheads="1"/>
          </p:cNvSpPr>
          <p:nvPr/>
        </p:nvSpPr>
        <p:spPr bwMode="auto">
          <a:xfrm>
            <a:off x="9328151" y="5616576"/>
            <a:ext cx="1419225" cy="7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400" b="0"/>
              <a:t>Step 5: Smooth to improve element quality.</a:t>
            </a:r>
          </a:p>
        </p:txBody>
      </p:sp>
      <p:sp>
        <p:nvSpPr>
          <p:cNvPr id="70672" name="Text Box 15">
            <a:extLst>
              <a:ext uri="{FF2B5EF4-FFF2-40B4-BE49-F238E27FC236}">
                <a16:creationId xmlns:a16="http://schemas.microsoft.com/office/drawing/2014/main" id="{297CF233-F7DD-4478-9B2F-1627C7268555}"/>
              </a:ext>
            </a:extLst>
          </p:cNvPr>
          <p:cNvSpPr txBox="1">
            <a:spLocks noChangeArrowheads="1"/>
          </p:cNvSpPr>
          <p:nvPr/>
        </p:nvSpPr>
        <p:spPr bwMode="auto">
          <a:xfrm>
            <a:off x="1573214" y="2524125"/>
            <a:ext cx="13049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400" b="0"/>
              <a:t>Min Scaled Jacobian: 0.0</a:t>
            </a:r>
          </a:p>
        </p:txBody>
      </p:sp>
      <p:sp>
        <p:nvSpPr>
          <p:cNvPr id="70673" name="Text Box 16">
            <a:extLst>
              <a:ext uri="{FF2B5EF4-FFF2-40B4-BE49-F238E27FC236}">
                <a16:creationId xmlns:a16="http://schemas.microsoft.com/office/drawing/2014/main" id="{FF0560ED-5CF9-4BB4-AC37-9C59F5B9289C}"/>
              </a:ext>
            </a:extLst>
          </p:cNvPr>
          <p:cNvSpPr txBox="1">
            <a:spLocks noChangeArrowheads="1"/>
          </p:cNvSpPr>
          <p:nvPr/>
        </p:nvSpPr>
        <p:spPr bwMode="auto">
          <a:xfrm>
            <a:off x="9305925" y="2538413"/>
            <a:ext cx="1409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400" b="0"/>
              <a:t>Min Scaled Jacobian: 0.47</a:t>
            </a:r>
          </a:p>
        </p:txBody>
      </p:sp>
      <p:pic>
        <p:nvPicPr>
          <p:cNvPr id="70674" name="Picture 17">
            <a:extLst>
              <a:ext uri="{FF2B5EF4-FFF2-40B4-BE49-F238E27FC236}">
                <a16:creationId xmlns:a16="http://schemas.microsoft.com/office/drawing/2014/main" id="{FFEC496F-76EF-4522-881D-5D267816F4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0"/>
            <a:ext cx="2141538"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5" name="Picture 18">
            <a:extLst>
              <a:ext uri="{FF2B5EF4-FFF2-40B4-BE49-F238E27FC236}">
                <a16:creationId xmlns:a16="http://schemas.microsoft.com/office/drawing/2014/main" id="{8DBCCA91-9B8D-45ED-8E67-9284DE81AE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334962"/>
            <a:ext cx="2144713"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0676" name="AutoShape 19">
            <a:extLst>
              <a:ext uri="{FF2B5EF4-FFF2-40B4-BE49-F238E27FC236}">
                <a16:creationId xmlns:a16="http://schemas.microsoft.com/office/drawing/2014/main" id="{5E3FAD9B-49E0-4979-9FF6-BBEEB706D7A3}"/>
              </a:ext>
            </a:extLst>
          </p:cNvPr>
          <p:cNvCxnSpPr>
            <a:cxnSpLocks noChangeShapeType="1"/>
          </p:cNvCxnSpPr>
          <p:nvPr/>
        </p:nvCxnSpPr>
        <p:spPr bwMode="auto">
          <a:xfrm>
            <a:off x="7086600" y="1428750"/>
            <a:ext cx="793750" cy="1588"/>
          </a:xfrm>
          <a:prstGeom prst="straightConnector1">
            <a:avLst/>
          </a:prstGeom>
          <a:noFill/>
          <a:ln w="101520" cap="sq">
            <a:solidFill>
              <a:srgbClr val="FF0000"/>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a:extLst>
              <a:ext uri="{FF2B5EF4-FFF2-40B4-BE49-F238E27FC236}">
                <a16:creationId xmlns:a16="http://schemas.microsoft.com/office/drawing/2014/main" id="{7EEEC5DD-C3DE-4BE5-9C2D-4134EC4C0536}"/>
              </a:ext>
            </a:extLst>
          </p:cNvPr>
          <p:cNvSpPr txBox="1">
            <a:spLocks noChangeArrowheads="1"/>
          </p:cNvSpPr>
          <p:nvPr/>
        </p:nvSpPr>
        <p:spPr bwMode="auto">
          <a:xfrm>
            <a:off x="2000251" y="4572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Exercise 3 – Mesh Surgery</a:t>
            </a:r>
          </a:p>
        </p:txBody>
      </p:sp>
      <p:sp>
        <p:nvSpPr>
          <p:cNvPr id="72707" name="Text Box 2">
            <a:extLst>
              <a:ext uri="{FF2B5EF4-FFF2-40B4-BE49-F238E27FC236}">
                <a16:creationId xmlns:a16="http://schemas.microsoft.com/office/drawing/2014/main" id="{9E3DEE08-8EB8-4668-B1C3-4422237E14A2}"/>
              </a:ext>
            </a:extLst>
          </p:cNvPr>
          <p:cNvSpPr txBox="1">
            <a:spLocks noChangeArrowheads="1"/>
          </p:cNvSpPr>
          <p:nvPr/>
        </p:nvSpPr>
        <p:spPr bwMode="auto">
          <a:xfrm>
            <a:off x="2000250" y="1122363"/>
            <a:ext cx="8153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marL="685800" indent="-228600">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spcBef>
                <a:spcPts val="500"/>
              </a:spcBef>
              <a:buFont typeface="Arial" panose="020B0604020202020204" pitchFamily="34" charset="0"/>
              <a:buChar char="•"/>
            </a:pPr>
            <a:r>
              <a:rPr lang="en-US" altLang="en-US" sz="2000" b="0"/>
              <a:t>Create a cylinder and mesh it with hexes</a:t>
            </a:r>
          </a:p>
          <a:p>
            <a:pPr>
              <a:spcBef>
                <a:spcPts val="500"/>
              </a:spcBef>
              <a:buFont typeface="Arial" panose="020B0604020202020204" pitchFamily="34" charset="0"/>
              <a:buChar char="•"/>
            </a:pPr>
            <a:r>
              <a:rPr lang="en-US" altLang="en-US" sz="2000" b="0"/>
              <a:t>Practice using the </a:t>
            </a:r>
            <a:r>
              <a:rPr lang="en-US" altLang="en-US" sz="2000" i="1"/>
              <a:t>column collapse</a:t>
            </a:r>
            <a:r>
              <a:rPr lang="en-US" altLang="en-US" sz="2000" b="0"/>
              <a:t> operation on a few columns:</a:t>
            </a:r>
          </a:p>
          <a:p>
            <a:pPr lvl="1">
              <a:spcBef>
                <a:spcPts val="450"/>
              </a:spcBef>
              <a:buFont typeface="Arial" panose="020B0604020202020204" pitchFamily="34" charset="0"/>
              <a:buChar char="–"/>
            </a:pPr>
            <a:r>
              <a:rPr lang="en-US" altLang="en-US" sz="1800" i="1">
                <a:latin typeface="Arial" panose="020B0604020202020204" pitchFamily="34" charset="0"/>
              </a:rPr>
              <a:t>Column collapse node &lt;node_id&gt;  &lt;opposite_node_id&gt;</a:t>
            </a:r>
          </a:p>
          <a:p>
            <a:pPr lvl="1">
              <a:spcBef>
                <a:spcPts val="200"/>
              </a:spcBef>
              <a:buClrTx/>
            </a:pPr>
            <a:endParaRPr lang="en-US" altLang="en-US" sz="800" i="1">
              <a:latin typeface="Arial" panose="020B0604020202020204" pitchFamily="34" charset="0"/>
            </a:endParaRPr>
          </a:p>
          <a:p>
            <a:pPr>
              <a:spcBef>
                <a:spcPts val="500"/>
              </a:spcBef>
              <a:buFont typeface="Arial" panose="020B0604020202020204" pitchFamily="34" charset="0"/>
              <a:buChar char="•"/>
            </a:pPr>
            <a:r>
              <a:rPr lang="en-US" altLang="en-US" sz="2000" b="0"/>
              <a:t>Practice using the </a:t>
            </a:r>
            <a:r>
              <a:rPr lang="en-US" altLang="en-US" sz="2000" i="1"/>
              <a:t>column split</a:t>
            </a:r>
            <a:r>
              <a:rPr lang="en-US" altLang="en-US" sz="2000" b="0"/>
              <a:t> operation on a few columns:</a:t>
            </a:r>
          </a:p>
          <a:p>
            <a:pPr lvl="1">
              <a:spcBef>
                <a:spcPts val="450"/>
              </a:spcBef>
              <a:buFont typeface="Arial" panose="020B0604020202020204" pitchFamily="34" charset="0"/>
              <a:buChar char="–"/>
            </a:pPr>
            <a:r>
              <a:rPr lang="en-US" altLang="en-US" sz="1800" i="1">
                <a:latin typeface="Arial" panose="020B0604020202020204" pitchFamily="34" charset="0"/>
              </a:rPr>
              <a:t>Column split node &lt;node_id&gt;  &lt;opposite_node_id&gt;</a:t>
            </a:r>
          </a:p>
          <a:p>
            <a:pPr lvl="1">
              <a:spcBef>
                <a:spcPts val="200"/>
              </a:spcBef>
              <a:buClrTx/>
            </a:pPr>
            <a:endParaRPr lang="en-US" altLang="en-US" sz="800">
              <a:latin typeface="Arial" panose="020B0604020202020204" pitchFamily="34" charset="0"/>
            </a:endParaRPr>
          </a:p>
          <a:p>
            <a:pPr>
              <a:spcBef>
                <a:spcPts val="500"/>
              </a:spcBef>
              <a:buFont typeface="Arial" panose="020B0604020202020204" pitchFamily="34" charset="0"/>
              <a:buChar char="•"/>
            </a:pPr>
            <a:r>
              <a:rPr lang="en-US" altLang="en-US" sz="2000" b="0"/>
              <a:t>Practice using the </a:t>
            </a:r>
            <a:r>
              <a:rPr lang="en-US" altLang="en-US" sz="2000"/>
              <a:t>column swap </a:t>
            </a:r>
            <a:r>
              <a:rPr lang="en-US" altLang="en-US" sz="2000" b="0"/>
              <a:t>operation on a few pairs of adjacent columns:</a:t>
            </a:r>
          </a:p>
          <a:p>
            <a:pPr lvl="1">
              <a:spcBef>
                <a:spcPts val="450"/>
              </a:spcBef>
              <a:buFont typeface="Arial" panose="020B0604020202020204" pitchFamily="34" charset="0"/>
              <a:buChar char="–"/>
            </a:pPr>
            <a:r>
              <a:rPr lang="en-US" altLang="en-US" sz="1800" i="1">
                <a:latin typeface="Arial" panose="020B0604020202020204" pitchFamily="34" charset="0"/>
              </a:rPr>
              <a:t>Column swap node &lt;node_id1&gt;  &lt;node_id2&gt;  &lt;node_id3&gt;  &lt;node_id4&gt; </a:t>
            </a:r>
          </a:p>
          <a:p>
            <a:pPr>
              <a:spcBef>
                <a:spcPts val="500"/>
              </a:spcBef>
              <a:buFont typeface="Arial" panose="020B0604020202020204" pitchFamily="34" charset="0"/>
              <a:buChar char="•"/>
            </a:pPr>
            <a:r>
              <a:rPr lang="en-US" altLang="en-US" sz="2000" b="0"/>
              <a:t>Try these operations on columns that are parallel to sweep direction as well as perpendicular to sweep direction.</a:t>
            </a:r>
          </a:p>
          <a:p>
            <a:pPr>
              <a:spcBef>
                <a:spcPts val="500"/>
              </a:spcBef>
              <a:buFont typeface="Arial" panose="020B0604020202020204" pitchFamily="34" charset="0"/>
              <a:buChar char="•"/>
            </a:pPr>
            <a:r>
              <a:rPr lang="en-US" altLang="en-US" sz="2000" b="0"/>
              <a:t>Remember to smooth the mesh after performing a column operation.</a:t>
            </a:r>
          </a:p>
          <a:p>
            <a:pPr>
              <a:spcBef>
                <a:spcPts val="500"/>
              </a:spcBef>
              <a:buFont typeface="Arial" panose="020B0604020202020204" pitchFamily="34" charset="0"/>
              <a:buChar char="•"/>
            </a:pPr>
            <a:r>
              <a:rPr lang="en-US" altLang="en-US" sz="2000" b="0"/>
              <a:t>Do column operations always improve element quality?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a:extLst>
              <a:ext uri="{FF2B5EF4-FFF2-40B4-BE49-F238E27FC236}">
                <a16:creationId xmlns:a16="http://schemas.microsoft.com/office/drawing/2014/main" id="{1C5B3848-1D3D-428D-8570-D4FE1E692A9A}"/>
              </a:ext>
            </a:extLst>
          </p:cNvPr>
          <p:cNvSpPr txBox="1">
            <a:spLocks noChangeArrowheads="1"/>
          </p:cNvSpPr>
          <p:nvPr/>
        </p:nvSpPr>
        <p:spPr bwMode="auto">
          <a:xfrm>
            <a:off x="2008189" y="506114"/>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Hex Mesh Sheets</a:t>
            </a:r>
          </a:p>
        </p:txBody>
      </p:sp>
      <p:sp>
        <p:nvSpPr>
          <p:cNvPr id="74755" name="Text Box 2">
            <a:extLst>
              <a:ext uri="{FF2B5EF4-FFF2-40B4-BE49-F238E27FC236}">
                <a16:creationId xmlns:a16="http://schemas.microsoft.com/office/drawing/2014/main" id="{EA68A1FF-D247-4603-8C56-581EB148EC1D}"/>
              </a:ext>
            </a:extLst>
          </p:cNvPr>
          <p:cNvSpPr txBox="1">
            <a:spLocks noChangeArrowheads="1"/>
          </p:cNvSpPr>
          <p:nvPr/>
        </p:nvSpPr>
        <p:spPr bwMode="auto">
          <a:xfrm>
            <a:off x="2209800" y="131286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spcBef>
                <a:spcPts val="500"/>
              </a:spcBef>
              <a:buFont typeface="Arial" panose="020B0604020202020204" pitchFamily="34" charset="0"/>
              <a:buChar char="•"/>
            </a:pPr>
            <a:r>
              <a:rPr lang="en-US" altLang="en-US" sz="2000" b="0"/>
              <a:t>A hex mesh sheet is a continuous layer of hexes in a mesh.</a:t>
            </a:r>
          </a:p>
          <a:p>
            <a:pPr>
              <a:spcBef>
                <a:spcPts val="500"/>
              </a:spcBef>
              <a:buFont typeface="Arial" panose="020B0604020202020204" pitchFamily="34" charset="0"/>
              <a:buChar char="•"/>
            </a:pPr>
            <a:r>
              <a:rPr lang="en-US" altLang="en-US" sz="2000" b="0"/>
              <a:t>You can draw a sheet of hexes with the following command: </a:t>
            </a:r>
            <a:r>
              <a:rPr lang="en-US" altLang="en-US" sz="2000" i="1"/>
              <a:t>draw sheet edge &lt;id&gt; mesh, </a:t>
            </a:r>
            <a:r>
              <a:rPr lang="en-US" altLang="en-US" sz="2000" b="0"/>
              <a:t>where the id refers to an edge which is in the sheet.</a:t>
            </a:r>
          </a:p>
          <a:p>
            <a:pPr>
              <a:spcBef>
                <a:spcPts val="500"/>
              </a:spcBef>
              <a:buClrTx/>
            </a:pPr>
            <a:endParaRPr lang="en-US" altLang="en-US" sz="2000" b="0"/>
          </a:p>
        </p:txBody>
      </p:sp>
      <p:pic>
        <p:nvPicPr>
          <p:cNvPr id="74756" name="Picture 3">
            <a:extLst>
              <a:ext uri="{FF2B5EF4-FFF2-40B4-BE49-F238E27FC236}">
                <a16:creationId xmlns:a16="http://schemas.microsoft.com/office/drawing/2014/main" id="{D014E7FD-2556-4BFB-ACDF-2B6556B59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994150"/>
            <a:ext cx="1512888"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4">
            <a:extLst>
              <a:ext uri="{FF2B5EF4-FFF2-40B4-BE49-F238E27FC236}">
                <a16:creationId xmlns:a16="http://schemas.microsoft.com/office/drawing/2014/main" id="{299490C3-04EE-4645-8B22-6F82E1AEA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889" y="3929063"/>
            <a:ext cx="1531937"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5">
            <a:extLst>
              <a:ext uri="{FF2B5EF4-FFF2-40B4-BE49-F238E27FC236}">
                <a16:creationId xmlns:a16="http://schemas.microsoft.com/office/drawing/2014/main" id="{0C71C42E-5822-412C-AD6E-786027E0E0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7826" y="3994150"/>
            <a:ext cx="1527175"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ext Box 6">
            <a:extLst>
              <a:ext uri="{FF2B5EF4-FFF2-40B4-BE49-F238E27FC236}">
                <a16:creationId xmlns:a16="http://schemas.microsoft.com/office/drawing/2014/main" id="{92654F92-E9E4-4E4C-82C9-7914CD8583C8}"/>
              </a:ext>
            </a:extLst>
          </p:cNvPr>
          <p:cNvSpPr txBox="1">
            <a:spLocks noChangeArrowheads="1"/>
          </p:cNvSpPr>
          <p:nvPr/>
        </p:nvSpPr>
        <p:spPr bwMode="auto">
          <a:xfrm>
            <a:off x="2557463" y="6015038"/>
            <a:ext cx="16700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400" b="0"/>
              <a:t>An example hex mesh</a:t>
            </a:r>
          </a:p>
        </p:txBody>
      </p:sp>
      <p:sp>
        <p:nvSpPr>
          <p:cNvPr id="74760" name="Text Box 7">
            <a:extLst>
              <a:ext uri="{FF2B5EF4-FFF2-40B4-BE49-F238E27FC236}">
                <a16:creationId xmlns:a16="http://schemas.microsoft.com/office/drawing/2014/main" id="{AB401854-F878-41AC-859F-4D64BAF19B6D}"/>
              </a:ext>
            </a:extLst>
          </p:cNvPr>
          <p:cNvSpPr txBox="1">
            <a:spLocks noChangeArrowheads="1"/>
          </p:cNvSpPr>
          <p:nvPr/>
        </p:nvSpPr>
        <p:spPr bwMode="auto">
          <a:xfrm>
            <a:off x="5260975" y="5957888"/>
            <a:ext cx="1670050" cy="9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400" b="0"/>
              <a:t>A sheet perpendicular to the sweep direction</a:t>
            </a:r>
          </a:p>
        </p:txBody>
      </p:sp>
      <p:sp>
        <p:nvSpPr>
          <p:cNvPr id="74761" name="Text Box 8">
            <a:extLst>
              <a:ext uri="{FF2B5EF4-FFF2-40B4-BE49-F238E27FC236}">
                <a16:creationId xmlns:a16="http://schemas.microsoft.com/office/drawing/2014/main" id="{B75BFD9E-2137-4B33-BA94-95718D04AD7F}"/>
              </a:ext>
            </a:extLst>
          </p:cNvPr>
          <p:cNvSpPr txBox="1">
            <a:spLocks noChangeArrowheads="1"/>
          </p:cNvSpPr>
          <p:nvPr/>
        </p:nvSpPr>
        <p:spPr bwMode="auto">
          <a:xfrm>
            <a:off x="7964488" y="6015038"/>
            <a:ext cx="16700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400" b="0"/>
              <a:t>A sheet parallel to sweep direction</a:t>
            </a:r>
          </a:p>
        </p:txBody>
      </p:sp>
      <p:sp>
        <p:nvSpPr>
          <p:cNvPr id="74762" name="Text Box 2">
            <a:extLst>
              <a:ext uri="{FF2B5EF4-FFF2-40B4-BE49-F238E27FC236}">
                <a16:creationId xmlns:a16="http://schemas.microsoft.com/office/drawing/2014/main" id="{CD24BAF7-EAC3-4498-B98D-B55C9CF64D5E}"/>
              </a:ext>
            </a:extLst>
          </p:cNvPr>
          <p:cNvSpPr txBox="1">
            <a:spLocks noChangeArrowheads="1"/>
          </p:cNvSpPr>
          <p:nvPr/>
        </p:nvSpPr>
        <p:spPr bwMode="auto">
          <a:xfrm>
            <a:off x="5638801" y="2554288"/>
            <a:ext cx="4492625" cy="1003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360" tIns="44280" rIns="90360" bIns="44280"/>
          <a:lstStyle>
            <a:lvl1pPr marL="168275">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spcBef>
                <a:spcPts val="500"/>
              </a:spcBef>
            </a:pPr>
            <a:r>
              <a:rPr lang="en-US" altLang="en-US" sz="2000"/>
              <a:t>Note</a:t>
            </a:r>
            <a:r>
              <a:rPr lang="en-US" altLang="en-US" sz="2000" b="0"/>
              <a:t>: </a:t>
            </a:r>
            <a:r>
              <a:rPr lang="en-US" altLang="en-US" sz="2000" i="1"/>
              <a:t>draw sheet </a:t>
            </a:r>
            <a:r>
              <a:rPr lang="en-US" altLang="en-US" sz="2000" b="0"/>
              <a:t>is a developer command.  Use the follow command before using: </a:t>
            </a:r>
            <a:r>
              <a:rPr lang="en-US" altLang="en-US" sz="2000" i="1"/>
              <a:t>set dev on</a:t>
            </a:r>
          </a:p>
          <a:p>
            <a:pPr>
              <a:spcBef>
                <a:spcPts val="500"/>
              </a:spcBef>
              <a:buClrTx/>
            </a:pPr>
            <a:endParaRPr lang="en-US" altLang="en-US" sz="2000" b="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95C6A171-2D38-4CD5-AAB9-95D1CEE9C1C9}"/>
              </a:ext>
            </a:extLst>
          </p:cNvPr>
          <p:cNvSpPr txBox="1">
            <a:spLocks noChangeArrowheads="1"/>
          </p:cNvSpPr>
          <p:nvPr/>
        </p:nvSpPr>
        <p:spPr bwMode="auto">
          <a:xfrm>
            <a:off x="2133601" y="4826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Exercise 4 – Drawing Sheets</a:t>
            </a:r>
          </a:p>
        </p:txBody>
      </p:sp>
      <p:sp>
        <p:nvSpPr>
          <p:cNvPr id="76803" name="Text Box 2">
            <a:extLst>
              <a:ext uri="{FF2B5EF4-FFF2-40B4-BE49-F238E27FC236}">
                <a16:creationId xmlns:a16="http://schemas.microsoft.com/office/drawing/2014/main" id="{5D60AB7E-0103-4242-9159-EC4D1B64DBB1}"/>
              </a:ext>
            </a:extLst>
          </p:cNvPr>
          <p:cNvSpPr txBox="1">
            <a:spLocks noChangeArrowheads="1"/>
          </p:cNvSpPr>
          <p:nvPr/>
        </p:nvSpPr>
        <p:spPr bwMode="auto">
          <a:xfrm>
            <a:off x="2209800" y="13319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spcBef>
                <a:spcPts val="500"/>
              </a:spcBef>
              <a:buFont typeface="Arial" panose="020B0604020202020204" pitchFamily="34" charset="0"/>
              <a:buChar char="•"/>
            </a:pPr>
            <a:r>
              <a:rPr lang="en-US" altLang="en-US" sz="2000" b="0"/>
              <a:t>Create a cylinder and mesh it with hexes</a:t>
            </a:r>
          </a:p>
          <a:p>
            <a:pPr>
              <a:spcBef>
                <a:spcPts val="500"/>
              </a:spcBef>
              <a:buFont typeface="Arial" panose="020B0604020202020204" pitchFamily="34" charset="0"/>
              <a:buChar char="•"/>
            </a:pPr>
            <a:r>
              <a:rPr lang="en-US" altLang="en-US" sz="2000" b="0"/>
              <a:t>Pick different edges on the boundary of the mesh and draw the corresponding sheets.</a:t>
            </a:r>
          </a:p>
          <a:p>
            <a:pPr>
              <a:spcBef>
                <a:spcPts val="500"/>
              </a:spcBef>
              <a:buFont typeface="Arial" panose="020B0604020202020204" pitchFamily="34" charset="0"/>
              <a:buChar char="•"/>
            </a:pPr>
            <a:r>
              <a:rPr lang="en-US" altLang="en-US" sz="2000" b="0"/>
              <a:t>Use the Cubit command: </a:t>
            </a:r>
            <a:r>
              <a:rPr lang="en-US" altLang="en-US" sz="2000" i="1"/>
              <a:t>draw sheet edge &lt;id&gt; mesh</a:t>
            </a:r>
          </a:p>
          <a:p>
            <a:pPr>
              <a:spcBef>
                <a:spcPts val="500"/>
              </a:spcBef>
              <a:buFont typeface="Arial" panose="020B0604020202020204" pitchFamily="34" charset="0"/>
              <a:buChar char="•"/>
            </a:pPr>
            <a:r>
              <a:rPr lang="en-US" altLang="en-US" sz="2000" b="0"/>
              <a:t>After drawing a sheet, type </a:t>
            </a:r>
            <a:r>
              <a:rPr lang="en-US" altLang="en-US" sz="2000" i="1"/>
              <a:t>“draw edge all add</a:t>
            </a:r>
            <a:r>
              <a:rPr lang="en-US" altLang="en-US" sz="2000" b="0"/>
              <a:t>”  so you can see the sheet with respect to the rest of the model.</a:t>
            </a:r>
          </a:p>
          <a:p>
            <a:pPr>
              <a:spcBef>
                <a:spcPts val="500"/>
              </a:spcBef>
              <a:buFont typeface="Arial" panose="020B0604020202020204" pitchFamily="34" charset="0"/>
              <a:buChar char="•"/>
            </a:pPr>
            <a:r>
              <a:rPr lang="en-US" altLang="en-US" sz="2000" b="0"/>
              <a:t>After visualizing one sheet, reset the display by hitting </a:t>
            </a:r>
            <a:r>
              <a:rPr lang="en-US" altLang="en-US" sz="2000" i="1"/>
              <a:t>F5</a:t>
            </a:r>
            <a:r>
              <a:rPr lang="en-US" altLang="en-US" sz="2000" b="0"/>
              <a:t> so you can pick and draw a different sheet.</a:t>
            </a:r>
          </a:p>
          <a:p>
            <a:pPr>
              <a:spcBef>
                <a:spcPts val="500"/>
              </a:spcBef>
              <a:buClrTx/>
            </a:pPr>
            <a:endParaRPr lang="en-US" altLang="en-US" sz="2000" b="0"/>
          </a:p>
          <a:p>
            <a:pPr>
              <a:spcBef>
                <a:spcPts val="500"/>
              </a:spcBef>
              <a:buClrTx/>
            </a:pPr>
            <a:endParaRPr lang="en-US" altLang="en-US" sz="2000" b="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1">
            <a:extLst>
              <a:ext uri="{FF2B5EF4-FFF2-40B4-BE49-F238E27FC236}">
                <a16:creationId xmlns:a16="http://schemas.microsoft.com/office/drawing/2014/main" id="{A593E33A-5996-4A81-9DEC-ED89C2B7769C}"/>
              </a:ext>
            </a:extLst>
          </p:cNvPr>
          <p:cNvSpPr>
            <a:spLocks noGrp="1"/>
          </p:cNvSpPr>
          <p:nvPr>
            <p:ph type="dt" sz="quarter" idx="4294967295"/>
          </p:nvPr>
        </p:nvSpPr>
        <p:spPr>
          <a:xfrm>
            <a:off x="9513888" y="6503989"/>
            <a:ext cx="1154112"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9pPr>
          </a:lstStyle>
          <a:p>
            <a:r>
              <a:rPr lang="en-US" altLang="en-US">
                <a:solidFill>
                  <a:srgbClr val="FFFFFF"/>
                </a:solidFill>
              </a:rPr>
              <a:t>Steve Owen </a:t>
            </a:r>
          </a:p>
        </p:txBody>
      </p:sp>
      <p:pic>
        <p:nvPicPr>
          <p:cNvPr id="78851" name="Picture 2">
            <a:extLst>
              <a:ext uri="{FF2B5EF4-FFF2-40B4-BE49-F238E27FC236}">
                <a16:creationId xmlns:a16="http://schemas.microsoft.com/office/drawing/2014/main" id="{18EC4F7C-978B-43BD-8F0C-834F249AF0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60539"/>
            <a:ext cx="46482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3">
            <a:extLst>
              <a:ext uri="{FF2B5EF4-FFF2-40B4-BE49-F238E27FC236}">
                <a16:creationId xmlns:a16="http://schemas.microsoft.com/office/drawing/2014/main" id="{8153A7BE-5721-4C37-8EF6-7D793174880B}"/>
              </a:ext>
            </a:extLst>
          </p:cNvPr>
          <p:cNvSpPr txBox="1">
            <a:spLocks noChangeArrowheads="1"/>
          </p:cNvSpPr>
          <p:nvPr/>
        </p:nvSpPr>
        <p:spPr bwMode="auto">
          <a:xfrm>
            <a:off x="5562600" y="6059488"/>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a:t>Aspect ratio of element is OK</a:t>
            </a:r>
          </a:p>
        </p:txBody>
      </p:sp>
      <p:sp>
        <p:nvSpPr>
          <p:cNvPr id="78853" name="TextBox 4">
            <a:extLst>
              <a:ext uri="{FF2B5EF4-FFF2-40B4-BE49-F238E27FC236}">
                <a16:creationId xmlns:a16="http://schemas.microsoft.com/office/drawing/2014/main" id="{62A9AE6C-9CAD-47EB-9EF7-233EE0EA9EBB}"/>
              </a:ext>
            </a:extLst>
          </p:cNvPr>
          <p:cNvSpPr txBox="1">
            <a:spLocks noChangeArrowheads="1"/>
          </p:cNvSpPr>
          <p:nvPr/>
        </p:nvSpPr>
        <p:spPr bwMode="auto">
          <a:xfrm>
            <a:off x="2133600" y="1600200"/>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a:t>Bad aspect ration</a:t>
            </a:r>
          </a:p>
        </p:txBody>
      </p:sp>
      <p:sp>
        <p:nvSpPr>
          <p:cNvPr id="78854" name="TextBox 5">
            <a:extLst>
              <a:ext uri="{FF2B5EF4-FFF2-40B4-BE49-F238E27FC236}">
                <a16:creationId xmlns:a16="http://schemas.microsoft.com/office/drawing/2014/main" id="{7AD90603-C67D-4309-A623-92E203B8BA9B}"/>
              </a:ext>
            </a:extLst>
          </p:cNvPr>
          <p:cNvSpPr txBox="1">
            <a:spLocks noChangeArrowheads="1"/>
          </p:cNvSpPr>
          <p:nvPr/>
        </p:nvSpPr>
        <p:spPr bwMode="auto">
          <a:xfrm>
            <a:off x="7146926" y="1600201"/>
            <a:ext cx="2117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a:t>Rotational pave-sweep</a:t>
            </a:r>
          </a:p>
        </p:txBody>
      </p:sp>
      <p:sp>
        <p:nvSpPr>
          <p:cNvPr id="78855" name="Text Box 2">
            <a:extLst>
              <a:ext uri="{FF2B5EF4-FFF2-40B4-BE49-F238E27FC236}">
                <a16:creationId xmlns:a16="http://schemas.microsoft.com/office/drawing/2014/main" id="{24CEFFD6-5C71-4F93-884F-4473D2DBDC56}"/>
              </a:ext>
            </a:extLst>
          </p:cNvPr>
          <p:cNvSpPr txBox="1">
            <a:spLocks noChangeArrowheads="1"/>
          </p:cNvSpPr>
          <p:nvPr/>
        </p:nvSpPr>
        <p:spPr bwMode="auto">
          <a:xfrm>
            <a:off x="6934200" y="2692400"/>
            <a:ext cx="3429000"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spcBef>
                <a:spcPts val="500"/>
              </a:spcBef>
              <a:buFont typeface="Arial" panose="020B0604020202020204" pitchFamily="34" charset="0"/>
              <a:buChar char="•"/>
            </a:pPr>
            <a:r>
              <a:rPr lang="en-US" altLang="en-US" sz="2000" b="0"/>
              <a:t>Insert sheets to refine only the bad aspect ratio elements without refining the good</a:t>
            </a:r>
          </a:p>
          <a:p>
            <a:pPr>
              <a:spcBef>
                <a:spcPts val="500"/>
              </a:spcBef>
              <a:buClrTx/>
            </a:pPr>
            <a:endParaRPr lang="en-US" altLang="en-US" sz="2000" b="0"/>
          </a:p>
          <a:p>
            <a:pPr>
              <a:spcBef>
                <a:spcPts val="500"/>
              </a:spcBef>
              <a:buClrTx/>
            </a:pPr>
            <a:endParaRPr lang="en-US" altLang="en-US" sz="2000" b="0"/>
          </a:p>
        </p:txBody>
      </p:sp>
      <p:sp>
        <p:nvSpPr>
          <p:cNvPr id="78856" name="Text Box 1">
            <a:extLst>
              <a:ext uri="{FF2B5EF4-FFF2-40B4-BE49-F238E27FC236}">
                <a16:creationId xmlns:a16="http://schemas.microsoft.com/office/drawing/2014/main" id="{EB49D5C3-AEF6-47CE-8321-C09085C41472}"/>
              </a:ext>
            </a:extLst>
          </p:cNvPr>
          <p:cNvSpPr txBox="1">
            <a:spLocks noChangeArrowheads="1"/>
          </p:cNvSpPr>
          <p:nvPr/>
        </p:nvSpPr>
        <p:spPr bwMode="auto">
          <a:xfrm>
            <a:off x="2473326" y="523932"/>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Inserting sheets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Date Placeholder 1">
            <a:extLst>
              <a:ext uri="{FF2B5EF4-FFF2-40B4-BE49-F238E27FC236}">
                <a16:creationId xmlns:a16="http://schemas.microsoft.com/office/drawing/2014/main" id="{9C9F0FED-B60D-48E7-A675-32E2D5C5B8B2}"/>
              </a:ext>
            </a:extLst>
          </p:cNvPr>
          <p:cNvSpPr>
            <a:spLocks noGrp="1"/>
          </p:cNvSpPr>
          <p:nvPr>
            <p:ph type="dt" sz="quarter" idx="4294967295"/>
          </p:nvPr>
        </p:nvSpPr>
        <p:spPr>
          <a:xfrm>
            <a:off x="9513888" y="6503989"/>
            <a:ext cx="1154112"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9pPr>
          </a:lstStyle>
          <a:p>
            <a:r>
              <a:rPr lang="en-US" altLang="en-US">
                <a:solidFill>
                  <a:srgbClr val="FFFFFF"/>
                </a:solidFill>
              </a:rPr>
              <a:t>Steve Owen </a:t>
            </a:r>
          </a:p>
        </p:txBody>
      </p:sp>
      <p:pic>
        <p:nvPicPr>
          <p:cNvPr id="79875" name="Picture 2">
            <a:extLst>
              <a:ext uri="{FF2B5EF4-FFF2-40B4-BE49-F238E27FC236}">
                <a16:creationId xmlns:a16="http://schemas.microsoft.com/office/drawing/2014/main" id="{F8F7CF62-E851-4C9F-B69C-645D0E398C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1755775"/>
            <a:ext cx="4562475" cy="49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Box 3">
            <a:extLst>
              <a:ext uri="{FF2B5EF4-FFF2-40B4-BE49-F238E27FC236}">
                <a16:creationId xmlns:a16="http://schemas.microsoft.com/office/drawing/2014/main" id="{A75AFDAA-839F-4DFB-AB71-9B5BC0E903B5}"/>
              </a:ext>
            </a:extLst>
          </p:cNvPr>
          <p:cNvSpPr txBox="1">
            <a:spLocks noChangeArrowheads="1"/>
          </p:cNvSpPr>
          <p:nvPr/>
        </p:nvSpPr>
        <p:spPr bwMode="auto">
          <a:xfrm>
            <a:off x="5562600" y="6059488"/>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a:t>Aspect ratio of element is OK</a:t>
            </a:r>
          </a:p>
        </p:txBody>
      </p:sp>
      <p:sp>
        <p:nvSpPr>
          <p:cNvPr id="79877" name="TextBox 4">
            <a:extLst>
              <a:ext uri="{FF2B5EF4-FFF2-40B4-BE49-F238E27FC236}">
                <a16:creationId xmlns:a16="http://schemas.microsoft.com/office/drawing/2014/main" id="{0ABE57BE-48F7-4F17-AA8F-630E5E1D4496}"/>
              </a:ext>
            </a:extLst>
          </p:cNvPr>
          <p:cNvSpPr txBox="1">
            <a:spLocks noChangeArrowheads="1"/>
          </p:cNvSpPr>
          <p:nvPr/>
        </p:nvSpPr>
        <p:spPr bwMode="auto">
          <a:xfrm>
            <a:off x="2133600" y="1600200"/>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a:t>Aspect ratio OK</a:t>
            </a:r>
          </a:p>
        </p:txBody>
      </p:sp>
      <p:sp>
        <p:nvSpPr>
          <p:cNvPr id="79878" name="TextBox 5">
            <a:extLst>
              <a:ext uri="{FF2B5EF4-FFF2-40B4-BE49-F238E27FC236}">
                <a16:creationId xmlns:a16="http://schemas.microsoft.com/office/drawing/2014/main" id="{DCDCD698-98FB-4B85-A2A7-131F5E25F302}"/>
              </a:ext>
            </a:extLst>
          </p:cNvPr>
          <p:cNvSpPr txBox="1">
            <a:spLocks noChangeArrowheads="1"/>
          </p:cNvSpPr>
          <p:nvPr/>
        </p:nvSpPr>
        <p:spPr bwMode="auto">
          <a:xfrm>
            <a:off x="7146926" y="1600201"/>
            <a:ext cx="2117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a:t>Rotational pave-sweep</a:t>
            </a:r>
          </a:p>
        </p:txBody>
      </p:sp>
      <p:sp>
        <p:nvSpPr>
          <p:cNvPr id="79879" name="Text Box 2">
            <a:extLst>
              <a:ext uri="{FF2B5EF4-FFF2-40B4-BE49-F238E27FC236}">
                <a16:creationId xmlns:a16="http://schemas.microsoft.com/office/drawing/2014/main" id="{CE60AF51-2EFA-436E-9A3D-01E0F07C143E}"/>
              </a:ext>
            </a:extLst>
          </p:cNvPr>
          <p:cNvSpPr txBox="1">
            <a:spLocks noChangeArrowheads="1"/>
          </p:cNvSpPr>
          <p:nvPr/>
        </p:nvSpPr>
        <p:spPr bwMode="auto">
          <a:xfrm>
            <a:off x="6934200" y="2692400"/>
            <a:ext cx="3429000"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spcBef>
                <a:spcPts val="500"/>
              </a:spcBef>
              <a:buFont typeface="Arial" panose="020B0604020202020204" pitchFamily="34" charset="0"/>
              <a:buChar char="•"/>
            </a:pPr>
            <a:r>
              <a:rPr lang="en-US" altLang="en-US" sz="2000" b="0"/>
              <a:t>Insert sheets to refine only the bad aspect ratio elements without refining the good</a:t>
            </a:r>
          </a:p>
          <a:p>
            <a:pPr>
              <a:spcBef>
                <a:spcPts val="500"/>
              </a:spcBef>
              <a:buClrTx/>
            </a:pPr>
            <a:endParaRPr lang="en-US" altLang="en-US" sz="2000" b="0"/>
          </a:p>
          <a:p>
            <a:pPr>
              <a:spcBef>
                <a:spcPts val="500"/>
              </a:spcBef>
              <a:buClrTx/>
            </a:pPr>
            <a:endParaRPr lang="en-US" altLang="en-US" sz="2000" b="0"/>
          </a:p>
        </p:txBody>
      </p:sp>
      <p:sp>
        <p:nvSpPr>
          <p:cNvPr id="79880" name="Text Box 1">
            <a:extLst>
              <a:ext uri="{FF2B5EF4-FFF2-40B4-BE49-F238E27FC236}">
                <a16:creationId xmlns:a16="http://schemas.microsoft.com/office/drawing/2014/main" id="{6C6DEF92-326A-414B-8C72-403A4EE4BB3A}"/>
              </a:ext>
            </a:extLst>
          </p:cNvPr>
          <p:cNvSpPr txBox="1">
            <a:spLocks noChangeArrowheads="1"/>
          </p:cNvSpPr>
          <p:nvPr/>
        </p:nvSpPr>
        <p:spPr bwMode="auto">
          <a:xfrm>
            <a:off x="2473326" y="492537"/>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Inserting sheets</a:t>
            </a:r>
          </a:p>
        </p:txBody>
      </p:sp>
      <p:sp>
        <p:nvSpPr>
          <p:cNvPr id="79881" name="Rectangle 9">
            <a:extLst>
              <a:ext uri="{FF2B5EF4-FFF2-40B4-BE49-F238E27FC236}">
                <a16:creationId xmlns:a16="http://schemas.microsoft.com/office/drawing/2014/main" id="{10AA1D14-14E6-498B-9A25-10185CC890A3}"/>
              </a:ext>
            </a:extLst>
          </p:cNvPr>
          <p:cNvSpPr>
            <a:spLocks noChangeArrowheads="1"/>
          </p:cNvSpPr>
          <p:nvPr/>
        </p:nvSpPr>
        <p:spPr bwMode="auto">
          <a:xfrm>
            <a:off x="7021513" y="4200525"/>
            <a:ext cx="35226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i="1"/>
              <a:t>refine mesh sheet [intersect] {node &lt;ids&gt;|edge &lt;ids&gt;}</a:t>
            </a:r>
          </a:p>
          <a:p>
            <a:r>
              <a:rPr lang="en-US" altLang="en-US" b="1" i="1"/>
              <a:t>{factor &lt;value&gt;|greater_than &lt;value&gt;}</a:t>
            </a:r>
          </a:p>
          <a:p>
            <a:r>
              <a:rPr lang="en-US" altLang="en-US" b="1" i="1"/>
              <a:t>[smooth] [in volume &lt;ids&gt; [depth &lt;num_layers&gt;]]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1">
            <a:extLst>
              <a:ext uri="{FF2B5EF4-FFF2-40B4-BE49-F238E27FC236}">
                <a16:creationId xmlns:a16="http://schemas.microsoft.com/office/drawing/2014/main" id="{04E34008-BAAD-43DB-BC17-31263E5991DF}"/>
              </a:ext>
            </a:extLst>
          </p:cNvPr>
          <p:cNvSpPr>
            <a:spLocks noGrp="1"/>
          </p:cNvSpPr>
          <p:nvPr>
            <p:ph type="dt" sz="quarter" idx="4294967295"/>
          </p:nvPr>
        </p:nvSpPr>
        <p:spPr>
          <a:xfrm>
            <a:off x="9513888" y="6503989"/>
            <a:ext cx="1154112"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9pPr>
          </a:lstStyle>
          <a:p>
            <a:r>
              <a:rPr lang="en-US" altLang="en-US">
                <a:solidFill>
                  <a:srgbClr val="FFFFFF"/>
                </a:solidFill>
              </a:rPr>
              <a:t>Steve Owen </a:t>
            </a:r>
          </a:p>
        </p:txBody>
      </p:sp>
      <p:pic>
        <p:nvPicPr>
          <p:cNvPr id="80899" name="Picture 2">
            <a:extLst>
              <a:ext uri="{FF2B5EF4-FFF2-40B4-BE49-F238E27FC236}">
                <a16:creationId xmlns:a16="http://schemas.microsoft.com/office/drawing/2014/main" id="{0CD2647F-3F15-4E44-A99E-37679322DE0C}"/>
              </a:ext>
            </a:extLst>
          </p:cNvPr>
          <p:cNvPicPr>
            <a:picLocks noChangeAspect="1"/>
          </p:cNvPicPr>
          <p:nvPr/>
        </p:nvPicPr>
        <p:blipFill rotWithShape="1">
          <a:blip r:embed="rId2">
            <a:extLst>
              <a:ext uri="{28A0092B-C50C-407E-A947-70E740481C1C}">
                <a14:useLocalDpi xmlns:a14="http://schemas.microsoft.com/office/drawing/2010/main" val="0"/>
              </a:ext>
            </a:extLst>
          </a:blip>
          <a:srcRect t="5154"/>
          <a:stretch/>
        </p:blipFill>
        <p:spPr bwMode="auto">
          <a:xfrm>
            <a:off x="5859464" y="1752600"/>
            <a:ext cx="3400425" cy="458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D3AFE4A8-BC18-48E5-ADC7-F58F62AF1365}"/>
              </a:ext>
            </a:extLst>
          </p:cNvPr>
          <p:cNvSpPr txBox="1">
            <a:spLocks noChangeArrowheads="1"/>
          </p:cNvSpPr>
          <p:nvPr/>
        </p:nvSpPr>
        <p:spPr bwMode="auto">
          <a:xfrm>
            <a:off x="1957388" y="1600201"/>
            <a:ext cx="368935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20" tIns="63360" rIns="81720" bIns="40680"/>
          <a:lstStyle>
            <a:lvl1pPr>
              <a:spcBef>
                <a:spcPts val="6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charset="0"/>
                <a:ea typeface="MS PGothic" charset="-128"/>
                <a:cs typeface="ＭＳ Ｐゴシック" charset="-128"/>
              </a:defRPr>
            </a:lvl1pPr>
            <a:lvl2pPr>
              <a:spcBef>
                <a:spcPts val="55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charset="0"/>
                <a:ea typeface="MS PGothic" charset="-128"/>
                <a:cs typeface="ＭＳ Ｐゴシック" charset="-128"/>
              </a:defRPr>
            </a:lvl2pPr>
            <a:lvl3pPr>
              <a:spcBef>
                <a:spcPts val="5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charset="0"/>
                <a:ea typeface="MS PGothic" charset="-128"/>
                <a:cs typeface="ＭＳ Ｐゴシック" charset="-128"/>
              </a:defRPr>
            </a:lvl3pPr>
            <a:lvl4pPr>
              <a:spcBef>
                <a:spcPts val="45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charset="0"/>
                <a:ea typeface="MS PGothic" charset="-128"/>
                <a:cs typeface="ＭＳ Ｐゴシック" charset="-128"/>
              </a:defRPr>
            </a:lvl4pPr>
            <a:lvl5pPr>
              <a:spcBef>
                <a:spcPts val="45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charset="0"/>
                <a:ea typeface="MS PGothic" charset="-128"/>
                <a:cs typeface="ＭＳ Ｐゴシック" charset="-128"/>
              </a:defRPr>
            </a:lvl5pPr>
            <a:lvl6pPr marL="2514600" indent="-228600" defTabSz="457200" eaLnBrk="0" fontAlgn="base" hangingPunct="0">
              <a:spcBef>
                <a:spcPts val="45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charset="0"/>
                <a:ea typeface="MS PGothic" charset="-128"/>
                <a:cs typeface="ＭＳ Ｐゴシック" charset="-128"/>
              </a:defRPr>
            </a:lvl6pPr>
            <a:lvl7pPr marL="2971800" indent="-228600" defTabSz="457200" eaLnBrk="0" fontAlgn="base" hangingPunct="0">
              <a:spcBef>
                <a:spcPts val="45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charset="0"/>
                <a:ea typeface="MS PGothic" charset="-128"/>
                <a:cs typeface="ＭＳ Ｐゴシック" charset="-128"/>
              </a:defRPr>
            </a:lvl7pPr>
            <a:lvl8pPr marL="3429000" indent="-228600" defTabSz="457200" eaLnBrk="0" fontAlgn="base" hangingPunct="0">
              <a:spcBef>
                <a:spcPts val="45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charset="0"/>
                <a:ea typeface="MS PGothic" charset="-128"/>
                <a:cs typeface="ＭＳ Ｐゴシック" charset="-128"/>
              </a:defRPr>
            </a:lvl8pPr>
            <a:lvl9pPr marL="3886200" indent="-228600" defTabSz="457200" eaLnBrk="0" fontAlgn="base" hangingPunct="0">
              <a:spcBef>
                <a:spcPts val="45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charset="0"/>
                <a:ea typeface="MS PGothic" charset="-128"/>
                <a:cs typeface="ＭＳ Ｐゴシック" charset="-128"/>
              </a:defRPr>
            </a:lvl9pPr>
          </a:lstStyle>
          <a:p>
            <a:pPr>
              <a:spcBef>
                <a:spcPct val="0"/>
              </a:spcBef>
              <a:buClrTx/>
              <a:buFontTx/>
              <a:buNone/>
              <a:defRPr/>
            </a:pPr>
            <a:r>
              <a:rPr lang="en-US" altLang="en-US" sz="2500" b="0" dirty="0"/>
              <a:t>In the Command Panel Select:</a:t>
            </a:r>
          </a:p>
          <a:p>
            <a:pPr>
              <a:spcBef>
                <a:spcPct val="0"/>
              </a:spcBef>
              <a:buClrTx/>
              <a:buFontTx/>
              <a:buNone/>
              <a:defRPr/>
            </a:pPr>
            <a:endParaRPr lang="en-US" altLang="en-US" sz="2500" b="0" dirty="0"/>
          </a:p>
          <a:p>
            <a:pPr>
              <a:spcBef>
                <a:spcPct val="0"/>
              </a:spcBef>
              <a:buClrTx/>
              <a:buFontTx/>
              <a:buNone/>
              <a:defRPr/>
            </a:pPr>
            <a:r>
              <a:rPr lang="en-US" altLang="en-US" sz="2500" b="0" dirty="0"/>
              <a:t>1.  Mode – Mesh</a:t>
            </a:r>
          </a:p>
          <a:p>
            <a:pPr>
              <a:spcBef>
                <a:spcPct val="0"/>
              </a:spcBef>
              <a:buClrTx/>
              <a:buFontTx/>
              <a:buNone/>
              <a:defRPr/>
            </a:pPr>
            <a:endParaRPr lang="en-US" altLang="en-US" sz="2500" b="0" dirty="0"/>
          </a:p>
          <a:p>
            <a:pPr>
              <a:spcBef>
                <a:spcPct val="0"/>
              </a:spcBef>
              <a:buClrTx/>
              <a:buFontTx/>
              <a:buNone/>
              <a:defRPr/>
            </a:pPr>
            <a:r>
              <a:rPr lang="en-US" altLang="en-US" sz="2500" b="0" dirty="0"/>
              <a:t>2.  Entity – Volume</a:t>
            </a:r>
          </a:p>
          <a:p>
            <a:pPr>
              <a:spcBef>
                <a:spcPct val="0"/>
              </a:spcBef>
              <a:buClrTx/>
              <a:buFontTx/>
              <a:buNone/>
              <a:defRPr/>
            </a:pPr>
            <a:endParaRPr lang="en-US" altLang="en-US" sz="2500" b="0" dirty="0"/>
          </a:p>
          <a:p>
            <a:pPr marL="457200" indent="-457200">
              <a:spcBef>
                <a:spcPct val="0"/>
              </a:spcBef>
              <a:buClrTx/>
              <a:buFontTx/>
              <a:buAutoNum type="arabicPeriod" startAt="3"/>
              <a:defRPr/>
            </a:pPr>
            <a:r>
              <a:rPr lang="en-US" altLang="en-US" sz="2500" b="0" dirty="0"/>
              <a:t>Action – Refine</a:t>
            </a:r>
          </a:p>
          <a:p>
            <a:pPr marL="457200" indent="-457200">
              <a:spcBef>
                <a:spcPct val="0"/>
              </a:spcBef>
              <a:buClrTx/>
              <a:buFontTx/>
              <a:buAutoNum type="arabicPeriod" startAt="3"/>
              <a:defRPr/>
            </a:pPr>
            <a:endParaRPr lang="en-US" altLang="en-US" sz="2500" b="0" dirty="0"/>
          </a:p>
          <a:p>
            <a:pPr marL="457200" indent="-457200">
              <a:spcBef>
                <a:spcPct val="0"/>
              </a:spcBef>
              <a:buClrTx/>
              <a:buFontTx/>
              <a:buAutoNum type="arabicPeriod" startAt="3"/>
              <a:defRPr/>
            </a:pPr>
            <a:r>
              <a:rPr lang="en-US" altLang="en-US" sz="2500" b="0" dirty="0"/>
              <a:t>Drop Down </a:t>
            </a:r>
            <a:r>
              <a:rPr lang="mr-IN" altLang="en-US" sz="2500" b="0" dirty="0"/>
              <a:t>–</a:t>
            </a:r>
            <a:r>
              <a:rPr lang="en-US" altLang="en-US" sz="2500" b="0" dirty="0"/>
              <a:t> Mesh Sheet Refinement</a:t>
            </a:r>
          </a:p>
          <a:p>
            <a:pPr algn="ctr">
              <a:spcBef>
                <a:spcPct val="0"/>
              </a:spcBef>
              <a:buClrTx/>
              <a:buFontTx/>
              <a:buNone/>
              <a:defRPr/>
            </a:pPr>
            <a:endParaRPr lang="en-US" altLang="en-US" sz="2500" dirty="0"/>
          </a:p>
        </p:txBody>
      </p:sp>
      <p:grpSp>
        <p:nvGrpSpPr>
          <p:cNvPr id="80901" name="Group 4">
            <a:extLst>
              <a:ext uri="{FF2B5EF4-FFF2-40B4-BE49-F238E27FC236}">
                <a16:creationId xmlns:a16="http://schemas.microsoft.com/office/drawing/2014/main" id="{85E0DE3B-A2D0-413B-80EB-252189979C2E}"/>
              </a:ext>
            </a:extLst>
          </p:cNvPr>
          <p:cNvGrpSpPr>
            <a:grpSpLocks/>
          </p:cNvGrpSpPr>
          <p:nvPr/>
        </p:nvGrpSpPr>
        <p:grpSpPr bwMode="auto">
          <a:xfrm>
            <a:off x="6934200" y="2085975"/>
            <a:ext cx="858838" cy="560388"/>
            <a:chOff x="3360" y="1165"/>
            <a:chExt cx="541" cy="353"/>
          </a:xfrm>
        </p:grpSpPr>
        <p:sp>
          <p:nvSpPr>
            <p:cNvPr id="80912" name="AutoShape 5">
              <a:extLst>
                <a:ext uri="{FF2B5EF4-FFF2-40B4-BE49-F238E27FC236}">
                  <a16:creationId xmlns:a16="http://schemas.microsoft.com/office/drawing/2014/main" id="{C7CE524A-62C1-4C03-AEB2-C1A3B91C9A37}"/>
                </a:ext>
              </a:extLst>
            </p:cNvPr>
            <p:cNvSpPr>
              <a:spLocks noChangeArrowheads="1"/>
            </p:cNvSpPr>
            <p:nvPr/>
          </p:nvSpPr>
          <p:spPr bwMode="auto">
            <a:xfrm rot="-2898580">
              <a:off x="3379" y="1190"/>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80913" name="Oval 6">
              <a:extLst>
                <a:ext uri="{FF2B5EF4-FFF2-40B4-BE49-F238E27FC236}">
                  <a16:creationId xmlns:a16="http://schemas.microsoft.com/office/drawing/2014/main" id="{5F7E1611-0879-4F94-8F7A-F25E1C01E663}"/>
                </a:ext>
              </a:extLst>
            </p:cNvPr>
            <p:cNvSpPr>
              <a:spLocks noChangeArrowheads="1"/>
            </p:cNvSpPr>
            <p:nvPr/>
          </p:nvSpPr>
          <p:spPr bwMode="auto">
            <a:xfrm>
              <a:off x="3653" y="1165"/>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1</a:t>
              </a:r>
            </a:p>
          </p:txBody>
        </p:sp>
      </p:grpSp>
      <p:grpSp>
        <p:nvGrpSpPr>
          <p:cNvPr id="80902" name="Group 4">
            <a:extLst>
              <a:ext uri="{FF2B5EF4-FFF2-40B4-BE49-F238E27FC236}">
                <a16:creationId xmlns:a16="http://schemas.microsoft.com/office/drawing/2014/main" id="{45BC6BDF-9849-49E3-BAC5-CDA219043375}"/>
              </a:ext>
            </a:extLst>
          </p:cNvPr>
          <p:cNvGrpSpPr>
            <a:grpSpLocks/>
          </p:cNvGrpSpPr>
          <p:nvPr/>
        </p:nvGrpSpPr>
        <p:grpSpPr bwMode="auto">
          <a:xfrm>
            <a:off x="6540500" y="3429000"/>
            <a:ext cx="858838" cy="560388"/>
            <a:chOff x="3360" y="1165"/>
            <a:chExt cx="541" cy="353"/>
          </a:xfrm>
        </p:grpSpPr>
        <p:sp>
          <p:nvSpPr>
            <p:cNvPr id="80910" name="AutoShape 5">
              <a:extLst>
                <a:ext uri="{FF2B5EF4-FFF2-40B4-BE49-F238E27FC236}">
                  <a16:creationId xmlns:a16="http://schemas.microsoft.com/office/drawing/2014/main" id="{9647FEAC-2DDB-4994-9D97-27F942ECAEED}"/>
                </a:ext>
              </a:extLst>
            </p:cNvPr>
            <p:cNvSpPr>
              <a:spLocks noChangeArrowheads="1"/>
            </p:cNvSpPr>
            <p:nvPr/>
          </p:nvSpPr>
          <p:spPr bwMode="auto">
            <a:xfrm rot="-2898580">
              <a:off x="3379" y="1190"/>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80911" name="Oval 6">
              <a:extLst>
                <a:ext uri="{FF2B5EF4-FFF2-40B4-BE49-F238E27FC236}">
                  <a16:creationId xmlns:a16="http://schemas.microsoft.com/office/drawing/2014/main" id="{4864EEC7-7232-480C-908C-325F3C40CC04}"/>
                </a:ext>
              </a:extLst>
            </p:cNvPr>
            <p:cNvSpPr>
              <a:spLocks noChangeArrowheads="1"/>
            </p:cNvSpPr>
            <p:nvPr/>
          </p:nvSpPr>
          <p:spPr bwMode="auto">
            <a:xfrm>
              <a:off x="3653" y="1165"/>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2</a:t>
              </a:r>
            </a:p>
          </p:txBody>
        </p:sp>
      </p:grpSp>
      <p:grpSp>
        <p:nvGrpSpPr>
          <p:cNvPr id="80903" name="Group 4">
            <a:extLst>
              <a:ext uri="{FF2B5EF4-FFF2-40B4-BE49-F238E27FC236}">
                <a16:creationId xmlns:a16="http://schemas.microsoft.com/office/drawing/2014/main" id="{FA048696-85B6-45E3-9F66-3BFC4400455E}"/>
              </a:ext>
            </a:extLst>
          </p:cNvPr>
          <p:cNvGrpSpPr>
            <a:grpSpLocks/>
          </p:cNvGrpSpPr>
          <p:nvPr/>
        </p:nvGrpSpPr>
        <p:grpSpPr bwMode="auto">
          <a:xfrm>
            <a:off x="6540500" y="5424489"/>
            <a:ext cx="858838" cy="560387"/>
            <a:chOff x="3360" y="1165"/>
            <a:chExt cx="541" cy="353"/>
          </a:xfrm>
        </p:grpSpPr>
        <p:sp>
          <p:nvSpPr>
            <p:cNvPr id="80908" name="AutoShape 5">
              <a:extLst>
                <a:ext uri="{FF2B5EF4-FFF2-40B4-BE49-F238E27FC236}">
                  <a16:creationId xmlns:a16="http://schemas.microsoft.com/office/drawing/2014/main" id="{B3E316E6-B05E-4407-95FA-C51D8B88F44A}"/>
                </a:ext>
              </a:extLst>
            </p:cNvPr>
            <p:cNvSpPr>
              <a:spLocks noChangeArrowheads="1"/>
            </p:cNvSpPr>
            <p:nvPr/>
          </p:nvSpPr>
          <p:spPr bwMode="auto">
            <a:xfrm rot="-2898580">
              <a:off x="3379" y="1190"/>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80909" name="Oval 6">
              <a:extLst>
                <a:ext uri="{FF2B5EF4-FFF2-40B4-BE49-F238E27FC236}">
                  <a16:creationId xmlns:a16="http://schemas.microsoft.com/office/drawing/2014/main" id="{6B3F5959-1234-416A-BA62-147F2EEB0CC5}"/>
                </a:ext>
              </a:extLst>
            </p:cNvPr>
            <p:cNvSpPr>
              <a:spLocks noChangeArrowheads="1"/>
            </p:cNvSpPr>
            <p:nvPr/>
          </p:nvSpPr>
          <p:spPr bwMode="auto">
            <a:xfrm>
              <a:off x="3653" y="1165"/>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3</a:t>
              </a:r>
            </a:p>
          </p:txBody>
        </p:sp>
      </p:grpSp>
      <p:grpSp>
        <p:nvGrpSpPr>
          <p:cNvPr id="80904" name="Group 4">
            <a:extLst>
              <a:ext uri="{FF2B5EF4-FFF2-40B4-BE49-F238E27FC236}">
                <a16:creationId xmlns:a16="http://schemas.microsoft.com/office/drawing/2014/main" id="{E3B54895-A74A-4A5B-B92A-E640CE96E579}"/>
              </a:ext>
            </a:extLst>
          </p:cNvPr>
          <p:cNvGrpSpPr>
            <a:grpSpLocks/>
          </p:cNvGrpSpPr>
          <p:nvPr/>
        </p:nvGrpSpPr>
        <p:grpSpPr bwMode="auto">
          <a:xfrm>
            <a:off x="8078789" y="5943600"/>
            <a:ext cx="858837" cy="560388"/>
            <a:chOff x="3360" y="1165"/>
            <a:chExt cx="541" cy="353"/>
          </a:xfrm>
        </p:grpSpPr>
        <p:sp>
          <p:nvSpPr>
            <p:cNvPr id="80906" name="AutoShape 5">
              <a:extLst>
                <a:ext uri="{FF2B5EF4-FFF2-40B4-BE49-F238E27FC236}">
                  <a16:creationId xmlns:a16="http://schemas.microsoft.com/office/drawing/2014/main" id="{B88E8AB8-4947-4D8C-9338-0469027F3E18}"/>
                </a:ext>
              </a:extLst>
            </p:cNvPr>
            <p:cNvSpPr>
              <a:spLocks noChangeArrowheads="1"/>
            </p:cNvSpPr>
            <p:nvPr/>
          </p:nvSpPr>
          <p:spPr bwMode="auto">
            <a:xfrm rot="-2898580">
              <a:off x="3379" y="1190"/>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80907" name="Oval 6">
              <a:extLst>
                <a:ext uri="{FF2B5EF4-FFF2-40B4-BE49-F238E27FC236}">
                  <a16:creationId xmlns:a16="http://schemas.microsoft.com/office/drawing/2014/main" id="{96B6FB1B-5AB6-425F-9101-729BD0FB7793}"/>
                </a:ext>
              </a:extLst>
            </p:cNvPr>
            <p:cNvSpPr>
              <a:spLocks noChangeArrowheads="1"/>
            </p:cNvSpPr>
            <p:nvPr/>
          </p:nvSpPr>
          <p:spPr bwMode="auto">
            <a:xfrm>
              <a:off x="3653" y="1165"/>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4</a:t>
              </a:r>
            </a:p>
          </p:txBody>
        </p:sp>
      </p:grpSp>
      <p:sp>
        <p:nvSpPr>
          <p:cNvPr id="80905" name="Text Box 1">
            <a:extLst>
              <a:ext uri="{FF2B5EF4-FFF2-40B4-BE49-F238E27FC236}">
                <a16:creationId xmlns:a16="http://schemas.microsoft.com/office/drawing/2014/main" id="{35DDBCCF-86E9-4B83-A35F-CB7293552F60}"/>
              </a:ext>
            </a:extLst>
          </p:cNvPr>
          <p:cNvSpPr txBox="1">
            <a:spLocks noChangeArrowheads="1"/>
          </p:cNvSpPr>
          <p:nvPr/>
        </p:nvSpPr>
        <p:spPr bwMode="auto">
          <a:xfrm>
            <a:off x="2514601" y="495220"/>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Inserting sheets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a:extLst>
              <a:ext uri="{FF2B5EF4-FFF2-40B4-BE49-F238E27FC236}">
                <a16:creationId xmlns:a16="http://schemas.microsoft.com/office/drawing/2014/main" id="{69A79ED8-43A0-4603-AD34-FC740EEA6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76" y="1946275"/>
            <a:ext cx="32305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a:extLst>
              <a:ext uri="{FF2B5EF4-FFF2-40B4-BE49-F238E27FC236}">
                <a16:creationId xmlns:a16="http://schemas.microsoft.com/office/drawing/2014/main" id="{82B54F02-468F-4C28-8CD5-2F2169A31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464" y="1946275"/>
            <a:ext cx="31956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3">
            <a:extLst>
              <a:ext uri="{FF2B5EF4-FFF2-40B4-BE49-F238E27FC236}">
                <a16:creationId xmlns:a16="http://schemas.microsoft.com/office/drawing/2014/main" id="{9C5F74BA-05BA-4CCF-B8AF-0E0697FC0817}"/>
              </a:ext>
            </a:extLst>
          </p:cNvPr>
          <p:cNvSpPr txBox="1">
            <a:spLocks noChangeArrowheads="1"/>
          </p:cNvSpPr>
          <p:nvPr/>
        </p:nvSpPr>
        <p:spPr bwMode="auto">
          <a:xfrm>
            <a:off x="2043113" y="5313363"/>
            <a:ext cx="8361362"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600" b="0"/>
              <a:t>Smoothing adjusts only node locations in order to improve element quality.  Some smoothing algorithms adjust nodes based on geometric criteria.  Other smoothing algorithms optimize element quality metrics directly.</a:t>
            </a:r>
          </a:p>
        </p:txBody>
      </p:sp>
      <p:sp>
        <p:nvSpPr>
          <p:cNvPr id="11269" name="Text Box 4">
            <a:extLst>
              <a:ext uri="{FF2B5EF4-FFF2-40B4-BE49-F238E27FC236}">
                <a16:creationId xmlns:a16="http://schemas.microsoft.com/office/drawing/2014/main" id="{75324A0F-0D85-40D7-AEB1-BF7B16A20247}"/>
              </a:ext>
            </a:extLst>
          </p:cNvPr>
          <p:cNvSpPr txBox="1">
            <a:spLocks noChangeArrowheads="1"/>
          </p:cNvSpPr>
          <p:nvPr/>
        </p:nvSpPr>
        <p:spPr bwMode="auto">
          <a:xfrm>
            <a:off x="3060701" y="1503364"/>
            <a:ext cx="1935163"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600" b="0"/>
              <a:t>Without Smoothing</a:t>
            </a:r>
          </a:p>
        </p:txBody>
      </p:sp>
      <p:sp>
        <p:nvSpPr>
          <p:cNvPr id="11270" name="Text Box 5">
            <a:extLst>
              <a:ext uri="{FF2B5EF4-FFF2-40B4-BE49-F238E27FC236}">
                <a16:creationId xmlns:a16="http://schemas.microsoft.com/office/drawing/2014/main" id="{6BA09727-37B3-4DC9-85B3-D26539FEC4E3}"/>
              </a:ext>
            </a:extLst>
          </p:cNvPr>
          <p:cNvSpPr txBox="1">
            <a:spLocks noChangeArrowheads="1"/>
          </p:cNvSpPr>
          <p:nvPr/>
        </p:nvSpPr>
        <p:spPr bwMode="auto">
          <a:xfrm>
            <a:off x="7178676" y="1503364"/>
            <a:ext cx="1935163"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600" b="0"/>
              <a:t>With Smoothing</a:t>
            </a:r>
          </a:p>
        </p:txBody>
      </p:sp>
      <p:sp>
        <p:nvSpPr>
          <p:cNvPr id="11271" name="Text Box 6">
            <a:extLst>
              <a:ext uri="{FF2B5EF4-FFF2-40B4-BE49-F238E27FC236}">
                <a16:creationId xmlns:a16="http://schemas.microsoft.com/office/drawing/2014/main" id="{EFA1CCC6-A462-4836-917A-2501BD17ED6C}"/>
              </a:ext>
            </a:extLst>
          </p:cNvPr>
          <p:cNvSpPr txBox="1">
            <a:spLocks noChangeArrowheads="1"/>
          </p:cNvSpPr>
          <p:nvPr/>
        </p:nvSpPr>
        <p:spPr bwMode="auto">
          <a:xfrm>
            <a:off x="2700338" y="600870"/>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Smoothing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ate Placeholder 1">
            <a:extLst>
              <a:ext uri="{FF2B5EF4-FFF2-40B4-BE49-F238E27FC236}">
                <a16:creationId xmlns:a16="http://schemas.microsoft.com/office/drawing/2014/main" id="{7BA516C8-EC9B-495A-8184-BFDFA3AE45F6}"/>
              </a:ext>
            </a:extLst>
          </p:cNvPr>
          <p:cNvSpPr>
            <a:spLocks noGrp="1"/>
          </p:cNvSpPr>
          <p:nvPr>
            <p:ph type="dt" sz="quarter" idx="4294967295"/>
          </p:nvPr>
        </p:nvSpPr>
        <p:spPr>
          <a:xfrm>
            <a:off x="9513888" y="6503989"/>
            <a:ext cx="1154112"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chemeClr val="bg1"/>
                </a:solidFill>
                <a:latin typeface="Arial" panose="020B0604020202020204" pitchFamily="34" charset="0"/>
                <a:ea typeface="MS PGothic" panose="020B0600070205080204" pitchFamily="34" charset="-128"/>
              </a:defRPr>
            </a:lvl9pPr>
          </a:lstStyle>
          <a:p>
            <a:r>
              <a:rPr lang="en-US" altLang="en-US">
                <a:solidFill>
                  <a:srgbClr val="FFFFFF"/>
                </a:solidFill>
              </a:rPr>
              <a:t>Steve Owen </a:t>
            </a:r>
          </a:p>
        </p:txBody>
      </p:sp>
      <p:sp>
        <p:nvSpPr>
          <p:cNvPr id="81923" name="Text Box 2">
            <a:extLst>
              <a:ext uri="{FF2B5EF4-FFF2-40B4-BE49-F238E27FC236}">
                <a16:creationId xmlns:a16="http://schemas.microsoft.com/office/drawing/2014/main" id="{7A00AD1B-0967-408C-B952-B7F4D78FBC39}"/>
              </a:ext>
            </a:extLst>
          </p:cNvPr>
          <p:cNvSpPr txBox="1">
            <a:spLocks noChangeArrowheads="1"/>
          </p:cNvSpPr>
          <p:nvPr/>
        </p:nvSpPr>
        <p:spPr bwMode="auto">
          <a:xfrm>
            <a:off x="2209800" y="1331914"/>
            <a:ext cx="77724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spcBef>
                <a:spcPts val="500"/>
              </a:spcBef>
              <a:buFont typeface="Arial" panose="020B0604020202020204" pitchFamily="34" charset="0"/>
              <a:buChar char="•"/>
            </a:pPr>
            <a:r>
              <a:rPr lang="en-US" altLang="en-US" sz="2000" b="0"/>
              <a:t>Import ACIS file “</a:t>
            </a:r>
            <a:r>
              <a:rPr lang="en-US" altLang="en-US" sz="2000"/>
              <a:t>ra.sat</a:t>
            </a:r>
            <a:r>
              <a:rPr lang="en-US" altLang="en-US" sz="2000" b="0"/>
              <a:t>”</a:t>
            </a:r>
          </a:p>
          <a:p>
            <a:pPr>
              <a:spcBef>
                <a:spcPts val="500"/>
              </a:spcBef>
              <a:buFont typeface="Arial" panose="020B0604020202020204" pitchFamily="34" charset="0"/>
              <a:buChar char="•"/>
            </a:pPr>
            <a:r>
              <a:rPr lang="en-US" altLang="en-US" sz="2000" b="0"/>
              <a:t>Mesh the volume with hexes using default options</a:t>
            </a:r>
          </a:p>
          <a:p>
            <a:pPr>
              <a:spcBef>
                <a:spcPts val="500"/>
              </a:spcBef>
              <a:buFont typeface="Arial" panose="020B0604020202020204" pitchFamily="34" charset="0"/>
              <a:buChar char="•"/>
            </a:pPr>
            <a:r>
              <a:rPr lang="en-US" altLang="en-US" sz="2000" b="0"/>
              <a:t>Use the mesh sheet refine command to refine high aspect ratio elements greater than </a:t>
            </a:r>
            <a:r>
              <a:rPr lang="en-US" altLang="en-US" sz="2000"/>
              <a:t>1.0</a:t>
            </a:r>
          </a:p>
          <a:p>
            <a:pPr>
              <a:spcBef>
                <a:spcPts val="500"/>
              </a:spcBef>
              <a:buFont typeface="Arial" panose="020B0604020202020204" pitchFamily="34" charset="0"/>
              <a:buChar char="•"/>
            </a:pPr>
            <a:r>
              <a:rPr lang="en-US" altLang="en-US" sz="2000" b="0"/>
              <a:t>Use the Cubit command: </a:t>
            </a:r>
            <a:r>
              <a:rPr lang="en-US" altLang="en-US" sz="2000" i="1"/>
              <a:t>draw sheet edge &lt;id&gt; mesh </a:t>
            </a:r>
            <a:r>
              <a:rPr lang="en-US" altLang="en-US" sz="2000" b="0"/>
              <a:t>to display at least one of the inserted sheets</a:t>
            </a:r>
            <a:endParaRPr lang="en-US" altLang="en-US" sz="2000" i="1"/>
          </a:p>
          <a:p>
            <a:pPr>
              <a:spcBef>
                <a:spcPts val="500"/>
              </a:spcBef>
              <a:buClrTx/>
            </a:pPr>
            <a:endParaRPr lang="en-US" altLang="en-US" sz="2000" b="0"/>
          </a:p>
          <a:p>
            <a:pPr>
              <a:spcBef>
                <a:spcPts val="500"/>
              </a:spcBef>
              <a:buClrTx/>
            </a:pPr>
            <a:endParaRPr lang="en-US" altLang="en-US" sz="2000" b="0"/>
          </a:p>
        </p:txBody>
      </p:sp>
      <p:sp>
        <p:nvSpPr>
          <p:cNvPr id="81924" name="Text Box 1">
            <a:extLst>
              <a:ext uri="{FF2B5EF4-FFF2-40B4-BE49-F238E27FC236}">
                <a16:creationId xmlns:a16="http://schemas.microsoft.com/office/drawing/2014/main" id="{792C9843-2663-478B-BAF6-D7B997AE772C}"/>
              </a:ext>
            </a:extLst>
          </p:cNvPr>
          <p:cNvSpPr txBox="1">
            <a:spLocks noChangeArrowheads="1"/>
          </p:cNvSpPr>
          <p:nvPr/>
        </p:nvSpPr>
        <p:spPr bwMode="auto">
          <a:xfrm>
            <a:off x="2640425" y="4826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Exercise 5</a:t>
            </a:r>
          </a:p>
        </p:txBody>
      </p:sp>
      <p:pic>
        <p:nvPicPr>
          <p:cNvPr id="81925" name="Picture 4">
            <a:extLst>
              <a:ext uri="{FF2B5EF4-FFF2-40B4-BE49-F238E27FC236}">
                <a16:creationId xmlns:a16="http://schemas.microsoft.com/office/drawing/2014/main" id="{18DE3FDB-B065-42D1-828A-768A4AAB0A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9064" y="3592513"/>
            <a:ext cx="2890837"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5">
            <a:extLst>
              <a:ext uri="{FF2B5EF4-FFF2-40B4-BE49-F238E27FC236}">
                <a16:creationId xmlns:a16="http://schemas.microsoft.com/office/drawing/2014/main" id="{5DC8C22A-B454-4D21-9F17-21987030DA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2614" y="3538539"/>
            <a:ext cx="2809875"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
            <a:extLst>
              <a:ext uri="{FF2B5EF4-FFF2-40B4-BE49-F238E27FC236}">
                <a16:creationId xmlns:a16="http://schemas.microsoft.com/office/drawing/2014/main" id="{651C6F42-8A24-4A5E-81A8-E104A151E9FE}"/>
              </a:ext>
            </a:extLst>
          </p:cNvPr>
          <p:cNvSpPr txBox="1">
            <a:spLocks noChangeArrowheads="1"/>
          </p:cNvSpPr>
          <p:nvPr/>
        </p:nvSpPr>
        <p:spPr bwMode="auto">
          <a:xfrm>
            <a:off x="2700338" y="452438"/>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Pillowing</a:t>
            </a:r>
          </a:p>
        </p:txBody>
      </p:sp>
      <p:sp>
        <p:nvSpPr>
          <p:cNvPr id="82947" name="Text Box 2">
            <a:extLst>
              <a:ext uri="{FF2B5EF4-FFF2-40B4-BE49-F238E27FC236}">
                <a16:creationId xmlns:a16="http://schemas.microsoft.com/office/drawing/2014/main" id="{A4904FDC-C1FD-47BB-90A1-646779BB48A5}"/>
              </a:ext>
            </a:extLst>
          </p:cNvPr>
          <p:cNvSpPr txBox="1">
            <a:spLocks noChangeArrowheads="1"/>
          </p:cNvSpPr>
          <p:nvPr/>
        </p:nvSpPr>
        <p:spPr bwMode="auto">
          <a:xfrm>
            <a:off x="1622425" y="1301750"/>
            <a:ext cx="89995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buFont typeface="Arial" panose="020B0604020202020204" pitchFamily="34" charset="0"/>
              <a:buChar char="•"/>
            </a:pPr>
            <a:r>
              <a:rPr lang="en-US" altLang="en-US" b="0"/>
              <a:t>Pillowing adds a new sheet of hex elements to the mesh, surrounding a user specified set of hexes called the shrink set.</a:t>
            </a:r>
          </a:p>
          <a:p>
            <a:pPr>
              <a:buClrTx/>
              <a:buFontTx/>
              <a:buNone/>
            </a:pPr>
            <a:endParaRPr lang="en-US" altLang="en-US" b="0"/>
          </a:p>
          <a:p>
            <a:pPr>
              <a:buClrTx/>
              <a:buFontTx/>
              <a:buNone/>
            </a:pPr>
            <a:endParaRPr lang="en-US" altLang="en-US" b="0"/>
          </a:p>
          <a:p>
            <a:pPr>
              <a:buClrTx/>
              <a:buFontTx/>
              <a:buNone/>
            </a:pPr>
            <a:endParaRPr lang="en-US" altLang="en-US" b="0"/>
          </a:p>
          <a:p>
            <a:pPr>
              <a:buClrTx/>
              <a:buFontTx/>
              <a:buNone/>
            </a:pPr>
            <a:endParaRPr lang="en-US" altLang="en-US" b="0"/>
          </a:p>
          <a:p>
            <a:pPr>
              <a:buClrTx/>
              <a:buFontTx/>
              <a:buNone/>
            </a:pPr>
            <a:endParaRPr lang="en-US" altLang="en-US" b="0"/>
          </a:p>
          <a:p>
            <a:pPr>
              <a:buClrTx/>
              <a:buFontTx/>
              <a:buNone/>
            </a:pPr>
            <a:endParaRPr lang="en-US" altLang="en-US" b="0"/>
          </a:p>
          <a:p>
            <a:pPr>
              <a:buFont typeface="Arial" panose="020B0604020202020204" pitchFamily="34" charset="0"/>
              <a:buChar char="•"/>
            </a:pPr>
            <a:r>
              <a:rPr lang="en-US" altLang="en-US" b="0"/>
              <a:t>Cubit Syntax: </a:t>
            </a:r>
            <a:r>
              <a:rPr lang="en-US" altLang="en-US" i="1"/>
              <a:t>pillow hex &lt;range&gt; through surface &lt;range&gt;</a:t>
            </a:r>
          </a:p>
        </p:txBody>
      </p:sp>
      <p:pic>
        <p:nvPicPr>
          <p:cNvPr id="82948" name="Picture 3">
            <a:extLst>
              <a:ext uri="{FF2B5EF4-FFF2-40B4-BE49-F238E27FC236}">
                <a16:creationId xmlns:a16="http://schemas.microsoft.com/office/drawing/2014/main" id="{7BBD6C66-FDD6-4758-AC78-A209FA217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789" y="2130425"/>
            <a:ext cx="24018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4">
            <a:extLst>
              <a:ext uri="{FF2B5EF4-FFF2-40B4-BE49-F238E27FC236}">
                <a16:creationId xmlns:a16="http://schemas.microsoft.com/office/drawing/2014/main" id="{E1FB98FD-8345-46AC-B05B-DE0A3053A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676" y="2128839"/>
            <a:ext cx="24225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5">
            <a:extLst>
              <a:ext uri="{FF2B5EF4-FFF2-40B4-BE49-F238E27FC236}">
                <a16:creationId xmlns:a16="http://schemas.microsoft.com/office/drawing/2014/main" id="{DE3DB9A4-0E1B-43D6-BBFE-B1B3B2C33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9263" y="2130425"/>
            <a:ext cx="24050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Line 6">
            <a:extLst>
              <a:ext uri="{FF2B5EF4-FFF2-40B4-BE49-F238E27FC236}">
                <a16:creationId xmlns:a16="http://schemas.microsoft.com/office/drawing/2014/main" id="{69EA24A5-50BD-413E-AF27-2E4315101E06}"/>
              </a:ext>
            </a:extLst>
          </p:cNvPr>
          <p:cNvSpPr>
            <a:spLocks noChangeShapeType="1"/>
          </p:cNvSpPr>
          <p:nvPr/>
        </p:nvSpPr>
        <p:spPr bwMode="auto">
          <a:xfrm>
            <a:off x="4333875" y="3273425"/>
            <a:ext cx="374650" cy="1588"/>
          </a:xfrm>
          <a:prstGeom prst="line">
            <a:avLst/>
          </a:prstGeom>
          <a:noFill/>
          <a:ln w="76320" cap="sq">
            <a:solidFill>
              <a:srgbClr val="3366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52" name="Line 7">
            <a:extLst>
              <a:ext uri="{FF2B5EF4-FFF2-40B4-BE49-F238E27FC236}">
                <a16:creationId xmlns:a16="http://schemas.microsoft.com/office/drawing/2014/main" id="{237633B9-08EA-435C-ABCF-B84A35ED0613}"/>
              </a:ext>
            </a:extLst>
          </p:cNvPr>
          <p:cNvSpPr>
            <a:spLocks noChangeShapeType="1"/>
          </p:cNvSpPr>
          <p:nvPr/>
        </p:nvSpPr>
        <p:spPr bwMode="auto">
          <a:xfrm>
            <a:off x="7499350" y="3273425"/>
            <a:ext cx="374650" cy="1588"/>
          </a:xfrm>
          <a:prstGeom prst="line">
            <a:avLst/>
          </a:prstGeom>
          <a:noFill/>
          <a:ln w="76320" cap="sq">
            <a:solidFill>
              <a:srgbClr val="3366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a:extLst>
              <a:ext uri="{FF2B5EF4-FFF2-40B4-BE49-F238E27FC236}">
                <a16:creationId xmlns:a16="http://schemas.microsoft.com/office/drawing/2014/main" id="{5EA67FF3-1464-4995-9FC4-A77BBE95F7D6}"/>
              </a:ext>
            </a:extLst>
          </p:cNvPr>
          <p:cNvSpPr txBox="1">
            <a:spLocks noChangeArrowheads="1"/>
          </p:cNvSpPr>
          <p:nvPr/>
        </p:nvSpPr>
        <p:spPr bwMode="auto">
          <a:xfrm>
            <a:off x="2362201" y="472282"/>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Pillowing</a:t>
            </a:r>
          </a:p>
        </p:txBody>
      </p:sp>
      <p:pic>
        <p:nvPicPr>
          <p:cNvPr id="84995" name="Picture 2">
            <a:extLst>
              <a:ext uri="{FF2B5EF4-FFF2-40B4-BE49-F238E27FC236}">
                <a16:creationId xmlns:a16="http://schemas.microsoft.com/office/drawing/2014/main" id="{14289271-1CA3-41D5-AE61-BF5066B39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8689" y="3657600"/>
            <a:ext cx="26431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3">
            <a:extLst>
              <a:ext uri="{FF2B5EF4-FFF2-40B4-BE49-F238E27FC236}">
                <a16:creationId xmlns:a16="http://schemas.microsoft.com/office/drawing/2014/main" id="{054A3526-94CA-4895-A599-A469A118E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663" y="1804988"/>
            <a:ext cx="30607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4">
            <a:extLst>
              <a:ext uri="{FF2B5EF4-FFF2-40B4-BE49-F238E27FC236}">
                <a16:creationId xmlns:a16="http://schemas.microsoft.com/office/drawing/2014/main" id="{75FEC15E-D9E4-41C7-9C09-96BAAA0BCF52}"/>
              </a:ext>
            </a:extLst>
          </p:cNvPr>
          <p:cNvSpPr txBox="1">
            <a:spLocks noChangeArrowheads="1"/>
          </p:cNvSpPr>
          <p:nvPr/>
        </p:nvSpPr>
        <p:spPr bwMode="auto">
          <a:xfrm>
            <a:off x="1562100" y="1701801"/>
            <a:ext cx="19240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800" b="0"/>
              <a:t>Geometric constraints force this element to have a 180 degree angle.</a:t>
            </a:r>
          </a:p>
        </p:txBody>
      </p:sp>
      <p:cxnSp>
        <p:nvCxnSpPr>
          <p:cNvPr id="84998" name="AutoShape 5">
            <a:extLst>
              <a:ext uri="{FF2B5EF4-FFF2-40B4-BE49-F238E27FC236}">
                <a16:creationId xmlns:a16="http://schemas.microsoft.com/office/drawing/2014/main" id="{53266B7B-F979-4F1F-BF83-29E88A907065}"/>
              </a:ext>
            </a:extLst>
          </p:cNvPr>
          <p:cNvCxnSpPr>
            <a:cxnSpLocks noChangeShapeType="1"/>
          </p:cNvCxnSpPr>
          <p:nvPr/>
        </p:nvCxnSpPr>
        <p:spPr bwMode="auto">
          <a:xfrm>
            <a:off x="2994026" y="2771776"/>
            <a:ext cx="1116013" cy="100013"/>
          </a:xfrm>
          <a:prstGeom prst="straightConnector1">
            <a:avLst/>
          </a:prstGeom>
          <a:noFill/>
          <a:ln w="101520" cap="sq">
            <a:solidFill>
              <a:srgbClr val="FF0000"/>
            </a:solidFill>
            <a:miter lim="800000"/>
            <a:headEnd/>
            <a:tailEnd type="triangle" w="med" len="med"/>
          </a:ln>
          <a:extLst>
            <a:ext uri="{909E8E84-426E-40DD-AFC4-6F175D3DCCD1}">
              <a14:hiddenFill xmlns:a14="http://schemas.microsoft.com/office/drawing/2010/main">
                <a:noFill/>
              </a14:hiddenFill>
            </a:ext>
          </a:extLst>
        </p:spPr>
      </p:cxnSp>
      <p:pic>
        <p:nvPicPr>
          <p:cNvPr id="84999" name="Picture 6">
            <a:extLst>
              <a:ext uri="{FF2B5EF4-FFF2-40B4-BE49-F238E27FC236}">
                <a16:creationId xmlns:a16="http://schemas.microsoft.com/office/drawing/2014/main" id="{5C4D3689-A020-4FB1-A2E2-B127CF4C4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2825" y="457200"/>
            <a:ext cx="26812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000" name="AutoShape 7">
            <a:extLst>
              <a:ext uri="{FF2B5EF4-FFF2-40B4-BE49-F238E27FC236}">
                <a16:creationId xmlns:a16="http://schemas.microsoft.com/office/drawing/2014/main" id="{75E8C3D5-2739-400F-AA69-B7CDFBA5BFE5}"/>
              </a:ext>
            </a:extLst>
          </p:cNvPr>
          <p:cNvCxnSpPr>
            <a:cxnSpLocks noChangeShapeType="1"/>
          </p:cNvCxnSpPr>
          <p:nvPr/>
        </p:nvCxnSpPr>
        <p:spPr bwMode="auto">
          <a:xfrm>
            <a:off x="5640388" y="3751264"/>
            <a:ext cx="2146300" cy="890587"/>
          </a:xfrm>
          <a:prstGeom prst="straightConnector1">
            <a:avLst/>
          </a:prstGeom>
          <a:noFill/>
          <a:ln w="101520" cap="sq">
            <a:solidFill>
              <a:srgbClr val="FF0000"/>
            </a:solidFill>
            <a:miter lim="800000"/>
            <a:headEnd/>
            <a:tailEnd type="triangle" w="med" len="med"/>
          </a:ln>
          <a:extLst>
            <a:ext uri="{909E8E84-426E-40DD-AFC4-6F175D3DCCD1}">
              <a14:hiddenFill xmlns:a14="http://schemas.microsoft.com/office/drawing/2010/main">
                <a:noFill/>
              </a14:hiddenFill>
            </a:ext>
          </a:extLst>
        </p:spPr>
      </p:cxnSp>
      <p:cxnSp>
        <p:nvCxnSpPr>
          <p:cNvPr id="85001" name="AutoShape 8">
            <a:extLst>
              <a:ext uri="{FF2B5EF4-FFF2-40B4-BE49-F238E27FC236}">
                <a16:creationId xmlns:a16="http://schemas.microsoft.com/office/drawing/2014/main" id="{6C7607D7-240A-44DA-B945-4E5180057303}"/>
              </a:ext>
            </a:extLst>
          </p:cNvPr>
          <p:cNvCxnSpPr>
            <a:cxnSpLocks noChangeShapeType="1"/>
          </p:cNvCxnSpPr>
          <p:nvPr/>
        </p:nvCxnSpPr>
        <p:spPr bwMode="auto">
          <a:xfrm flipV="1">
            <a:off x="5640388" y="1746251"/>
            <a:ext cx="2146300" cy="887413"/>
          </a:xfrm>
          <a:prstGeom prst="straightConnector1">
            <a:avLst/>
          </a:prstGeom>
          <a:noFill/>
          <a:ln w="101520" cap="sq">
            <a:solidFill>
              <a:srgbClr val="FF0000"/>
            </a:solidFill>
            <a:miter lim="800000"/>
            <a:headEnd/>
            <a:tailEnd type="triangle" w="med" len="med"/>
          </a:ln>
          <a:extLst>
            <a:ext uri="{909E8E84-426E-40DD-AFC4-6F175D3DCCD1}">
              <a14:hiddenFill xmlns:a14="http://schemas.microsoft.com/office/drawing/2010/main">
                <a:noFill/>
              </a14:hiddenFill>
            </a:ext>
          </a:extLst>
        </p:spPr>
      </p:cxnSp>
      <p:sp>
        <p:nvSpPr>
          <p:cNvPr id="85002" name="Text Box 9">
            <a:extLst>
              <a:ext uri="{FF2B5EF4-FFF2-40B4-BE49-F238E27FC236}">
                <a16:creationId xmlns:a16="http://schemas.microsoft.com/office/drawing/2014/main" id="{7C949B4A-FAE6-4D4C-8665-571A3EF97804}"/>
              </a:ext>
            </a:extLst>
          </p:cNvPr>
          <p:cNvSpPr txBox="1">
            <a:spLocks noChangeArrowheads="1"/>
          </p:cNvSpPr>
          <p:nvPr/>
        </p:nvSpPr>
        <p:spPr bwMode="auto">
          <a:xfrm>
            <a:off x="6327775" y="1336675"/>
            <a:ext cx="19240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800" b="0"/>
              <a:t>Mesh surgery solution</a:t>
            </a:r>
          </a:p>
        </p:txBody>
      </p:sp>
      <p:sp>
        <p:nvSpPr>
          <p:cNvPr id="85003" name="Text Box 10">
            <a:extLst>
              <a:ext uri="{FF2B5EF4-FFF2-40B4-BE49-F238E27FC236}">
                <a16:creationId xmlns:a16="http://schemas.microsoft.com/office/drawing/2014/main" id="{AFBB8FD1-D5B4-4127-9610-A9A5B7E832CA}"/>
              </a:ext>
            </a:extLst>
          </p:cNvPr>
          <p:cNvSpPr txBox="1">
            <a:spLocks noChangeArrowheads="1"/>
          </p:cNvSpPr>
          <p:nvPr/>
        </p:nvSpPr>
        <p:spPr bwMode="auto">
          <a:xfrm>
            <a:off x="6711951" y="4611689"/>
            <a:ext cx="1255713"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800" b="0"/>
              <a:t>Pillowing solution</a:t>
            </a:r>
          </a:p>
        </p:txBody>
      </p:sp>
      <p:sp>
        <p:nvSpPr>
          <p:cNvPr id="85004" name="Rectangle 11">
            <a:extLst>
              <a:ext uri="{FF2B5EF4-FFF2-40B4-BE49-F238E27FC236}">
                <a16:creationId xmlns:a16="http://schemas.microsoft.com/office/drawing/2014/main" id="{9FF1F8D1-BFAF-43CE-83A5-F3DF8E0F4453}"/>
              </a:ext>
            </a:extLst>
          </p:cNvPr>
          <p:cNvSpPr>
            <a:spLocks noChangeArrowheads="1"/>
          </p:cNvSpPr>
          <p:nvPr/>
        </p:nvSpPr>
        <p:spPr bwMode="auto">
          <a:xfrm>
            <a:off x="1887539" y="5757864"/>
            <a:ext cx="5205569"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600" b="0" i="1"/>
              <a:t>Cubit Command:</a:t>
            </a:r>
          </a:p>
          <a:p>
            <a:pPr>
              <a:spcBef>
                <a:spcPct val="0"/>
              </a:spcBef>
              <a:buClrTx/>
              <a:buFontTx/>
              <a:buNone/>
            </a:pPr>
            <a:r>
              <a:rPr lang="en-US" altLang="en-US" sz="1600" i="1"/>
              <a:t>pillow hex all through surface all except surface 1 2</a:t>
            </a:r>
          </a:p>
        </p:txBody>
      </p:sp>
      <p:pic>
        <p:nvPicPr>
          <p:cNvPr id="85005" name="Picture 12">
            <a:extLst>
              <a:ext uri="{FF2B5EF4-FFF2-40B4-BE49-F238E27FC236}">
                <a16:creationId xmlns:a16="http://schemas.microsoft.com/office/drawing/2014/main" id="{0EF2D657-CE67-4A8F-8DCC-29A7783549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3100" y="4151314"/>
            <a:ext cx="13525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6" name="Picture 13">
            <a:extLst>
              <a:ext uri="{FF2B5EF4-FFF2-40B4-BE49-F238E27FC236}">
                <a16:creationId xmlns:a16="http://schemas.microsoft.com/office/drawing/2014/main" id="{E044D256-B513-410E-9DF6-5F5585C313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6225" y="2835276"/>
            <a:ext cx="1189038"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a:extLst>
              <a:ext uri="{FF2B5EF4-FFF2-40B4-BE49-F238E27FC236}">
                <a16:creationId xmlns:a16="http://schemas.microsoft.com/office/drawing/2014/main" id="{0823E67F-9519-47C8-A12D-7971CB55F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6113" y="1312864"/>
            <a:ext cx="2076450"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1">
            <a:extLst>
              <a:ext uri="{FF2B5EF4-FFF2-40B4-BE49-F238E27FC236}">
                <a16:creationId xmlns:a16="http://schemas.microsoft.com/office/drawing/2014/main" id="{739C83B0-D072-40A5-A4F3-9D89A4E5138E}"/>
              </a:ext>
            </a:extLst>
          </p:cNvPr>
          <p:cNvSpPr txBox="1">
            <a:spLocks noChangeArrowheads="1"/>
          </p:cNvSpPr>
          <p:nvPr/>
        </p:nvSpPr>
        <p:spPr bwMode="auto">
          <a:xfrm>
            <a:off x="2676190" y="46355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Pillowing</a:t>
            </a:r>
          </a:p>
        </p:txBody>
      </p:sp>
      <p:sp>
        <p:nvSpPr>
          <p:cNvPr id="87044" name="Text Box 2">
            <a:extLst>
              <a:ext uri="{FF2B5EF4-FFF2-40B4-BE49-F238E27FC236}">
                <a16:creationId xmlns:a16="http://schemas.microsoft.com/office/drawing/2014/main" id="{9262FA20-1064-4C97-B831-4C170030CD8C}"/>
              </a:ext>
            </a:extLst>
          </p:cNvPr>
          <p:cNvSpPr txBox="1">
            <a:spLocks noChangeArrowheads="1"/>
          </p:cNvSpPr>
          <p:nvPr/>
        </p:nvSpPr>
        <p:spPr bwMode="auto">
          <a:xfrm>
            <a:off x="1651000" y="1382713"/>
            <a:ext cx="6407150"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buFont typeface="Arial" panose="020B0604020202020204" pitchFamily="34" charset="0"/>
              <a:buChar char="•"/>
            </a:pPr>
            <a:r>
              <a:rPr lang="en-US" altLang="en-US" b="0"/>
              <a:t>You can access pillowing either from the GUI or from the command line.</a:t>
            </a:r>
          </a:p>
          <a:p>
            <a:pPr>
              <a:buFont typeface="Arial" panose="020B0604020202020204" pitchFamily="34" charset="0"/>
              <a:buChar char="•"/>
            </a:pPr>
            <a:r>
              <a:rPr lang="en-US" altLang="en-US" b="0"/>
              <a:t>The set of hexes to pillow should be strategically chosen to improve element quality.</a:t>
            </a:r>
          </a:p>
          <a:p>
            <a:pPr>
              <a:buFont typeface="Arial" panose="020B0604020202020204" pitchFamily="34" charset="0"/>
              <a:buChar char="•"/>
            </a:pPr>
            <a:r>
              <a:rPr lang="en-US" altLang="en-US" b="0"/>
              <a:t>The list of hexes can often be quite long.  It is often easiest to create a group of the hexes you want to pillow.</a:t>
            </a:r>
          </a:p>
        </p:txBody>
      </p:sp>
      <p:sp>
        <p:nvSpPr>
          <p:cNvPr id="87045" name="AutoShape 4">
            <a:extLst>
              <a:ext uri="{FF2B5EF4-FFF2-40B4-BE49-F238E27FC236}">
                <a16:creationId xmlns:a16="http://schemas.microsoft.com/office/drawing/2014/main" id="{38CC5ED3-E7F0-465A-8822-01F7A9739534}"/>
              </a:ext>
            </a:extLst>
          </p:cNvPr>
          <p:cNvSpPr>
            <a:spLocks noChangeArrowheads="1"/>
          </p:cNvSpPr>
          <p:nvPr/>
        </p:nvSpPr>
        <p:spPr bwMode="auto">
          <a:xfrm rot="2940000">
            <a:off x="8537575" y="1700213"/>
            <a:ext cx="304800" cy="533400"/>
          </a:xfrm>
          <a:prstGeom prst="upArrow">
            <a:avLst>
              <a:gd name="adj1" fmla="val 25148"/>
              <a:gd name="adj2" fmla="val 98178"/>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87046" name="Oval 5">
            <a:extLst>
              <a:ext uri="{FF2B5EF4-FFF2-40B4-BE49-F238E27FC236}">
                <a16:creationId xmlns:a16="http://schemas.microsoft.com/office/drawing/2014/main" id="{744ACC38-7ACB-4F1C-92C0-D3CF66A901C1}"/>
              </a:ext>
            </a:extLst>
          </p:cNvPr>
          <p:cNvSpPr>
            <a:spLocks noChangeArrowheads="1"/>
          </p:cNvSpPr>
          <p:nvPr/>
        </p:nvSpPr>
        <p:spPr bwMode="auto">
          <a:xfrm>
            <a:off x="8128000" y="1762125"/>
            <a:ext cx="381000" cy="304800"/>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1</a:t>
            </a:r>
          </a:p>
        </p:txBody>
      </p:sp>
      <p:sp>
        <p:nvSpPr>
          <p:cNvPr id="87047" name="AutoShape 6">
            <a:extLst>
              <a:ext uri="{FF2B5EF4-FFF2-40B4-BE49-F238E27FC236}">
                <a16:creationId xmlns:a16="http://schemas.microsoft.com/office/drawing/2014/main" id="{F6EC1CDB-3B34-4DFC-AD5E-891B58C03231}"/>
              </a:ext>
            </a:extLst>
          </p:cNvPr>
          <p:cNvSpPr>
            <a:spLocks noChangeArrowheads="1"/>
          </p:cNvSpPr>
          <p:nvPr/>
        </p:nvSpPr>
        <p:spPr bwMode="auto">
          <a:xfrm rot="2879429">
            <a:off x="8258175" y="2554288"/>
            <a:ext cx="304800" cy="533400"/>
          </a:xfrm>
          <a:prstGeom prst="upArrow">
            <a:avLst>
              <a:gd name="adj1" fmla="val 25148"/>
              <a:gd name="adj2" fmla="val 98178"/>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87048" name="Oval 7">
            <a:extLst>
              <a:ext uri="{FF2B5EF4-FFF2-40B4-BE49-F238E27FC236}">
                <a16:creationId xmlns:a16="http://schemas.microsoft.com/office/drawing/2014/main" id="{44562EF6-86B9-40E9-B5A3-23570822669D}"/>
              </a:ext>
            </a:extLst>
          </p:cNvPr>
          <p:cNvSpPr>
            <a:spLocks noChangeArrowheads="1"/>
          </p:cNvSpPr>
          <p:nvPr/>
        </p:nvSpPr>
        <p:spPr bwMode="auto">
          <a:xfrm>
            <a:off x="7848600" y="2611438"/>
            <a:ext cx="381000" cy="304800"/>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2</a:t>
            </a:r>
          </a:p>
        </p:txBody>
      </p:sp>
      <p:sp>
        <p:nvSpPr>
          <p:cNvPr id="87049" name="AutoShape 8">
            <a:extLst>
              <a:ext uri="{FF2B5EF4-FFF2-40B4-BE49-F238E27FC236}">
                <a16:creationId xmlns:a16="http://schemas.microsoft.com/office/drawing/2014/main" id="{1360F8B0-E1C9-4501-BA32-9AA413B80996}"/>
              </a:ext>
            </a:extLst>
          </p:cNvPr>
          <p:cNvSpPr>
            <a:spLocks noChangeArrowheads="1"/>
          </p:cNvSpPr>
          <p:nvPr/>
        </p:nvSpPr>
        <p:spPr bwMode="auto">
          <a:xfrm rot="2940000">
            <a:off x="9324975" y="3328988"/>
            <a:ext cx="304800" cy="533400"/>
          </a:xfrm>
          <a:prstGeom prst="upArrow">
            <a:avLst>
              <a:gd name="adj1" fmla="val 25148"/>
              <a:gd name="adj2" fmla="val 98178"/>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87050" name="Oval 9">
            <a:extLst>
              <a:ext uri="{FF2B5EF4-FFF2-40B4-BE49-F238E27FC236}">
                <a16:creationId xmlns:a16="http://schemas.microsoft.com/office/drawing/2014/main" id="{10CDEFC4-E6EA-440A-8067-6A0CAA8ABCF2}"/>
              </a:ext>
            </a:extLst>
          </p:cNvPr>
          <p:cNvSpPr>
            <a:spLocks noChangeArrowheads="1"/>
          </p:cNvSpPr>
          <p:nvPr/>
        </p:nvSpPr>
        <p:spPr bwMode="auto">
          <a:xfrm>
            <a:off x="8915400" y="3390900"/>
            <a:ext cx="381000" cy="304800"/>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3</a:t>
            </a:r>
          </a:p>
        </p:txBody>
      </p:sp>
      <p:sp>
        <p:nvSpPr>
          <p:cNvPr id="87051" name="AutoShape 10">
            <a:extLst>
              <a:ext uri="{FF2B5EF4-FFF2-40B4-BE49-F238E27FC236}">
                <a16:creationId xmlns:a16="http://schemas.microsoft.com/office/drawing/2014/main" id="{19ABBA45-57D7-4FB2-828A-14434D6A441B}"/>
              </a:ext>
            </a:extLst>
          </p:cNvPr>
          <p:cNvSpPr>
            <a:spLocks noChangeArrowheads="1"/>
          </p:cNvSpPr>
          <p:nvPr/>
        </p:nvSpPr>
        <p:spPr bwMode="auto">
          <a:xfrm rot="2940000">
            <a:off x="8029575" y="3938588"/>
            <a:ext cx="304800" cy="533400"/>
          </a:xfrm>
          <a:prstGeom prst="upArrow">
            <a:avLst>
              <a:gd name="adj1" fmla="val 25148"/>
              <a:gd name="adj2" fmla="val 98178"/>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87052" name="Oval 11">
            <a:extLst>
              <a:ext uri="{FF2B5EF4-FFF2-40B4-BE49-F238E27FC236}">
                <a16:creationId xmlns:a16="http://schemas.microsoft.com/office/drawing/2014/main" id="{FA4E06B5-C28C-492C-BA02-A036BB7ADBB6}"/>
              </a:ext>
            </a:extLst>
          </p:cNvPr>
          <p:cNvSpPr>
            <a:spLocks noChangeArrowheads="1"/>
          </p:cNvSpPr>
          <p:nvPr/>
        </p:nvSpPr>
        <p:spPr bwMode="auto">
          <a:xfrm>
            <a:off x="7620000" y="4000500"/>
            <a:ext cx="381000" cy="304800"/>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4</a:t>
            </a:r>
          </a:p>
        </p:txBody>
      </p:sp>
      <p:sp>
        <p:nvSpPr>
          <p:cNvPr id="87053" name="AutoShape 12">
            <a:extLst>
              <a:ext uri="{FF2B5EF4-FFF2-40B4-BE49-F238E27FC236}">
                <a16:creationId xmlns:a16="http://schemas.microsoft.com/office/drawing/2014/main" id="{B84340D0-3D22-4480-9C99-FB292019A95D}"/>
              </a:ext>
            </a:extLst>
          </p:cNvPr>
          <p:cNvSpPr>
            <a:spLocks/>
          </p:cNvSpPr>
          <p:nvPr/>
        </p:nvSpPr>
        <p:spPr bwMode="auto">
          <a:xfrm>
            <a:off x="8051801" y="4948238"/>
            <a:ext cx="155575" cy="914400"/>
          </a:xfrm>
          <a:prstGeom prst="leftBrace">
            <a:avLst>
              <a:gd name="adj1" fmla="val 34367"/>
              <a:gd name="adj2" fmla="val 50000"/>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87054" name="Text Box 13">
            <a:extLst>
              <a:ext uri="{FF2B5EF4-FFF2-40B4-BE49-F238E27FC236}">
                <a16:creationId xmlns:a16="http://schemas.microsoft.com/office/drawing/2014/main" id="{93369471-D1E1-4B57-97F5-BA86C491F058}"/>
              </a:ext>
            </a:extLst>
          </p:cNvPr>
          <p:cNvSpPr txBox="1">
            <a:spLocks noChangeArrowheads="1"/>
          </p:cNvSpPr>
          <p:nvPr/>
        </p:nvSpPr>
        <p:spPr bwMode="auto">
          <a:xfrm>
            <a:off x="6697664" y="4948238"/>
            <a:ext cx="1360487" cy="120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800" b="0"/>
              <a:t>Advanced options not covered in this tutorial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
            <a:extLst>
              <a:ext uri="{FF2B5EF4-FFF2-40B4-BE49-F238E27FC236}">
                <a16:creationId xmlns:a16="http://schemas.microsoft.com/office/drawing/2014/main" id="{CD31054B-F1C1-4BCA-9566-D8B603AF64C6}"/>
              </a:ext>
            </a:extLst>
          </p:cNvPr>
          <p:cNvSpPr txBox="1">
            <a:spLocks noChangeArrowheads="1"/>
          </p:cNvSpPr>
          <p:nvPr/>
        </p:nvSpPr>
        <p:spPr bwMode="auto">
          <a:xfrm>
            <a:off x="2667001" y="438945"/>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Pillowing</a:t>
            </a:r>
          </a:p>
        </p:txBody>
      </p:sp>
      <p:sp>
        <p:nvSpPr>
          <p:cNvPr id="89091" name="Text Box 2">
            <a:extLst>
              <a:ext uri="{FF2B5EF4-FFF2-40B4-BE49-F238E27FC236}">
                <a16:creationId xmlns:a16="http://schemas.microsoft.com/office/drawing/2014/main" id="{D874D2F4-1548-43CF-B51B-C47E504769AF}"/>
              </a:ext>
            </a:extLst>
          </p:cNvPr>
          <p:cNvSpPr txBox="1">
            <a:spLocks noChangeArrowheads="1"/>
          </p:cNvSpPr>
          <p:nvPr/>
        </p:nvSpPr>
        <p:spPr bwMode="auto">
          <a:xfrm>
            <a:off x="1931988" y="1211264"/>
            <a:ext cx="77724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171450">
              <a:spcBef>
                <a:spcPts val="600"/>
              </a:spcBef>
              <a:buClr>
                <a:srgbClr val="000000"/>
              </a:buClr>
              <a:buSzPct val="100000"/>
              <a:buFont typeface="Times New Roman" panose="02020603050405020304" pitchFamily="18" charset="0"/>
              <a:tabLst>
                <a:tab pos="171450" algn="l"/>
                <a:tab pos="628650" algn="l"/>
                <a:tab pos="1085850" algn="l"/>
                <a:tab pos="1543050" algn="l"/>
                <a:tab pos="2000250" algn="l"/>
                <a:tab pos="2457450" algn="l"/>
                <a:tab pos="2914650" algn="l"/>
                <a:tab pos="3371850" algn="l"/>
                <a:tab pos="3829050" algn="l"/>
                <a:tab pos="4286250" algn="l"/>
                <a:tab pos="4743450" algn="l"/>
                <a:tab pos="5200650" algn="l"/>
                <a:tab pos="5657850" algn="l"/>
                <a:tab pos="6115050" algn="l"/>
                <a:tab pos="6572250" algn="l"/>
                <a:tab pos="7029450" algn="l"/>
                <a:tab pos="7486650" algn="l"/>
                <a:tab pos="7943850" algn="l"/>
                <a:tab pos="8401050" algn="l"/>
                <a:tab pos="8858250" algn="l"/>
                <a:tab pos="931545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171450" algn="l"/>
                <a:tab pos="628650" algn="l"/>
                <a:tab pos="1085850" algn="l"/>
                <a:tab pos="1543050" algn="l"/>
                <a:tab pos="2000250" algn="l"/>
                <a:tab pos="2457450" algn="l"/>
                <a:tab pos="2914650" algn="l"/>
                <a:tab pos="3371850" algn="l"/>
                <a:tab pos="3829050" algn="l"/>
                <a:tab pos="4286250" algn="l"/>
                <a:tab pos="4743450" algn="l"/>
                <a:tab pos="5200650" algn="l"/>
                <a:tab pos="5657850" algn="l"/>
                <a:tab pos="6115050" algn="l"/>
                <a:tab pos="6572250" algn="l"/>
                <a:tab pos="7029450" algn="l"/>
                <a:tab pos="7486650" algn="l"/>
                <a:tab pos="7943850" algn="l"/>
                <a:tab pos="8401050" algn="l"/>
                <a:tab pos="8858250" algn="l"/>
                <a:tab pos="931545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171450" algn="l"/>
                <a:tab pos="628650" algn="l"/>
                <a:tab pos="1085850" algn="l"/>
                <a:tab pos="1543050" algn="l"/>
                <a:tab pos="2000250" algn="l"/>
                <a:tab pos="2457450" algn="l"/>
                <a:tab pos="2914650" algn="l"/>
                <a:tab pos="3371850" algn="l"/>
                <a:tab pos="3829050" algn="l"/>
                <a:tab pos="4286250" algn="l"/>
                <a:tab pos="4743450" algn="l"/>
                <a:tab pos="5200650" algn="l"/>
                <a:tab pos="5657850" algn="l"/>
                <a:tab pos="6115050" algn="l"/>
                <a:tab pos="6572250" algn="l"/>
                <a:tab pos="7029450" algn="l"/>
                <a:tab pos="7486650" algn="l"/>
                <a:tab pos="7943850" algn="l"/>
                <a:tab pos="8401050" algn="l"/>
                <a:tab pos="8858250" algn="l"/>
                <a:tab pos="931545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171450" algn="l"/>
                <a:tab pos="628650" algn="l"/>
                <a:tab pos="1085850" algn="l"/>
                <a:tab pos="1543050" algn="l"/>
                <a:tab pos="2000250" algn="l"/>
                <a:tab pos="2457450" algn="l"/>
                <a:tab pos="2914650" algn="l"/>
                <a:tab pos="3371850" algn="l"/>
                <a:tab pos="3829050" algn="l"/>
                <a:tab pos="4286250" algn="l"/>
                <a:tab pos="4743450" algn="l"/>
                <a:tab pos="5200650" algn="l"/>
                <a:tab pos="5657850" algn="l"/>
                <a:tab pos="6115050" algn="l"/>
                <a:tab pos="6572250" algn="l"/>
                <a:tab pos="7029450" algn="l"/>
                <a:tab pos="7486650" algn="l"/>
                <a:tab pos="7943850" algn="l"/>
                <a:tab pos="8401050" algn="l"/>
                <a:tab pos="8858250" algn="l"/>
                <a:tab pos="931545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171450" algn="l"/>
                <a:tab pos="628650" algn="l"/>
                <a:tab pos="1085850" algn="l"/>
                <a:tab pos="1543050" algn="l"/>
                <a:tab pos="2000250" algn="l"/>
                <a:tab pos="2457450" algn="l"/>
                <a:tab pos="2914650" algn="l"/>
                <a:tab pos="3371850" algn="l"/>
                <a:tab pos="3829050" algn="l"/>
                <a:tab pos="4286250" algn="l"/>
                <a:tab pos="4743450" algn="l"/>
                <a:tab pos="5200650" algn="l"/>
                <a:tab pos="5657850" algn="l"/>
                <a:tab pos="6115050" algn="l"/>
                <a:tab pos="6572250" algn="l"/>
                <a:tab pos="7029450" algn="l"/>
                <a:tab pos="7486650" algn="l"/>
                <a:tab pos="7943850" algn="l"/>
                <a:tab pos="8401050" algn="l"/>
                <a:tab pos="8858250" algn="l"/>
                <a:tab pos="931545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171450" algn="l"/>
                <a:tab pos="628650" algn="l"/>
                <a:tab pos="1085850" algn="l"/>
                <a:tab pos="1543050" algn="l"/>
                <a:tab pos="2000250" algn="l"/>
                <a:tab pos="2457450" algn="l"/>
                <a:tab pos="2914650" algn="l"/>
                <a:tab pos="3371850" algn="l"/>
                <a:tab pos="3829050" algn="l"/>
                <a:tab pos="4286250" algn="l"/>
                <a:tab pos="4743450" algn="l"/>
                <a:tab pos="5200650" algn="l"/>
                <a:tab pos="5657850" algn="l"/>
                <a:tab pos="6115050" algn="l"/>
                <a:tab pos="6572250" algn="l"/>
                <a:tab pos="7029450" algn="l"/>
                <a:tab pos="7486650" algn="l"/>
                <a:tab pos="7943850" algn="l"/>
                <a:tab pos="8401050" algn="l"/>
                <a:tab pos="8858250" algn="l"/>
                <a:tab pos="931545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171450" algn="l"/>
                <a:tab pos="628650" algn="l"/>
                <a:tab pos="1085850" algn="l"/>
                <a:tab pos="1543050" algn="l"/>
                <a:tab pos="2000250" algn="l"/>
                <a:tab pos="2457450" algn="l"/>
                <a:tab pos="2914650" algn="l"/>
                <a:tab pos="3371850" algn="l"/>
                <a:tab pos="3829050" algn="l"/>
                <a:tab pos="4286250" algn="l"/>
                <a:tab pos="4743450" algn="l"/>
                <a:tab pos="5200650" algn="l"/>
                <a:tab pos="5657850" algn="l"/>
                <a:tab pos="6115050" algn="l"/>
                <a:tab pos="6572250" algn="l"/>
                <a:tab pos="7029450" algn="l"/>
                <a:tab pos="7486650" algn="l"/>
                <a:tab pos="7943850" algn="l"/>
                <a:tab pos="8401050" algn="l"/>
                <a:tab pos="8858250" algn="l"/>
                <a:tab pos="931545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171450" algn="l"/>
                <a:tab pos="628650" algn="l"/>
                <a:tab pos="1085850" algn="l"/>
                <a:tab pos="1543050" algn="l"/>
                <a:tab pos="2000250" algn="l"/>
                <a:tab pos="2457450" algn="l"/>
                <a:tab pos="2914650" algn="l"/>
                <a:tab pos="3371850" algn="l"/>
                <a:tab pos="3829050" algn="l"/>
                <a:tab pos="4286250" algn="l"/>
                <a:tab pos="4743450" algn="l"/>
                <a:tab pos="5200650" algn="l"/>
                <a:tab pos="5657850" algn="l"/>
                <a:tab pos="6115050" algn="l"/>
                <a:tab pos="6572250" algn="l"/>
                <a:tab pos="7029450" algn="l"/>
                <a:tab pos="7486650" algn="l"/>
                <a:tab pos="7943850" algn="l"/>
                <a:tab pos="8401050" algn="l"/>
                <a:tab pos="8858250" algn="l"/>
                <a:tab pos="931545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171450" algn="l"/>
                <a:tab pos="628650" algn="l"/>
                <a:tab pos="1085850" algn="l"/>
                <a:tab pos="1543050" algn="l"/>
                <a:tab pos="2000250" algn="l"/>
                <a:tab pos="2457450" algn="l"/>
                <a:tab pos="2914650" algn="l"/>
                <a:tab pos="3371850" algn="l"/>
                <a:tab pos="3829050" algn="l"/>
                <a:tab pos="4286250" algn="l"/>
                <a:tab pos="4743450" algn="l"/>
                <a:tab pos="5200650" algn="l"/>
                <a:tab pos="5657850" algn="l"/>
                <a:tab pos="6115050" algn="l"/>
                <a:tab pos="6572250" algn="l"/>
                <a:tab pos="7029450" algn="l"/>
                <a:tab pos="7486650" algn="l"/>
                <a:tab pos="7943850" algn="l"/>
                <a:tab pos="8401050" algn="l"/>
                <a:tab pos="8858250" algn="l"/>
                <a:tab pos="9315450" algn="l"/>
              </a:tabLst>
              <a:defRPr>
                <a:solidFill>
                  <a:srgbClr val="000000"/>
                </a:solidFill>
                <a:latin typeface="Palatino Linotype" panose="02040502050505030304" pitchFamily="18" charset="0"/>
                <a:ea typeface="MS PGothic" panose="020B0600070205080204" pitchFamily="34" charset="-128"/>
              </a:defRPr>
            </a:lvl9pPr>
          </a:lstStyle>
          <a:p>
            <a:pPr>
              <a:buClrTx/>
              <a:buFontTx/>
              <a:buNone/>
            </a:pPr>
            <a:r>
              <a:rPr lang="en-US" altLang="en-US" b="0"/>
              <a:t>The </a:t>
            </a:r>
            <a:r>
              <a:rPr lang="en-US" altLang="en-US" i="1"/>
              <a:t>through surfaces</a:t>
            </a:r>
            <a:r>
              <a:rPr lang="en-US" altLang="en-US" b="0"/>
              <a:t> define how the sheet will exit the boundaries of the mesh.</a:t>
            </a:r>
          </a:p>
        </p:txBody>
      </p:sp>
      <p:grpSp>
        <p:nvGrpSpPr>
          <p:cNvPr id="89092" name="Group 3">
            <a:extLst>
              <a:ext uri="{FF2B5EF4-FFF2-40B4-BE49-F238E27FC236}">
                <a16:creationId xmlns:a16="http://schemas.microsoft.com/office/drawing/2014/main" id="{D0B2A6EC-1BAC-441F-BEBC-B34AC97F02B6}"/>
              </a:ext>
            </a:extLst>
          </p:cNvPr>
          <p:cNvGrpSpPr>
            <a:grpSpLocks/>
          </p:cNvGrpSpPr>
          <p:nvPr/>
        </p:nvGrpSpPr>
        <p:grpSpPr bwMode="auto">
          <a:xfrm>
            <a:off x="5184775" y="1722438"/>
            <a:ext cx="1982788" cy="2184400"/>
            <a:chOff x="2306" y="1085"/>
            <a:chExt cx="1249" cy="1376"/>
          </a:xfrm>
        </p:grpSpPr>
        <p:pic>
          <p:nvPicPr>
            <p:cNvPr id="89100" name="Picture 4">
              <a:extLst>
                <a:ext uri="{FF2B5EF4-FFF2-40B4-BE49-F238E27FC236}">
                  <a16:creationId xmlns:a16="http://schemas.microsoft.com/office/drawing/2014/main" id="{F81FDAA3-8138-4670-BD54-5BD2681B7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9" y="1085"/>
              <a:ext cx="1226" cy="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1" name="Text Box 5">
              <a:extLst>
                <a:ext uri="{FF2B5EF4-FFF2-40B4-BE49-F238E27FC236}">
                  <a16:creationId xmlns:a16="http://schemas.microsoft.com/office/drawing/2014/main" id="{3E8407FA-2862-4105-8E76-14D7FB93DFE1}"/>
                </a:ext>
              </a:extLst>
            </p:cNvPr>
            <p:cNvSpPr txBox="1">
              <a:spLocks noChangeArrowheads="1"/>
            </p:cNvSpPr>
            <p:nvPr/>
          </p:nvSpPr>
          <p:spPr bwMode="auto">
            <a:xfrm>
              <a:off x="2900" y="1989"/>
              <a:ext cx="62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400">
                  <a:solidFill>
                    <a:srgbClr val="FFFFFF"/>
                  </a:solidFill>
                </a:rPr>
                <a:t>Surface 1</a:t>
              </a:r>
            </a:p>
          </p:txBody>
        </p:sp>
        <p:sp>
          <p:nvSpPr>
            <p:cNvPr id="89102" name="Text Box 6">
              <a:extLst>
                <a:ext uri="{FF2B5EF4-FFF2-40B4-BE49-F238E27FC236}">
                  <a16:creationId xmlns:a16="http://schemas.microsoft.com/office/drawing/2014/main" id="{DACFA6AF-2233-4DE4-86C4-409559A8F240}"/>
                </a:ext>
              </a:extLst>
            </p:cNvPr>
            <p:cNvSpPr txBox="1">
              <a:spLocks noChangeArrowheads="1"/>
            </p:cNvSpPr>
            <p:nvPr/>
          </p:nvSpPr>
          <p:spPr bwMode="auto">
            <a:xfrm>
              <a:off x="2306" y="1947"/>
              <a:ext cx="62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400">
                  <a:solidFill>
                    <a:srgbClr val="FFFFFF"/>
                  </a:solidFill>
                </a:rPr>
                <a:t>Surface 2</a:t>
              </a:r>
            </a:p>
          </p:txBody>
        </p:sp>
        <p:sp>
          <p:nvSpPr>
            <p:cNvPr id="89103" name="Text Box 7">
              <a:extLst>
                <a:ext uri="{FF2B5EF4-FFF2-40B4-BE49-F238E27FC236}">
                  <a16:creationId xmlns:a16="http://schemas.microsoft.com/office/drawing/2014/main" id="{7B4B7B7F-2C7B-4570-85F0-76BF4C4C3CF4}"/>
                </a:ext>
              </a:extLst>
            </p:cNvPr>
            <p:cNvSpPr txBox="1">
              <a:spLocks noChangeArrowheads="1"/>
            </p:cNvSpPr>
            <p:nvPr/>
          </p:nvSpPr>
          <p:spPr bwMode="auto">
            <a:xfrm>
              <a:off x="2631" y="1255"/>
              <a:ext cx="62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400">
                  <a:solidFill>
                    <a:srgbClr val="FFFFFF"/>
                  </a:solidFill>
                </a:rPr>
                <a:t>Surface 3</a:t>
              </a:r>
            </a:p>
          </p:txBody>
        </p:sp>
      </p:grpSp>
      <p:pic>
        <p:nvPicPr>
          <p:cNvPr id="89093" name="Picture 8">
            <a:extLst>
              <a:ext uri="{FF2B5EF4-FFF2-40B4-BE49-F238E27FC236}">
                <a16:creationId xmlns:a16="http://schemas.microsoft.com/office/drawing/2014/main" id="{A64F5CC0-3025-4401-A0BA-E49D97DCD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4" y="4368800"/>
            <a:ext cx="2022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9">
            <a:extLst>
              <a:ext uri="{FF2B5EF4-FFF2-40B4-BE49-F238E27FC236}">
                <a16:creationId xmlns:a16="http://schemas.microsoft.com/office/drawing/2014/main" id="{41A554B6-9690-4E2D-9192-19184B6124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314" y="4368800"/>
            <a:ext cx="2047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10">
            <a:extLst>
              <a:ext uri="{FF2B5EF4-FFF2-40B4-BE49-F238E27FC236}">
                <a16:creationId xmlns:a16="http://schemas.microsoft.com/office/drawing/2014/main" id="{DE0D73AD-501D-4205-ABC6-777A46A19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6226" y="4368800"/>
            <a:ext cx="20351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11">
            <a:extLst>
              <a:ext uri="{FF2B5EF4-FFF2-40B4-BE49-F238E27FC236}">
                <a16:creationId xmlns:a16="http://schemas.microsoft.com/office/drawing/2014/main" id="{53A10F1F-BB37-4908-84EC-FA0E8AF44407}"/>
              </a:ext>
            </a:extLst>
          </p:cNvPr>
          <p:cNvSpPr txBox="1">
            <a:spLocks noChangeArrowheads="1"/>
          </p:cNvSpPr>
          <p:nvPr/>
        </p:nvSpPr>
        <p:spPr bwMode="auto">
          <a:xfrm>
            <a:off x="1991981" y="4114800"/>
            <a:ext cx="2467640"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400" b="0"/>
              <a:t>Through surfaces 1, 2, and 3</a:t>
            </a:r>
          </a:p>
        </p:txBody>
      </p:sp>
      <p:sp>
        <p:nvSpPr>
          <p:cNvPr id="89097" name="Text Box 12">
            <a:extLst>
              <a:ext uri="{FF2B5EF4-FFF2-40B4-BE49-F238E27FC236}">
                <a16:creationId xmlns:a16="http://schemas.microsoft.com/office/drawing/2014/main" id="{A1A13465-BCF2-428F-B319-2317770912A8}"/>
              </a:ext>
            </a:extLst>
          </p:cNvPr>
          <p:cNvSpPr txBox="1">
            <a:spLocks noChangeArrowheads="1"/>
          </p:cNvSpPr>
          <p:nvPr/>
        </p:nvSpPr>
        <p:spPr bwMode="auto">
          <a:xfrm>
            <a:off x="4928229" y="4114800"/>
            <a:ext cx="2268868"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400" b="0"/>
              <a:t>Through surfaces 2, and 3</a:t>
            </a:r>
          </a:p>
        </p:txBody>
      </p:sp>
      <p:sp>
        <p:nvSpPr>
          <p:cNvPr id="89098" name="Text Box 13">
            <a:extLst>
              <a:ext uri="{FF2B5EF4-FFF2-40B4-BE49-F238E27FC236}">
                <a16:creationId xmlns:a16="http://schemas.microsoft.com/office/drawing/2014/main" id="{7976F74C-8C4B-487A-B3B7-73E0326F6C79}"/>
              </a:ext>
            </a:extLst>
          </p:cNvPr>
          <p:cNvSpPr txBox="1">
            <a:spLocks noChangeArrowheads="1"/>
          </p:cNvSpPr>
          <p:nvPr/>
        </p:nvSpPr>
        <p:spPr bwMode="auto">
          <a:xfrm>
            <a:off x="7922275" y="4114800"/>
            <a:ext cx="2100553"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400" b="0"/>
              <a:t>Through surfaces 1 only</a:t>
            </a:r>
          </a:p>
        </p:txBody>
      </p:sp>
      <p:sp>
        <p:nvSpPr>
          <p:cNvPr id="89099" name="Text Box 14">
            <a:extLst>
              <a:ext uri="{FF2B5EF4-FFF2-40B4-BE49-F238E27FC236}">
                <a16:creationId xmlns:a16="http://schemas.microsoft.com/office/drawing/2014/main" id="{98657911-C326-486A-8E9E-4357FAFA85EB}"/>
              </a:ext>
            </a:extLst>
          </p:cNvPr>
          <p:cNvSpPr txBox="1">
            <a:spLocks noChangeArrowheads="1"/>
          </p:cNvSpPr>
          <p:nvPr/>
        </p:nvSpPr>
        <p:spPr bwMode="auto">
          <a:xfrm>
            <a:off x="1947863" y="2716213"/>
            <a:ext cx="34718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2000" b="0"/>
              <a:t>Only the </a:t>
            </a:r>
            <a:r>
              <a:rPr lang="en-US" altLang="en-US" sz="2000" i="1"/>
              <a:t>through surfaces</a:t>
            </a:r>
            <a:r>
              <a:rPr lang="en-US" altLang="en-US" sz="2000" b="0"/>
              <a:t> are modified</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
            <a:extLst>
              <a:ext uri="{FF2B5EF4-FFF2-40B4-BE49-F238E27FC236}">
                <a16:creationId xmlns:a16="http://schemas.microsoft.com/office/drawing/2014/main" id="{3B740977-114C-43CE-B94B-E9F748782F81}"/>
              </a:ext>
            </a:extLst>
          </p:cNvPr>
          <p:cNvSpPr txBox="1">
            <a:spLocks noChangeArrowheads="1"/>
          </p:cNvSpPr>
          <p:nvPr/>
        </p:nvSpPr>
        <p:spPr bwMode="auto">
          <a:xfrm>
            <a:off x="2590801" y="6096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Exercise 5 - Pillowing</a:t>
            </a:r>
          </a:p>
        </p:txBody>
      </p:sp>
      <p:sp>
        <p:nvSpPr>
          <p:cNvPr id="91139" name="Text Box 2">
            <a:extLst>
              <a:ext uri="{FF2B5EF4-FFF2-40B4-BE49-F238E27FC236}">
                <a16:creationId xmlns:a16="http://schemas.microsoft.com/office/drawing/2014/main" id="{763229F5-6544-4ADD-A8F8-B1A4014136FD}"/>
              </a:ext>
            </a:extLst>
          </p:cNvPr>
          <p:cNvSpPr txBox="1">
            <a:spLocks noChangeArrowheads="1"/>
          </p:cNvSpPr>
          <p:nvPr/>
        </p:nvSpPr>
        <p:spPr bwMode="auto">
          <a:xfrm>
            <a:off x="2209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buFont typeface="Arial" panose="020B0604020202020204" pitchFamily="34" charset="0"/>
              <a:buChar char="•"/>
            </a:pPr>
            <a:r>
              <a:rPr lang="en-US" altLang="en-US" b="0"/>
              <a:t>Create a brick “</a:t>
            </a:r>
            <a:r>
              <a:rPr lang="en-US" altLang="ja-JP" i="1"/>
              <a:t>create brick x 10 y 10 z 10</a:t>
            </a:r>
            <a:r>
              <a:rPr lang="en-US" altLang="en-US" b="0"/>
              <a:t>”</a:t>
            </a:r>
            <a:endParaRPr lang="en-US" altLang="ja-JP" b="0"/>
          </a:p>
          <a:p>
            <a:pPr>
              <a:buFont typeface="Arial" panose="020B0604020202020204" pitchFamily="34" charset="0"/>
              <a:buChar char="•"/>
            </a:pPr>
            <a:r>
              <a:rPr lang="en-US" altLang="en-US" b="0"/>
              <a:t>Mesh it with hexes</a:t>
            </a:r>
          </a:p>
          <a:p>
            <a:pPr>
              <a:buFont typeface="Arial" panose="020B0604020202020204" pitchFamily="34" charset="0"/>
              <a:buChar char="•"/>
            </a:pPr>
            <a:r>
              <a:rPr lang="en-US" altLang="en-US" b="0"/>
              <a:t>Pillow different groups of hexes experimenting with different through surfaces.</a:t>
            </a:r>
          </a:p>
          <a:p>
            <a:pPr>
              <a:buClrTx/>
              <a:buFontTx/>
              <a:buNone/>
            </a:pPr>
            <a:endParaRPr lang="en-US" altLang="en-US" b="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1">
            <a:extLst>
              <a:ext uri="{FF2B5EF4-FFF2-40B4-BE49-F238E27FC236}">
                <a16:creationId xmlns:a16="http://schemas.microsoft.com/office/drawing/2014/main" id="{720E3570-07AE-4234-B460-4F49BBD975C0}"/>
              </a:ext>
            </a:extLst>
          </p:cNvPr>
          <p:cNvSpPr txBox="1">
            <a:spLocks noChangeArrowheads="1"/>
          </p:cNvSpPr>
          <p:nvPr/>
        </p:nvSpPr>
        <p:spPr bwMode="auto">
          <a:xfrm>
            <a:off x="2681289" y="46355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a:t>Exercise 6 - Pillowing</a:t>
            </a:r>
          </a:p>
        </p:txBody>
      </p:sp>
      <p:sp>
        <p:nvSpPr>
          <p:cNvPr id="93187" name="Text Box 4">
            <a:extLst>
              <a:ext uri="{FF2B5EF4-FFF2-40B4-BE49-F238E27FC236}">
                <a16:creationId xmlns:a16="http://schemas.microsoft.com/office/drawing/2014/main" id="{0EA88310-34E5-4369-8FEC-32F84FB4671E}"/>
              </a:ext>
            </a:extLst>
          </p:cNvPr>
          <p:cNvSpPr txBox="1">
            <a:spLocks noChangeArrowheads="1"/>
          </p:cNvSpPr>
          <p:nvPr/>
        </p:nvSpPr>
        <p:spPr bwMode="auto">
          <a:xfrm>
            <a:off x="1697039" y="1193801"/>
            <a:ext cx="8828087"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spcBef>
                <a:spcPts val="450"/>
              </a:spcBef>
              <a:buFont typeface="Arial" panose="020B0604020202020204" pitchFamily="34" charset="0"/>
              <a:buChar char="•"/>
            </a:pPr>
            <a:r>
              <a:rPr lang="en-US" altLang="en-US" sz="1800" b="0"/>
              <a:t>Open the model “example20_1.cub”</a:t>
            </a:r>
          </a:p>
          <a:p>
            <a:pPr>
              <a:spcBef>
                <a:spcPts val="450"/>
              </a:spcBef>
              <a:buFont typeface="Arial" panose="020B0604020202020204" pitchFamily="34" charset="0"/>
              <a:buChar char="•"/>
            </a:pPr>
            <a:r>
              <a:rPr lang="en-US" altLang="en-US" sz="1800" b="0"/>
              <a:t>Do an element quality check.  What is the lowest element quality?  Why does it have poor element quality?</a:t>
            </a:r>
          </a:p>
          <a:p>
            <a:pPr>
              <a:spcBef>
                <a:spcPts val="450"/>
              </a:spcBef>
              <a:buFont typeface="Arial" panose="020B0604020202020204" pitchFamily="34" charset="0"/>
              <a:buChar char="•"/>
            </a:pPr>
            <a:r>
              <a:rPr lang="en-US" altLang="en-US" sz="1800" b="0"/>
              <a:t>Use the pillow surface option in the GUI to insert a pillow adjacent surfaces 34 and 35</a:t>
            </a:r>
          </a:p>
          <a:p>
            <a:pPr>
              <a:spcBef>
                <a:spcPts val="450"/>
              </a:spcBef>
              <a:buFont typeface="Arial" panose="020B0604020202020204" pitchFamily="34" charset="0"/>
              <a:buChar char="•"/>
            </a:pPr>
            <a:r>
              <a:rPr lang="en-US" altLang="en-US" sz="1800" b="0"/>
              <a:t>After pillowing use smoothing to improve the quality of the mesh.  How high can you raise the quality? </a:t>
            </a:r>
          </a:p>
          <a:p>
            <a:pPr>
              <a:spcBef>
                <a:spcPts val="450"/>
              </a:spcBef>
              <a:buFont typeface="Arial" panose="020B0604020202020204" pitchFamily="34" charset="0"/>
              <a:buChar char="•"/>
            </a:pPr>
            <a:r>
              <a:rPr lang="en-US" altLang="en-US" sz="1800" b="0"/>
              <a:t>Draw the new sheet of hexes you added using the ‘</a:t>
            </a:r>
            <a:r>
              <a:rPr lang="en-US" altLang="ja-JP" sz="1800" i="1"/>
              <a:t>draw sheet edge &lt;id&gt; mesh</a:t>
            </a:r>
            <a:r>
              <a:rPr lang="en-US" altLang="en-US" sz="1800" b="0"/>
              <a:t>’</a:t>
            </a:r>
            <a:r>
              <a:rPr lang="en-US" altLang="ja-JP" sz="1800" b="0"/>
              <a:t> command.  It should look like the drawing below.</a:t>
            </a:r>
            <a:endParaRPr lang="en-US" altLang="en-US" sz="1800" b="0"/>
          </a:p>
        </p:txBody>
      </p:sp>
      <p:pic>
        <p:nvPicPr>
          <p:cNvPr id="93188" name="Picture 1">
            <a:extLst>
              <a:ext uri="{FF2B5EF4-FFF2-40B4-BE49-F238E27FC236}">
                <a16:creationId xmlns:a16="http://schemas.microsoft.com/office/drawing/2014/main" id="{88A26DF6-50BB-430C-8EB4-2F4BD9CC46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4114800"/>
            <a:ext cx="35528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2">
            <a:extLst>
              <a:ext uri="{FF2B5EF4-FFF2-40B4-BE49-F238E27FC236}">
                <a16:creationId xmlns:a16="http://schemas.microsoft.com/office/drawing/2014/main" id="{572AF51F-F25C-45B1-B9F0-B72B455632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14800"/>
            <a:ext cx="21859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a:extLst>
              <a:ext uri="{FF2B5EF4-FFF2-40B4-BE49-F238E27FC236}">
                <a16:creationId xmlns:a16="http://schemas.microsoft.com/office/drawing/2014/main" id="{94223AB9-B158-4B6E-8DE4-04F7EDA4EB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1264" y="3024188"/>
            <a:ext cx="256222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5">
            <a:extLst>
              <a:ext uri="{FF2B5EF4-FFF2-40B4-BE49-F238E27FC236}">
                <a16:creationId xmlns:a16="http://schemas.microsoft.com/office/drawing/2014/main" id="{7F23C2D4-7E24-4810-8354-A0E36F651F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3489" y="2989262"/>
            <a:ext cx="2465387"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1">
            <a:extLst>
              <a:ext uri="{FF2B5EF4-FFF2-40B4-BE49-F238E27FC236}">
                <a16:creationId xmlns:a16="http://schemas.microsoft.com/office/drawing/2014/main" id="{BC58ED20-06E1-4F5E-8590-F6F471352469}"/>
              </a:ext>
            </a:extLst>
          </p:cNvPr>
          <p:cNvSpPr>
            <a:spLocks noGrp="1" noChangeArrowheads="1"/>
          </p:cNvSpPr>
          <p:nvPr>
            <p:ph type="title" idx="4294967295"/>
          </p:nvPr>
        </p:nvSpPr>
        <p:spPr>
          <a:xfrm>
            <a:off x="4086226" y="752834"/>
            <a:ext cx="6581775" cy="424732"/>
          </a:xfrm>
        </p:spPr>
        <p:txBody>
          <a:bodyP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2400">
                <a:ea typeface="Arial Unicode MS" panose="020B0604020202020204" pitchFamily="34" charset="-128"/>
              </a:rPr>
              <a:t>Example 7: Pillowing</a:t>
            </a:r>
          </a:p>
        </p:txBody>
      </p:sp>
      <p:sp>
        <p:nvSpPr>
          <p:cNvPr id="95237" name="Text Box 4">
            <a:extLst>
              <a:ext uri="{FF2B5EF4-FFF2-40B4-BE49-F238E27FC236}">
                <a16:creationId xmlns:a16="http://schemas.microsoft.com/office/drawing/2014/main" id="{8DCF0090-8201-41A9-B2D6-4D6E8DE81BAE}"/>
              </a:ext>
            </a:extLst>
          </p:cNvPr>
          <p:cNvSpPr txBox="1">
            <a:spLocks noChangeArrowheads="1"/>
          </p:cNvSpPr>
          <p:nvPr/>
        </p:nvSpPr>
        <p:spPr bwMode="auto">
          <a:xfrm>
            <a:off x="1611313" y="1501776"/>
            <a:ext cx="835025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spcBef>
                <a:spcPts val="450"/>
              </a:spcBef>
              <a:buFont typeface="Arial" panose="020B0604020202020204" pitchFamily="34" charset="0"/>
              <a:buChar char="•"/>
            </a:pPr>
            <a:r>
              <a:rPr lang="en-US" altLang="en-US" sz="1800" b="0"/>
              <a:t>Open the model “example19_3.cub”</a:t>
            </a:r>
          </a:p>
          <a:p>
            <a:pPr>
              <a:spcBef>
                <a:spcPts val="450"/>
              </a:spcBef>
              <a:buFont typeface="Arial" panose="020B0604020202020204" pitchFamily="34" charset="0"/>
              <a:buChar char="•"/>
            </a:pPr>
            <a:r>
              <a:rPr lang="en-US" altLang="en-US" sz="1800" b="0"/>
              <a:t>Use pave-sweep to mesh the volume using the sweep direction indicated</a:t>
            </a:r>
          </a:p>
          <a:p>
            <a:pPr>
              <a:spcBef>
                <a:spcPts val="450"/>
              </a:spcBef>
              <a:buFont typeface="Arial" panose="020B0604020202020204" pitchFamily="34" charset="0"/>
              <a:buChar char="•"/>
            </a:pPr>
            <a:r>
              <a:rPr lang="en-US" altLang="en-US" sz="1800" b="0"/>
              <a:t>Insert a layer of hexes using the pillow command to improve the mesh quality</a:t>
            </a:r>
          </a:p>
        </p:txBody>
      </p:sp>
      <p:sp>
        <p:nvSpPr>
          <p:cNvPr id="95238" name="Right Arrow 1">
            <a:extLst>
              <a:ext uri="{FF2B5EF4-FFF2-40B4-BE49-F238E27FC236}">
                <a16:creationId xmlns:a16="http://schemas.microsoft.com/office/drawing/2014/main" id="{08186078-F993-4D6B-8357-F610E4FA4DB7}"/>
              </a:ext>
            </a:extLst>
          </p:cNvPr>
          <p:cNvSpPr>
            <a:spLocks noChangeArrowheads="1"/>
          </p:cNvSpPr>
          <p:nvPr/>
        </p:nvSpPr>
        <p:spPr bwMode="auto">
          <a:xfrm rot="5400000">
            <a:off x="2670969" y="3442493"/>
            <a:ext cx="762000" cy="407988"/>
          </a:xfrm>
          <a:prstGeom prst="rightArrow">
            <a:avLst>
              <a:gd name="adj1" fmla="val 50000"/>
              <a:gd name="adj2" fmla="val 50004"/>
            </a:avLst>
          </a:prstGeom>
          <a:solidFill>
            <a:srgbClr val="00B8FF"/>
          </a:solidFill>
          <a:ln w="9525">
            <a:solidFill>
              <a:schemeClr val="tx1"/>
            </a:solidFill>
            <a:round/>
            <a:headEnd/>
            <a:tailEnd/>
          </a:ln>
        </p:spPr>
        <p:txBody>
          <a:bodyPr/>
          <a:lstStyle/>
          <a:p>
            <a:pPr algn="ctr">
              <a:buClr>
                <a:srgbClr val="000000"/>
              </a:buClr>
              <a:buSzPct val="100000"/>
              <a:buFont typeface="Times New Roman" panose="02020603050405020304" pitchFamily="18" charset="0"/>
              <a:buNone/>
            </a:pPr>
            <a:endParaRPr lang="en-US" altLang="en-US"/>
          </a:p>
        </p:txBody>
      </p:sp>
      <p:sp>
        <p:nvSpPr>
          <p:cNvPr id="95239" name="Text Box 4">
            <a:extLst>
              <a:ext uri="{FF2B5EF4-FFF2-40B4-BE49-F238E27FC236}">
                <a16:creationId xmlns:a16="http://schemas.microsoft.com/office/drawing/2014/main" id="{BDA51F7D-A8AD-445E-BAFE-3377E95AF6FB}"/>
              </a:ext>
            </a:extLst>
          </p:cNvPr>
          <p:cNvSpPr txBox="1">
            <a:spLocks noChangeArrowheads="1"/>
          </p:cNvSpPr>
          <p:nvPr/>
        </p:nvSpPr>
        <p:spPr bwMode="auto">
          <a:xfrm>
            <a:off x="1579564" y="3225800"/>
            <a:ext cx="25352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168275">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spcBef>
                <a:spcPts val="450"/>
              </a:spcBef>
            </a:pPr>
            <a:r>
              <a:rPr lang="en-US" altLang="en-US" sz="1800" b="0"/>
              <a:t>Sweep </a:t>
            </a:r>
          </a:p>
          <a:p>
            <a:pPr>
              <a:spcBef>
                <a:spcPts val="450"/>
              </a:spcBef>
            </a:pPr>
            <a:r>
              <a:rPr lang="en-US" altLang="en-US" sz="1800" b="0"/>
              <a:t>Direction</a:t>
            </a:r>
          </a:p>
        </p:txBody>
      </p:sp>
      <p:pic>
        <p:nvPicPr>
          <p:cNvPr id="95240" name="Picture 3">
            <a:extLst>
              <a:ext uri="{FF2B5EF4-FFF2-40B4-BE49-F238E27FC236}">
                <a16:creationId xmlns:a16="http://schemas.microsoft.com/office/drawing/2014/main" id="{6262155A-C438-4DB5-AD90-2D4D727BD0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117851"/>
            <a:ext cx="228600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a:extLst>
              <a:ext uri="{FF2B5EF4-FFF2-40B4-BE49-F238E27FC236}">
                <a16:creationId xmlns:a16="http://schemas.microsoft.com/office/drawing/2014/main" id="{11BE8379-1839-40CB-9745-08DE6A680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888" y="4826000"/>
            <a:ext cx="22352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2">
            <a:extLst>
              <a:ext uri="{FF2B5EF4-FFF2-40B4-BE49-F238E27FC236}">
                <a16:creationId xmlns:a16="http://schemas.microsoft.com/office/drawing/2014/main" id="{F8D214A2-92BA-4D87-BC4C-B2F1BC50346D}"/>
              </a:ext>
            </a:extLst>
          </p:cNvPr>
          <p:cNvSpPr txBox="1">
            <a:spLocks noChangeArrowheads="1"/>
          </p:cNvSpPr>
          <p:nvPr/>
        </p:nvSpPr>
        <p:spPr bwMode="auto">
          <a:xfrm>
            <a:off x="2514601" y="3810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Exercise 8 - Pillowing</a:t>
            </a:r>
          </a:p>
        </p:txBody>
      </p:sp>
      <p:pic>
        <p:nvPicPr>
          <p:cNvPr id="97284" name="Picture 3">
            <a:extLst>
              <a:ext uri="{FF2B5EF4-FFF2-40B4-BE49-F238E27FC236}">
                <a16:creationId xmlns:a16="http://schemas.microsoft.com/office/drawing/2014/main" id="{9388317D-5F1F-4711-8785-FD238C18FF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7839" y="5040314"/>
            <a:ext cx="1958975"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4">
            <a:extLst>
              <a:ext uri="{FF2B5EF4-FFF2-40B4-BE49-F238E27FC236}">
                <a16:creationId xmlns:a16="http://schemas.microsoft.com/office/drawing/2014/main" id="{4A33858C-1BA3-4767-9389-DADE14E03350}"/>
              </a:ext>
            </a:extLst>
          </p:cNvPr>
          <p:cNvSpPr txBox="1">
            <a:spLocks noChangeArrowheads="1"/>
          </p:cNvSpPr>
          <p:nvPr/>
        </p:nvSpPr>
        <p:spPr bwMode="auto">
          <a:xfrm>
            <a:off x="1697039" y="1041401"/>
            <a:ext cx="8828087"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spcBef>
                <a:spcPts val="450"/>
              </a:spcBef>
              <a:buFont typeface="Arial" panose="020B0604020202020204" pitchFamily="34" charset="0"/>
              <a:buChar char="•"/>
            </a:pPr>
            <a:r>
              <a:rPr lang="en-US" altLang="en-US" sz="1800" b="0" dirty="0"/>
              <a:t>Open the model “example20_2.cub”</a:t>
            </a:r>
          </a:p>
          <a:p>
            <a:pPr>
              <a:spcBef>
                <a:spcPts val="450"/>
              </a:spcBef>
              <a:buFont typeface="Arial" panose="020B0604020202020204" pitchFamily="34" charset="0"/>
              <a:buChar char="•"/>
            </a:pPr>
            <a:r>
              <a:rPr lang="en-US" altLang="en-US" sz="1800" b="0" dirty="0"/>
              <a:t>Do an element quality check.  What is the lowest element quality?  Why does it have poor element quality?</a:t>
            </a:r>
          </a:p>
          <a:p>
            <a:pPr>
              <a:spcBef>
                <a:spcPts val="450"/>
              </a:spcBef>
              <a:buFont typeface="Arial" panose="020B0604020202020204" pitchFamily="34" charset="0"/>
              <a:buChar char="•"/>
            </a:pPr>
            <a:r>
              <a:rPr lang="en-US" altLang="en-US" sz="1800" b="0" dirty="0"/>
              <a:t>Create a group of hexes (called “</a:t>
            </a:r>
            <a:r>
              <a:rPr lang="en-US" altLang="ja-JP" sz="1800" b="0" dirty="0" err="1"/>
              <a:t>topillow</a:t>
            </a:r>
            <a:r>
              <a:rPr lang="en-US" altLang="en-US" sz="1800" b="0" dirty="0"/>
              <a:t>”</a:t>
            </a:r>
            <a:r>
              <a:rPr lang="en-US" altLang="ja-JP" sz="1800" b="0" dirty="0"/>
              <a:t>) to use as the shrink set for pillowing.</a:t>
            </a:r>
          </a:p>
          <a:p>
            <a:pPr>
              <a:spcBef>
                <a:spcPts val="450"/>
              </a:spcBef>
              <a:buFont typeface="Arial" panose="020B0604020202020204" pitchFamily="34" charset="0"/>
              <a:buChar char="•"/>
            </a:pPr>
            <a:r>
              <a:rPr lang="en-US" altLang="en-US" sz="1800" b="0" dirty="0"/>
              <a:t>Add all hexes in volume 5 to “</a:t>
            </a:r>
            <a:r>
              <a:rPr lang="en-US" altLang="ja-JP" sz="1800" b="0" dirty="0" err="1"/>
              <a:t>topillow</a:t>
            </a:r>
            <a:r>
              <a:rPr lang="en-US" altLang="en-US" sz="1800" b="0" dirty="0"/>
              <a:t>”</a:t>
            </a:r>
            <a:endParaRPr lang="en-US" altLang="ja-JP" sz="1800" b="0" dirty="0"/>
          </a:p>
          <a:p>
            <a:pPr>
              <a:spcBef>
                <a:spcPts val="450"/>
              </a:spcBef>
              <a:buFont typeface="Arial" panose="020B0604020202020204" pitchFamily="34" charset="0"/>
              <a:buChar char="•"/>
            </a:pPr>
            <a:r>
              <a:rPr lang="en-US" altLang="en-US" sz="1800" b="0" dirty="0"/>
              <a:t>Add all hexes that have one of their faces in surface 31 to “</a:t>
            </a:r>
            <a:r>
              <a:rPr lang="en-US" altLang="ja-JP" sz="1800" b="0" dirty="0" err="1"/>
              <a:t>topillow</a:t>
            </a:r>
            <a:r>
              <a:rPr lang="en-US" altLang="en-US" sz="1800" b="0" dirty="0"/>
              <a:t>”</a:t>
            </a:r>
            <a:endParaRPr lang="en-US" altLang="ja-JP" sz="1800" b="0" dirty="0"/>
          </a:p>
          <a:p>
            <a:pPr>
              <a:spcBef>
                <a:spcPts val="450"/>
              </a:spcBef>
              <a:buFont typeface="Arial" panose="020B0604020202020204" pitchFamily="34" charset="0"/>
              <a:buChar char="•"/>
            </a:pPr>
            <a:r>
              <a:rPr lang="en-US" altLang="en-US" sz="1800" b="0" dirty="0"/>
              <a:t>Decide which surfaces to use as the </a:t>
            </a:r>
            <a:r>
              <a:rPr lang="en-US" altLang="en-US" sz="1800" i="1" dirty="0"/>
              <a:t>through surfaces.</a:t>
            </a:r>
            <a:r>
              <a:rPr lang="en-US" altLang="en-US" sz="1800" b="0" dirty="0"/>
              <a:t> (hint, you should have 2)</a:t>
            </a:r>
          </a:p>
          <a:p>
            <a:pPr>
              <a:spcBef>
                <a:spcPts val="450"/>
              </a:spcBef>
              <a:buFont typeface="Arial" panose="020B0604020202020204" pitchFamily="34" charset="0"/>
              <a:buChar char="•"/>
            </a:pPr>
            <a:r>
              <a:rPr lang="en-US" altLang="en-US" sz="1800" b="0" dirty="0"/>
              <a:t>Put in the pillow (hint: </a:t>
            </a:r>
            <a:r>
              <a:rPr lang="en-US" altLang="en-US" sz="1800" i="1" dirty="0"/>
              <a:t>pillow hex in </a:t>
            </a:r>
            <a:r>
              <a:rPr lang="en-US" altLang="en-US" sz="1800" i="1" dirty="0" err="1"/>
              <a:t>topillow</a:t>
            </a:r>
            <a:r>
              <a:rPr lang="en-US" altLang="en-US" sz="1800" i="1" dirty="0"/>
              <a:t> through surface X Y</a:t>
            </a:r>
            <a:r>
              <a:rPr lang="en-US" altLang="en-US" sz="1800" b="0" dirty="0"/>
              <a:t>)</a:t>
            </a:r>
          </a:p>
          <a:p>
            <a:pPr>
              <a:spcBef>
                <a:spcPts val="450"/>
              </a:spcBef>
              <a:buFont typeface="Arial" panose="020B0604020202020204" pitchFamily="34" charset="0"/>
              <a:buChar char="•"/>
            </a:pPr>
            <a:r>
              <a:rPr lang="en-US" altLang="en-US" sz="1800" b="0" dirty="0"/>
              <a:t>After pillowing use smoothing to improve the quality of the mesh.  How high can you raise the quality?  With a combination of smoothing schemes, you should be able to get the Minimum Scaled Jacobian: 0.5.</a:t>
            </a:r>
          </a:p>
          <a:p>
            <a:pPr>
              <a:spcBef>
                <a:spcPts val="450"/>
              </a:spcBef>
              <a:buFont typeface="Arial" panose="020B0604020202020204" pitchFamily="34" charset="0"/>
              <a:buChar char="•"/>
            </a:pPr>
            <a:r>
              <a:rPr lang="en-US" altLang="en-US" sz="1800" b="0" dirty="0"/>
              <a:t>Draw the new sheet of hexes you added using the ‘</a:t>
            </a:r>
            <a:r>
              <a:rPr lang="en-US" altLang="ja-JP" sz="1800" i="1" dirty="0"/>
              <a:t>draw sheet edge &lt;id&gt; mesh</a:t>
            </a:r>
            <a:r>
              <a:rPr lang="en-US" altLang="en-US" sz="1800" b="0" dirty="0"/>
              <a:t>’</a:t>
            </a:r>
            <a:r>
              <a:rPr lang="en-US" altLang="ja-JP" sz="1800" b="0" dirty="0"/>
              <a:t> command.  It should look like the drawing below.</a:t>
            </a:r>
            <a:endParaRPr lang="en-US" altLang="en-US" sz="1800" b="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1">
            <a:extLst>
              <a:ext uri="{FF2B5EF4-FFF2-40B4-BE49-F238E27FC236}">
                <a16:creationId xmlns:a16="http://schemas.microsoft.com/office/drawing/2014/main" id="{7EEAEE61-6198-4ABF-8C7D-BB55C7D73046}"/>
              </a:ext>
            </a:extLst>
          </p:cNvPr>
          <p:cNvSpPr txBox="1">
            <a:spLocks noChangeArrowheads="1"/>
          </p:cNvSpPr>
          <p:nvPr/>
        </p:nvSpPr>
        <p:spPr bwMode="auto">
          <a:xfrm>
            <a:off x="2528094" y="462374"/>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Exercise 9</a:t>
            </a:r>
          </a:p>
        </p:txBody>
      </p:sp>
      <p:sp>
        <p:nvSpPr>
          <p:cNvPr id="99331" name="Text Box 2">
            <a:extLst>
              <a:ext uri="{FF2B5EF4-FFF2-40B4-BE49-F238E27FC236}">
                <a16:creationId xmlns:a16="http://schemas.microsoft.com/office/drawing/2014/main" id="{D48F4197-946A-47CC-82B6-EE5DA82E0AF2}"/>
              </a:ext>
            </a:extLst>
          </p:cNvPr>
          <p:cNvSpPr txBox="1">
            <a:spLocks noChangeArrowheads="1"/>
          </p:cNvSpPr>
          <p:nvPr/>
        </p:nvSpPr>
        <p:spPr bwMode="auto">
          <a:xfrm>
            <a:off x="1865314" y="1308100"/>
            <a:ext cx="8116887"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spcBef>
                <a:spcPts val="500"/>
              </a:spcBef>
              <a:buFont typeface="Arial" panose="020B0604020202020204" pitchFamily="34" charset="0"/>
              <a:buChar char="•"/>
            </a:pPr>
            <a:r>
              <a:rPr lang="en-US" altLang="en-US" sz="2000" b="0"/>
              <a:t>Open the file “ImproveQuality.cub”</a:t>
            </a:r>
          </a:p>
          <a:p>
            <a:pPr>
              <a:spcBef>
                <a:spcPts val="500"/>
              </a:spcBef>
              <a:buFont typeface="Arial" panose="020B0604020202020204" pitchFamily="34" charset="0"/>
              <a:buChar char="•"/>
            </a:pPr>
            <a:r>
              <a:rPr lang="en-US" altLang="en-US" sz="2000" b="0"/>
              <a:t>Perform a quality check to see where the bad elements are?</a:t>
            </a:r>
          </a:p>
          <a:p>
            <a:pPr>
              <a:spcBef>
                <a:spcPts val="500"/>
              </a:spcBef>
              <a:buFont typeface="Arial" panose="020B0604020202020204" pitchFamily="34" charset="0"/>
              <a:buChar char="•"/>
            </a:pPr>
            <a:r>
              <a:rPr lang="en-US" altLang="en-US" sz="2000" b="0"/>
              <a:t>Why do you think there are bad elements?</a:t>
            </a:r>
          </a:p>
          <a:p>
            <a:pPr>
              <a:spcBef>
                <a:spcPts val="500"/>
              </a:spcBef>
              <a:buFont typeface="Arial" panose="020B0604020202020204" pitchFamily="34" charset="0"/>
              <a:buChar char="•"/>
            </a:pPr>
            <a:r>
              <a:rPr lang="en-US" altLang="en-US" sz="2000" b="0"/>
              <a:t>Use a combination of uniting meshed volumes, smoothing, and mesh surgery to improve the quality of the mesh.  You should be able to get the Min Scaled Jacobian metric up to about 0.24, from the original value of 0.03.</a:t>
            </a:r>
          </a:p>
          <a:p>
            <a:pPr>
              <a:spcBef>
                <a:spcPts val="500"/>
              </a:spcBef>
              <a:buFont typeface="Arial" panose="020B0604020202020204" pitchFamily="34" charset="0"/>
              <a:buChar char="•"/>
            </a:pPr>
            <a:r>
              <a:rPr lang="en-US" altLang="en-US" sz="2000" b="0"/>
              <a:t>Avoid just uniting all of the volumes together.  Instead, choose just a subset of the volumes in the model to do the unite meshed volumes command on.</a:t>
            </a:r>
          </a:p>
        </p:txBody>
      </p:sp>
      <p:pic>
        <p:nvPicPr>
          <p:cNvPr id="99332" name="Picture 3">
            <a:extLst>
              <a:ext uri="{FF2B5EF4-FFF2-40B4-BE49-F238E27FC236}">
                <a16:creationId xmlns:a16="http://schemas.microsoft.com/office/drawing/2014/main" id="{4C45A462-9885-495A-BDCD-38CBD0EE7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914" y="4186238"/>
            <a:ext cx="3946525"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a:extLst>
              <a:ext uri="{FF2B5EF4-FFF2-40B4-BE49-F238E27FC236}">
                <a16:creationId xmlns:a16="http://schemas.microsoft.com/office/drawing/2014/main" id="{3D06B4C6-9825-4896-8131-172A15737B40}"/>
              </a:ext>
            </a:extLst>
          </p:cNvPr>
          <p:cNvSpPr txBox="1">
            <a:spLocks noChangeArrowheads="1"/>
          </p:cNvSpPr>
          <p:nvPr/>
        </p:nvSpPr>
        <p:spPr bwMode="auto">
          <a:xfrm>
            <a:off x="2700338" y="49768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Smoothing</a:t>
            </a:r>
          </a:p>
        </p:txBody>
      </p:sp>
      <p:sp>
        <p:nvSpPr>
          <p:cNvPr id="13315" name="Text Box 2">
            <a:extLst>
              <a:ext uri="{FF2B5EF4-FFF2-40B4-BE49-F238E27FC236}">
                <a16:creationId xmlns:a16="http://schemas.microsoft.com/office/drawing/2014/main" id="{06CFC5A6-6CCB-4446-8FA5-2C8567DBEC51}"/>
              </a:ext>
            </a:extLst>
          </p:cNvPr>
          <p:cNvSpPr txBox="1">
            <a:spLocks noChangeArrowheads="1"/>
          </p:cNvSpPr>
          <p:nvPr/>
        </p:nvSpPr>
        <p:spPr bwMode="auto">
          <a:xfrm>
            <a:off x="2209800" y="12763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buFont typeface="Arial" panose="020B0604020202020204" pitchFamily="34" charset="0"/>
              <a:buChar char="•"/>
            </a:pPr>
            <a:r>
              <a:rPr lang="en-US" altLang="en-US" b="0"/>
              <a:t>When smoothing a surface, the nodes on the boundary curves remain fixed.  If nodes on boundary need adjustment, smooth the curves first.</a:t>
            </a:r>
          </a:p>
          <a:p>
            <a:pPr>
              <a:buFont typeface="Arial" panose="020B0604020202020204" pitchFamily="34" charset="0"/>
              <a:buChar char="•"/>
            </a:pPr>
            <a:r>
              <a:rPr lang="en-US" altLang="en-US" b="0"/>
              <a:t>Likewise, when smoothing a volume, the nodes on the boundary surfaces remain fixed.  If nodes on boundary need adjustment, smooth the surfaces first.</a:t>
            </a:r>
          </a:p>
          <a:p>
            <a:pPr>
              <a:buClrTx/>
              <a:buFontTx/>
              <a:buNone/>
            </a:pPr>
            <a:endParaRPr lang="en-US" altLang="en-US" b="0"/>
          </a:p>
        </p:txBody>
      </p:sp>
      <p:sp>
        <p:nvSpPr>
          <p:cNvPr id="13316" name="Text Box 3">
            <a:extLst>
              <a:ext uri="{FF2B5EF4-FFF2-40B4-BE49-F238E27FC236}">
                <a16:creationId xmlns:a16="http://schemas.microsoft.com/office/drawing/2014/main" id="{570D1842-6E20-4EC9-8539-41195B69932F}"/>
              </a:ext>
            </a:extLst>
          </p:cNvPr>
          <p:cNvSpPr txBox="1">
            <a:spLocks noChangeArrowheads="1"/>
          </p:cNvSpPr>
          <p:nvPr/>
        </p:nvSpPr>
        <p:spPr bwMode="auto">
          <a:xfrm>
            <a:off x="4052889" y="4187825"/>
            <a:ext cx="3235479" cy="157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marL="685800" indent="-457200">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b="0" u="sng"/>
              <a:t>Smoothing Process:</a:t>
            </a:r>
          </a:p>
          <a:p>
            <a:pPr lvl="1">
              <a:spcBef>
                <a:spcPct val="0"/>
              </a:spcBef>
              <a:buFont typeface="Times New Roman" panose="02020603050405020304" pitchFamily="18" charset="0"/>
              <a:buAutoNum type="arabicPeriod"/>
            </a:pPr>
            <a:r>
              <a:rPr lang="en-US" altLang="en-US" sz="2400">
                <a:latin typeface="Arial" panose="020B0604020202020204" pitchFamily="34" charset="0"/>
              </a:rPr>
              <a:t>Smooth Curves</a:t>
            </a:r>
          </a:p>
          <a:p>
            <a:pPr lvl="1">
              <a:spcBef>
                <a:spcPct val="0"/>
              </a:spcBef>
              <a:buFont typeface="Times New Roman" panose="02020603050405020304" pitchFamily="18" charset="0"/>
              <a:buAutoNum type="arabicPeriod"/>
            </a:pPr>
            <a:r>
              <a:rPr lang="en-US" altLang="en-US" sz="2400">
                <a:latin typeface="Arial" panose="020B0604020202020204" pitchFamily="34" charset="0"/>
              </a:rPr>
              <a:t>Smooth Surfaces</a:t>
            </a:r>
          </a:p>
          <a:p>
            <a:pPr lvl="1">
              <a:spcBef>
                <a:spcPct val="0"/>
              </a:spcBef>
              <a:buFont typeface="Times New Roman" panose="02020603050405020304" pitchFamily="18" charset="0"/>
              <a:buAutoNum type="arabicPeriod"/>
            </a:pPr>
            <a:r>
              <a:rPr lang="en-US" altLang="en-US" sz="2400">
                <a:latin typeface="Arial" panose="020B0604020202020204" pitchFamily="34" charset="0"/>
              </a:rPr>
              <a:t>Smooth Volumes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a:extLst>
              <a:ext uri="{FF2B5EF4-FFF2-40B4-BE49-F238E27FC236}">
                <a16:creationId xmlns:a16="http://schemas.microsoft.com/office/drawing/2014/main" id="{BB63CD29-CA9F-4EC7-A410-412D4EE8E5B7}"/>
              </a:ext>
            </a:extLst>
          </p:cNvPr>
          <p:cNvSpPr txBox="1">
            <a:spLocks noChangeArrowheads="1"/>
          </p:cNvSpPr>
          <p:nvPr/>
        </p:nvSpPr>
        <p:spPr bwMode="auto">
          <a:xfrm>
            <a:off x="2657476" y="4572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Smoothing</a:t>
            </a:r>
          </a:p>
        </p:txBody>
      </p:sp>
      <p:sp>
        <p:nvSpPr>
          <p:cNvPr id="15363" name="Text Box 2">
            <a:extLst>
              <a:ext uri="{FF2B5EF4-FFF2-40B4-BE49-F238E27FC236}">
                <a16:creationId xmlns:a16="http://schemas.microsoft.com/office/drawing/2014/main" id="{5B298CB1-0B9D-43DA-B711-41166CE41B8C}"/>
              </a:ext>
            </a:extLst>
          </p:cNvPr>
          <p:cNvSpPr txBox="1">
            <a:spLocks noChangeArrowheads="1"/>
          </p:cNvSpPr>
          <p:nvPr/>
        </p:nvSpPr>
        <p:spPr bwMode="auto">
          <a:xfrm>
            <a:off x="5730875" y="1736725"/>
            <a:ext cx="46624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marL="739775" indent="-282575">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spcBef>
                <a:spcPts val="350"/>
              </a:spcBef>
              <a:buFont typeface="Arial" panose="020B0604020202020204" pitchFamily="34" charset="0"/>
              <a:buChar char="•"/>
            </a:pPr>
            <a:r>
              <a:rPr lang="en-US" altLang="en-US" sz="1400"/>
              <a:t>Laplacian/Smart Laplacian</a:t>
            </a:r>
          </a:p>
          <a:p>
            <a:pPr lvl="1">
              <a:spcBef>
                <a:spcPts val="325"/>
              </a:spcBef>
              <a:buFont typeface="Palatino Linotype" panose="02040502050505030304" pitchFamily="18" charset="0"/>
              <a:buChar char="–"/>
            </a:pPr>
            <a:r>
              <a:rPr lang="en-US" altLang="en-US" sz="1300"/>
              <a:t>fast, poor quality near concave features</a:t>
            </a:r>
          </a:p>
          <a:p>
            <a:pPr>
              <a:spcBef>
                <a:spcPts val="350"/>
              </a:spcBef>
              <a:buFont typeface="Arial" panose="020B0604020202020204" pitchFamily="34" charset="0"/>
              <a:buChar char="•"/>
            </a:pPr>
            <a:r>
              <a:rPr lang="en-US" altLang="en-US" sz="1400"/>
              <a:t>Equipotential</a:t>
            </a:r>
          </a:p>
          <a:p>
            <a:pPr lvl="1">
              <a:spcBef>
                <a:spcPts val="325"/>
              </a:spcBef>
              <a:buFont typeface="Palatino Linotype" panose="02040502050505030304" pitchFamily="18" charset="0"/>
              <a:buChar char="–"/>
            </a:pPr>
            <a:r>
              <a:rPr lang="en-US" altLang="en-US" sz="1300"/>
              <a:t>medium fast and medium quality</a:t>
            </a:r>
          </a:p>
          <a:p>
            <a:pPr>
              <a:spcBef>
                <a:spcPts val="350"/>
              </a:spcBef>
              <a:buFont typeface="Arial" panose="020B0604020202020204" pitchFamily="34" charset="0"/>
              <a:buChar char="•"/>
            </a:pPr>
            <a:r>
              <a:rPr lang="en-US" altLang="en-US" sz="1400"/>
              <a:t>Untangle</a:t>
            </a:r>
          </a:p>
          <a:p>
            <a:pPr lvl="1">
              <a:spcBef>
                <a:spcPts val="325"/>
              </a:spcBef>
              <a:buFont typeface="Palatino Linotype" panose="02040502050505030304" pitchFamily="18" charset="0"/>
              <a:buChar char="–"/>
            </a:pPr>
            <a:r>
              <a:rPr lang="en-US" altLang="en-US" sz="1300"/>
              <a:t>remove stubborn inverted elements</a:t>
            </a:r>
          </a:p>
          <a:p>
            <a:pPr lvl="1">
              <a:spcBef>
                <a:spcPts val="325"/>
              </a:spcBef>
              <a:buFont typeface="Palatino Linotype" panose="02040502050505030304" pitchFamily="18" charset="0"/>
              <a:buChar char="–"/>
            </a:pPr>
            <a:r>
              <a:rPr lang="en-US" altLang="en-US" sz="1300"/>
              <a:t>Can take a long time, Control time limit: </a:t>
            </a:r>
            <a:br>
              <a:rPr lang="en-US" altLang="en-US" sz="1300"/>
            </a:br>
            <a:r>
              <a:rPr lang="en-US" altLang="en-US" sz="1300"/>
              <a:t>[cpu &lt;double=10&gt;] </a:t>
            </a:r>
          </a:p>
          <a:p>
            <a:pPr>
              <a:spcBef>
                <a:spcPts val="350"/>
              </a:spcBef>
              <a:buFont typeface="Arial" panose="020B0604020202020204" pitchFamily="34" charset="0"/>
              <a:buChar char="•"/>
            </a:pPr>
            <a:r>
              <a:rPr lang="en-US" altLang="en-US" sz="1400"/>
              <a:t>Mean Ratio</a:t>
            </a:r>
          </a:p>
          <a:p>
            <a:pPr lvl="1">
              <a:spcBef>
                <a:spcPts val="300"/>
              </a:spcBef>
              <a:buFont typeface="Palatino Linotype" panose="02040502050505030304" pitchFamily="18" charset="0"/>
              <a:buChar char="–"/>
            </a:pPr>
            <a:r>
              <a:rPr lang="en-US" altLang="en-US" sz="1200"/>
              <a:t>Element quality optimization based</a:t>
            </a:r>
          </a:p>
          <a:p>
            <a:pPr lvl="1">
              <a:spcBef>
                <a:spcPts val="350"/>
              </a:spcBef>
              <a:buFont typeface="Palatino Linotype" panose="02040502050505030304" pitchFamily="18" charset="0"/>
              <a:buChar char="–"/>
            </a:pPr>
            <a:r>
              <a:rPr lang="en-US" altLang="en-US" sz="1200"/>
              <a:t>Can take a long time, Control time limit: </a:t>
            </a:r>
            <a:br>
              <a:rPr lang="en-US" altLang="en-US" sz="1200"/>
            </a:br>
            <a:r>
              <a:rPr lang="en-US" altLang="en-US" sz="1200"/>
              <a:t>[cpu &lt;double=10&gt;]</a:t>
            </a:r>
            <a:r>
              <a:rPr lang="en-US" altLang="en-US" sz="1400"/>
              <a:t> </a:t>
            </a:r>
          </a:p>
          <a:p>
            <a:pPr>
              <a:spcBef>
                <a:spcPts val="350"/>
              </a:spcBef>
              <a:buFont typeface="Arial" panose="020B0604020202020204" pitchFamily="34" charset="0"/>
              <a:buChar char="•"/>
            </a:pPr>
            <a:r>
              <a:rPr lang="en-US" altLang="en-US" sz="1400"/>
              <a:t>Condition number</a:t>
            </a:r>
          </a:p>
          <a:p>
            <a:pPr lvl="1">
              <a:spcBef>
                <a:spcPts val="325"/>
              </a:spcBef>
              <a:buFont typeface="Palatino Linotype" panose="02040502050505030304" pitchFamily="18" charset="0"/>
              <a:buChar char="–"/>
            </a:pPr>
            <a:r>
              <a:rPr lang="en-US" altLang="en-US" sz="1300"/>
              <a:t>Guarantees the same or better quality</a:t>
            </a:r>
          </a:p>
          <a:p>
            <a:pPr lvl="1">
              <a:spcBef>
                <a:spcPts val="325"/>
              </a:spcBef>
              <a:buFont typeface="Palatino Linotype" panose="02040502050505030304" pitchFamily="18" charset="0"/>
              <a:buChar char="–"/>
            </a:pPr>
            <a:r>
              <a:rPr lang="en-US" altLang="en-US" sz="1300"/>
              <a:t>improve stubborn low-quality elements</a:t>
            </a:r>
          </a:p>
          <a:p>
            <a:pPr lvl="1">
              <a:spcBef>
                <a:spcPts val="375"/>
              </a:spcBef>
              <a:buFont typeface="Palatino Linotype" panose="02040502050505030304" pitchFamily="18" charset="0"/>
              <a:buChar char="–"/>
            </a:pPr>
            <a:r>
              <a:rPr lang="en-US" altLang="en-US" sz="1300"/>
              <a:t>Can take a long time, Control time limit: </a:t>
            </a:r>
            <a:br>
              <a:rPr lang="en-US" altLang="en-US" sz="1300"/>
            </a:br>
            <a:r>
              <a:rPr lang="en-US" altLang="en-US" sz="1300"/>
              <a:t>[cpu &lt;double=10&gt;]</a:t>
            </a:r>
            <a:r>
              <a:rPr lang="en-US" altLang="en-US" sz="1500"/>
              <a:t> </a:t>
            </a:r>
          </a:p>
          <a:p>
            <a:pPr lvl="1">
              <a:spcBef>
                <a:spcPts val="325"/>
              </a:spcBef>
              <a:buFont typeface="Palatino Linotype" panose="02040502050505030304" pitchFamily="18" charset="0"/>
              <a:buChar char="–"/>
            </a:pPr>
            <a:r>
              <a:rPr lang="en-US" altLang="en-US" sz="1300"/>
              <a:t>Runs untangle first if input is inverted</a:t>
            </a:r>
          </a:p>
          <a:p>
            <a:pPr lvl="1">
              <a:spcBef>
                <a:spcPts val="325"/>
              </a:spcBef>
              <a:buClrTx/>
            </a:pPr>
            <a:endParaRPr lang="en-US" altLang="en-US" sz="1300"/>
          </a:p>
        </p:txBody>
      </p:sp>
      <p:sp>
        <p:nvSpPr>
          <p:cNvPr id="15364" name="Rectangle 3">
            <a:extLst>
              <a:ext uri="{FF2B5EF4-FFF2-40B4-BE49-F238E27FC236}">
                <a16:creationId xmlns:a16="http://schemas.microsoft.com/office/drawing/2014/main" id="{679F72E8-60CC-4778-AAB5-6EA81145DF88}"/>
              </a:ext>
            </a:extLst>
          </p:cNvPr>
          <p:cNvSpPr>
            <a:spLocks noChangeArrowheads="1"/>
          </p:cNvSpPr>
          <p:nvPr/>
        </p:nvSpPr>
        <p:spPr bwMode="auto">
          <a:xfrm>
            <a:off x="1744663" y="1322388"/>
            <a:ext cx="3738562" cy="5334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2900" indent="-166688">
              <a:spcBef>
                <a:spcPts val="600"/>
              </a:spcBef>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b="1">
                <a:solidFill>
                  <a:srgbClr val="000000"/>
                </a:solidFill>
                <a:latin typeface="Arial" panose="020B0604020202020204" pitchFamily="34" charset="0"/>
                <a:ea typeface="MS PGothic" panose="020B0600070205080204" pitchFamily="34" charset="-128"/>
              </a:defRPr>
            </a:lvl1pPr>
            <a:lvl2pPr marL="739775" indent="-282575">
              <a:spcBef>
                <a:spcPts val="550"/>
              </a:spcBef>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Palatino Linotype" panose="02040502050505030304" pitchFamily="18" charset="0"/>
                <a:ea typeface="MS PGothic" panose="020B0600070205080204" pitchFamily="34" charset="-128"/>
              </a:defRPr>
            </a:lvl9pPr>
          </a:lstStyle>
          <a:p>
            <a:pPr>
              <a:spcBef>
                <a:spcPts val="450"/>
              </a:spcBef>
              <a:buClrTx/>
            </a:pPr>
            <a:endParaRPr lang="en-US" altLang="en-US" sz="1800"/>
          </a:p>
          <a:p>
            <a:pPr>
              <a:spcBef>
                <a:spcPts val="350"/>
              </a:spcBef>
              <a:buFont typeface="Arial" panose="020B0604020202020204" pitchFamily="34" charset="0"/>
              <a:buChar char="•"/>
            </a:pPr>
            <a:r>
              <a:rPr lang="en-US" altLang="en-US" sz="1400"/>
              <a:t>Equipotential</a:t>
            </a:r>
          </a:p>
          <a:p>
            <a:pPr>
              <a:spcBef>
                <a:spcPts val="350"/>
              </a:spcBef>
              <a:buFont typeface="Arial" panose="020B0604020202020204" pitchFamily="34" charset="0"/>
              <a:buChar char="•"/>
            </a:pPr>
            <a:r>
              <a:rPr lang="en-US" altLang="en-US" sz="1400"/>
              <a:t>Centroid Area Pull</a:t>
            </a:r>
          </a:p>
          <a:p>
            <a:pPr>
              <a:spcBef>
                <a:spcPts val="350"/>
              </a:spcBef>
              <a:buFont typeface="Arial" panose="020B0604020202020204" pitchFamily="34" charset="0"/>
              <a:buChar char="•"/>
            </a:pPr>
            <a:r>
              <a:rPr lang="en-US" altLang="en-US" sz="1400"/>
              <a:t>Optimize Jacobian</a:t>
            </a:r>
          </a:p>
          <a:p>
            <a:pPr>
              <a:spcBef>
                <a:spcPts val="350"/>
              </a:spcBef>
              <a:buFont typeface="Arial" panose="020B0604020202020204" pitchFamily="34" charset="0"/>
              <a:buChar char="•"/>
            </a:pPr>
            <a:r>
              <a:rPr lang="en-US" altLang="en-US" sz="1400"/>
              <a:t>Winslow </a:t>
            </a:r>
          </a:p>
          <a:p>
            <a:pPr lvl="1">
              <a:spcBef>
                <a:spcPts val="325"/>
              </a:spcBef>
              <a:buFont typeface="Palatino Linotype" panose="02040502050505030304" pitchFamily="18" charset="0"/>
              <a:buChar char="–"/>
            </a:pPr>
            <a:r>
              <a:rPr lang="en-US" altLang="en-US" sz="1300"/>
              <a:t>longtime favorite for structured meshes has been extended to unstructured in CUBIT - theoretical guarantee against mesh folding</a:t>
            </a:r>
          </a:p>
          <a:p>
            <a:pPr lvl="1">
              <a:spcBef>
                <a:spcPts val="325"/>
              </a:spcBef>
              <a:buFont typeface="Palatino Linotype" panose="02040502050505030304" pitchFamily="18" charset="0"/>
              <a:buChar char="–"/>
            </a:pPr>
            <a:r>
              <a:rPr lang="en-US" altLang="en-US" sz="1300"/>
              <a:t>fast and high quality, try first</a:t>
            </a:r>
          </a:p>
          <a:p>
            <a:pPr>
              <a:spcBef>
                <a:spcPts val="350"/>
              </a:spcBef>
              <a:buFont typeface="Arial" panose="020B0604020202020204" pitchFamily="34" charset="0"/>
              <a:buChar char="•"/>
            </a:pPr>
            <a:r>
              <a:rPr lang="en-US" altLang="en-US" sz="1400"/>
              <a:t>Laplacian, centroid area pull (smart Laplacian)</a:t>
            </a:r>
          </a:p>
          <a:p>
            <a:pPr lvl="1">
              <a:spcBef>
                <a:spcPts val="325"/>
              </a:spcBef>
              <a:buFont typeface="Palatino Linotype" panose="02040502050505030304" pitchFamily="18" charset="0"/>
              <a:buChar char="–"/>
            </a:pPr>
            <a:r>
              <a:rPr lang="en-US" altLang="en-US" sz="1300"/>
              <a:t>fast, poor near concave features</a:t>
            </a:r>
          </a:p>
          <a:p>
            <a:pPr>
              <a:spcBef>
                <a:spcPts val="350"/>
              </a:spcBef>
              <a:buFont typeface="Arial" panose="020B0604020202020204" pitchFamily="34" charset="0"/>
              <a:buChar char="•"/>
            </a:pPr>
            <a:r>
              <a:rPr lang="en-US" altLang="en-US" sz="1400"/>
              <a:t>Untangle</a:t>
            </a:r>
          </a:p>
          <a:p>
            <a:pPr lvl="1">
              <a:spcBef>
                <a:spcPts val="325"/>
              </a:spcBef>
              <a:buFont typeface="Palatino Linotype" panose="02040502050505030304" pitchFamily="18" charset="0"/>
              <a:buChar char="–"/>
            </a:pPr>
            <a:r>
              <a:rPr lang="en-US" altLang="en-US" sz="1300"/>
              <a:t>remove stubborn inverted elements</a:t>
            </a:r>
          </a:p>
          <a:p>
            <a:pPr>
              <a:spcBef>
                <a:spcPts val="350"/>
              </a:spcBef>
              <a:buFont typeface="Arial" panose="020B0604020202020204" pitchFamily="34" charset="0"/>
              <a:buChar char="•"/>
            </a:pPr>
            <a:r>
              <a:rPr lang="en-US" altLang="en-US" sz="1400"/>
              <a:t>Condition number, Mean Ratio</a:t>
            </a:r>
          </a:p>
          <a:p>
            <a:pPr lvl="1">
              <a:spcBef>
                <a:spcPts val="325"/>
              </a:spcBef>
              <a:buFont typeface="Palatino Linotype" panose="02040502050505030304" pitchFamily="18" charset="0"/>
              <a:buChar char="–"/>
            </a:pPr>
            <a:r>
              <a:rPr lang="en-US" altLang="en-US" sz="1300"/>
              <a:t>improve stubborn low-quality elements</a:t>
            </a:r>
          </a:p>
          <a:p>
            <a:pPr lvl="1">
              <a:spcBef>
                <a:spcPts val="325"/>
              </a:spcBef>
              <a:buFont typeface="Palatino Linotype" panose="02040502050505030304" pitchFamily="18" charset="0"/>
              <a:buChar char="–"/>
            </a:pPr>
            <a:r>
              <a:rPr lang="en-US" altLang="en-US" sz="1300"/>
              <a:t>must be non-inverted to start</a:t>
            </a:r>
          </a:p>
          <a:p>
            <a:pPr>
              <a:spcBef>
                <a:spcPts val="350"/>
              </a:spcBef>
              <a:buFont typeface="Arial" panose="020B0604020202020204" pitchFamily="34" charset="0"/>
              <a:buChar char="•"/>
            </a:pPr>
            <a:r>
              <a:rPr lang="en-US" altLang="en-US" sz="1400"/>
              <a:t>Edge Length</a:t>
            </a:r>
          </a:p>
          <a:p>
            <a:pPr lvl="1">
              <a:spcBef>
                <a:spcPts val="325"/>
              </a:spcBef>
              <a:buFont typeface="Palatino Linotype" panose="02040502050505030304" pitchFamily="18" charset="0"/>
              <a:buChar char="–"/>
            </a:pPr>
            <a:r>
              <a:rPr lang="en-US" altLang="en-US" sz="1300"/>
              <a:t>Targets to have each edge equal length</a:t>
            </a:r>
          </a:p>
          <a:p>
            <a:pPr lvl="1">
              <a:spcBef>
                <a:spcPts val="325"/>
              </a:spcBef>
              <a:buClrTx/>
            </a:pPr>
            <a:endParaRPr lang="en-US" altLang="en-US" sz="1300"/>
          </a:p>
        </p:txBody>
      </p:sp>
      <p:sp>
        <p:nvSpPr>
          <p:cNvPr id="15365" name="Line 4">
            <a:extLst>
              <a:ext uri="{FF2B5EF4-FFF2-40B4-BE49-F238E27FC236}">
                <a16:creationId xmlns:a16="http://schemas.microsoft.com/office/drawing/2014/main" id="{41A4ED7A-84F2-4EB2-A9FF-2AE55E89DE02}"/>
              </a:ext>
            </a:extLst>
          </p:cNvPr>
          <p:cNvSpPr>
            <a:spLocks noChangeShapeType="1"/>
          </p:cNvSpPr>
          <p:nvPr/>
        </p:nvSpPr>
        <p:spPr bwMode="auto">
          <a:xfrm>
            <a:off x="1524000" y="1517650"/>
            <a:ext cx="9144000" cy="1588"/>
          </a:xfrm>
          <a:prstGeom prst="line">
            <a:avLst/>
          </a:prstGeom>
          <a:noFill/>
          <a:ln w="7632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5366" name="Line 5">
            <a:extLst>
              <a:ext uri="{FF2B5EF4-FFF2-40B4-BE49-F238E27FC236}">
                <a16:creationId xmlns:a16="http://schemas.microsoft.com/office/drawing/2014/main" id="{ED06D24F-44B0-4220-BDCE-E45394CF55C9}"/>
              </a:ext>
            </a:extLst>
          </p:cNvPr>
          <p:cNvSpPr>
            <a:spLocks noChangeShapeType="1"/>
          </p:cNvSpPr>
          <p:nvPr/>
        </p:nvSpPr>
        <p:spPr bwMode="auto">
          <a:xfrm>
            <a:off x="5634039" y="1517651"/>
            <a:ext cx="1587" cy="5280025"/>
          </a:xfrm>
          <a:prstGeom prst="line">
            <a:avLst/>
          </a:prstGeom>
          <a:noFill/>
          <a:ln w="7632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5367" name="Text Box 6">
            <a:extLst>
              <a:ext uri="{FF2B5EF4-FFF2-40B4-BE49-F238E27FC236}">
                <a16:creationId xmlns:a16="http://schemas.microsoft.com/office/drawing/2014/main" id="{F85CFD77-145E-4D2F-B301-03B74414820B}"/>
              </a:ext>
            </a:extLst>
          </p:cNvPr>
          <p:cNvSpPr txBox="1">
            <a:spLocks noChangeArrowheads="1"/>
          </p:cNvSpPr>
          <p:nvPr/>
        </p:nvSpPr>
        <p:spPr bwMode="auto">
          <a:xfrm>
            <a:off x="1738554" y="1181101"/>
            <a:ext cx="3169756"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800" b="0"/>
              <a:t>Surface Smoothing Schemes</a:t>
            </a:r>
          </a:p>
        </p:txBody>
      </p:sp>
      <p:sp>
        <p:nvSpPr>
          <p:cNvPr id="15368" name="Text Box 7">
            <a:extLst>
              <a:ext uri="{FF2B5EF4-FFF2-40B4-BE49-F238E27FC236}">
                <a16:creationId xmlns:a16="http://schemas.microsoft.com/office/drawing/2014/main" id="{6AB331EE-A2C8-4A58-B36F-D1089486184F}"/>
              </a:ext>
            </a:extLst>
          </p:cNvPr>
          <p:cNvSpPr txBox="1">
            <a:spLocks noChangeArrowheads="1"/>
          </p:cNvSpPr>
          <p:nvPr/>
        </p:nvSpPr>
        <p:spPr bwMode="auto">
          <a:xfrm>
            <a:off x="6411913" y="1157288"/>
            <a:ext cx="312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800" b="0"/>
              <a:t>Volume Smoothing Schemes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59D32007-C31E-4DE7-AA2E-ECB0FD6B1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1371600"/>
            <a:ext cx="3021012"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1">
            <a:extLst>
              <a:ext uri="{FF2B5EF4-FFF2-40B4-BE49-F238E27FC236}">
                <a16:creationId xmlns:a16="http://schemas.microsoft.com/office/drawing/2014/main" id="{2F4E3923-3624-45D8-B221-6CF95E0914D6}"/>
              </a:ext>
            </a:extLst>
          </p:cNvPr>
          <p:cNvSpPr txBox="1">
            <a:spLocks noChangeArrowheads="1"/>
          </p:cNvSpPr>
          <p:nvPr/>
        </p:nvSpPr>
        <p:spPr bwMode="auto">
          <a:xfrm>
            <a:off x="2045495" y="570299"/>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Unite Meshed Volumes</a:t>
            </a:r>
          </a:p>
        </p:txBody>
      </p:sp>
      <p:sp>
        <p:nvSpPr>
          <p:cNvPr id="17412" name="Text Box 2">
            <a:extLst>
              <a:ext uri="{FF2B5EF4-FFF2-40B4-BE49-F238E27FC236}">
                <a16:creationId xmlns:a16="http://schemas.microsoft.com/office/drawing/2014/main" id="{544C5B55-40C2-48A4-A8C8-1B0ABB70AED2}"/>
              </a:ext>
            </a:extLst>
          </p:cNvPr>
          <p:cNvSpPr txBox="1">
            <a:spLocks noChangeArrowheads="1"/>
          </p:cNvSpPr>
          <p:nvPr/>
        </p:nvSpPr>
        <p:spPr bwMode="auto">
          <a:xfrm>
            <a:off x="2209800" y="1981200"/>
            <a:ext cx="46815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lstStyle>
            <a:lvl1pPr marL="339725" indent="-169863">
              <a:spcBef>
                <a:spcPts val="6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Palatino Linotype" panose="02040502050505030304" pitchFamily="18" charset="0"/>
                <a:ea typeface="MS PGothic" panose="020B0600070205080204" pitchFamily="34" charset="-128"/>
              </a:defRPr>
            </a:lvl9pPr>
          </a:lstStyle>
          <a:p>
            <a:pPr>
              <a:buFont typeface="Arial" panose="020B0604020202020204" pitchFamily="34" charset="0"/>
              <a:buChar char="•"/>
            </a:pPr>
            <a:r>
              <a:rPr lang="en-US" altLang="en-US" b="0" dirty="0"/>
              <a:t>An option is included on the Geometry Boolean “Unite” command which allows you to unite volumes which are already meshed.</a:t>
            </a:r>
          </a:p>
        </p:txBody>
      </p:sp>
      <p:grpSp>
        <p:nvGrpSpPr>
          <p:cNvPr id="17413" name="Group 4">
            <a:extLst>
              <a:ext uri="{FF2B5EF4-FFF2-40B4-BE49-F238E27FC236}">
                <a16:creationId xmlns:a16="http://schemas.microsoft.com/office/drawing/2014/main" id="{55E1AFF6-53D0-4F89-94D7-E1DFB2B8DBFD}"/>
              </a:ext>
            </a:extLst>
          </p:cNvPr>
          <p:cNvGrpSpPr>
            <a:grpSpLocks/>
          </p:cNvGrpSpPr>
          <p:nvPr/>
        </p:nvGrpSpPr>
        <p:grpSpPr bwMode="auto">
          <a:xfrm>
            <a:off x="6705601" y="1857376"/>
            <a:ext cx="950913" cy="733425"/>
            <a:chOff x="3575" y="1124"/>
            <a:chExt cx="599" cy="462"/>
          </a:xfrm>
        </p:grpSpPr>
        <p:sp>
          <p:nvSpPr>
            <p:cNvPr id="17426" name="AutoShape 5">
              <a:extLst>
                <a:ext uri="{FF2B5EF4-FFF2-40B4-BE49-F238E27FC236}">
                  <a16:creationId xmlns:a16="http://schemas.microsoft.com/office/drawing/2014/main" id="{7727A78D-2E68-4312-9F4D-08698E1F665C}"/>
                </a:ext>
              </a:extLst>
            </p:cNvPr>
            <p:cNvSpPr>
              <a:spLocks noChangeArrowheads="1"/>
            </p:cNvSpPr>
            <p:nvPr/>
          </p:nvSpPr>
          <p:spPr bwMode="auto">
            <a:xfrm rot="2940000">
              <a:off x="3789" y="1181"/>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7427" name="Oval 6">
              <a:extLst>
                <a:ext uri="{FF2B5EF4-FFF2-40B4-BE49-F238E27FC236}">
                  <a16:creationId xmlns:a16="http://schemas.microsoft.com/office/drawing/2014/main" id="{A20E2B68-605B-4831-A74B-8C63B277083E}"/>
                </a:ext>
              </a:extLst>
            </p:cNvPr>
            <p:cNvSpPr>
              <a:spLocks noChangeArrowheads="1"/>
            </p:cNvSpPr>
            <p:nvPr/>
          </p:nvSpPr>
          <p:spPr bwMode="auto">
            <a:xfrm>
              <a:off x="3575" y="1145"/>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1</a:t>
              </a:r>
            </a:p>
          </p:txBody>
        </p:sp>
      </p:grpSp>
      <p:grpSp>
        <p:nvGrpSpPr>
          <p:cNvPr id="17414" name="Group 7">
            <a:extLst>
              <a:ext uri="{FF2B5EF4-FFF2-40B4-BE49-F238E27FC236}">
                <a16:creationId xmlns:a16="http://schemas.microsoft.com/office/drawing/2014/main" id="{D6D20663-8611-429A-B880-910B468A3D44}"/>
              </a:ext>
            </a:extLst>
          </p:cNvPr>
          <p:cNvGrpSpPr>
            <a:grpSpLocks/>
          </p:cNvGrpSpPr>
          <p:nvPr/>
        </p:nvGrpSpPr>
        <p:grpSpPr bwMode="auto">
          <a:xfrm>
            <a:off x="6705600" y="2667001"/>
            <a:ext cx="952500" cy="735013"/>
            <a:chOff x="3596" y="1805"/>
            <a:chExt cx="600" cy="463"/>
          </a:xfrm>
        </p:grpSpPr>
        <p:sp>
          <p:nvSpPr>
            <p:cNvPr id="17424" name="AutoShape 8">
              <a:extLst>
                <a:ext uri="{FF2B5EF4-FFF2-40B4-BE49-F238E27FC236}">
                  <a16:creationId xmlns:a16="http://schemas.microsoft.com/office/drawing/2014/main" id="{635B6219-1672-43D7-AAE6-301E4C0821B9}"/>
                </a:ext>
              </a:extLst>
            </p:cNvPr>
            <p:cNvSpPr>
              <a:spLocks noChangeArrowheads="1"/>
            </p:cNvSpPr>
            <p:nvPr/>
          </p:nvSpPr>
          <p:spPr bwMode="auto">
            <a:xfrm rot="2940000">
              <a:off x="3809" y="1862"/>
              <a:ext cx="310" cy="348"/>
            </a:xfrm>
            <a:prstGeom prst="upArrow">
              <a:avLst>
                <a:gd name="adj1" fmla="val 25148"/>
                <a:gd name="adj2" fmla="val 63109"/>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7425" name="Oval 9">
              <a:extLst>
                <a:ext uri="{FF2B5EF4-FFF2-40B4-BE49-F238E27FC236}">
                  <a16:creationId xmlns:a16="http://schemas.microsoft.com/office/drawing/2014/main" id="{A43FA613-FA6F-437A-A29B-DAAFA82960C8}"/>
                </a:ext>
              </a:extLst>
            </p:cNvPr>
            <p:cNvSpPr>
              <a:spLocks noChangeArrowheads="1"/>
            </p:cNvSpPr>
            <p:nvPr/>
          </p:nvSpPr>
          <p:spPr bwMode="auto">
            <a:xfrm>
              <a:off x="3596" y="1828"/>
              <a:ext cx="248" cy="310"/>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2</a:t>
              </a:r>
            </a:p>
          </p:txBody>
        </p:sp>
      </p:grpSp>
      <p:grpSp>
        <p:nvGrpSpPr>
          <p:cNvPr id="17415" name="Group 10">
            <a:extLst>
              <a:ext uri="{FF2B5EF4-FFF2-40B4-BE49-F238E27FC236}">
                <a16:creationId xmlns:a16="http://schemas.microsoft.com/office/drawing/2014/main" id="{06E587D7-9E3C-455A-B950-C7380B3443BA}"/>
              </a:ext>
            </a:extLst>
          </p:cNvPr>
          <p:cNvGrpSpPr>
            <a:grpSpLocks/>
          </p:cNvGrpSpPr>
          <p:nvPr/>
        </p:nvGrpSpPr>
        <p:grpSpPr bwMode="auto">
          <a:xfrm>
            <a:off x="6745288" y="3886201"/>
            <a:ext cx="950912" cy="733425"/>
            <a:chOff x="3598" y="2446"/>
            <a:chExt cx="599" cy="462"/>
          </a:xfrm>
        </p:grpSpPr>
        <p:sp>
          <p:nvSpPr>
            <p:cNvPr id="17422" name="AutoShape 11">
              <a:extLst>
                <a:ext uri="{FF2B5EF4-FFF2-40B4-BE49-F238E27FC236}">
                  <a16:creationId xmlns:a16="http://schemas.microsoft.com/office/drawing/2014/main" id="{3E554641-A6AF-4249-8ACA-EC401FBD186D}"/>
                </a:ext>
              </a:extLst>
            </p:cNvPr>
            <p:cNvSpPr>
              <a:spLocks noChangeArrowheads="1"/>
            </p:cNvSpPr>
            <p:nvPr/>
          </p:nvSpPr>
          <p:spPr bwMode="auto">
            <a:xfrm rot="2940000">
              <a:off x="3811" y="2503"/>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7423" name="Oval 12">
              <a:extLst>
                <a:ext uri="{FF2B5EF4-FFF2-40B4-BE49-F238E27FC236}">
                  <a16:creationId xmlns:a16="http://schemas.microsoft.com/office/drawing/2014/main" id="{41045DD1-F2DE-4A5D-802A-50E32E93DE75}"/>
                </a:ext>
              </a:extLst>
            </p:cNvPr>
            <p:cNvSpPr>
              <a:spLocks noChangeArrowheads="1"/>
            </p:cNvSpPr>
            <p:nvPr/>
          </p:nvSpPr>
          <p:spPr bwMode="auto">
            <a:xfrm>
              <a:off x="3598" y="2468"/>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3</a:t>
              </a:r>
            </a:p>
          </p:txBody>
        </p:sp>
      </p:grpSp>
      <p:grpSp>
        <p:nvGrpSpPr>
          <p:cNvPr id="17416" name="Group 13">
            <a:extLst>
              <a:ext uri="{FF2B5EF4-FFF2-40B4-BE49-F238E27FC236}">
                <a16:creationId xmlns:a16="http://schemas.microsoft.com/office/drawing/2014/main" id="{B6293BAA-CC24-4104-A2FE-0F8870F6BBEF}"/>
              </a:ext>
            </a:extLst>
          </p:cNvPr>
          <p:cNvGrpSpPr>
            <a:grpSpLocks/>
          </p:cNvGrpSpPr>
          <p:nvPr/>
        </p:nvGrpSpPr>
        <p:grpSpPr bwMode="auto">
          <a:xfrm>
            <a:off x="6705600" y="4448176"/>
            <a:ext cx="952500" cy="733425"/>
            <a:chOff x="3572" y="2809"/>
            <a:chExt cx="600" cy="462"/>
          </a:xfrm>
        </p:grpSpPr>
        <p:sp>
          <p:nvSpPr>
            <p:cNvPr id="17420" name="AutoShape 14">
              <a:extLst>
                <a:ext uri="{FF2B5EF4-FFF2-40B4-BE49-F238E27FC236}">
                  <a16:creationId xmlns:a16="http://schemas.microsoft.com/office/drawing/2014/main" id="{6FEA52E8-30B7-4207-93FE-32128DF3D877}"/>
                </a:ext>
              </a:extLst>
            </p:cNvPr>
            <p:cNvSpPr>
              <a:spLocks noChangeArrowheads="1"/>
            </p:cNvSpPr>
            <p:nvPr/>
          </p:nvSpPr>
          <p:spPr bwMode="auto">
            <a:xfrm rot="2940000">
              <a:off x="3787" y="2866"/>
              <a:ext cx="309" cy="348"/>
            </a:xfrm>
            <a:prstGeom prst="upArrow">
              <a:avLst>
                <a:gd name="adj1" fmla="val 25148"/>
                <a:gd name="adj2" fmla="val 63037"/>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7421" name="Oval 15">
              <a:extLst>
                <a:ext uri="{FF2B5EF4-FFF2-40B4-BE49-F238E27FC236}">
                  <a16:creationId xmlns:a16="http://schemas.microsoft.com/office/drawing/2014/main" id="{97AA722E-65EA-4184-B9B0-7A335ACB6EEB}"/>
                </a:ext>
              </a:extLst>
            </p:cNvPr>
            <p:cNvSpPr>
              <a:spLocks noChangeArrowheads="1"/>
            </p:cNvSpPr>
            <p:nvPr/>
          </p:nvSpPr>
          <p:spPr bwMode="auto">
            <a:xfrm>
              <a:off x="3572" y="2831"/>
              <a:ext cx="248" cy="309"/>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4</a:t>
              </a:r>
            </a:p>
          </p:txBody>
        </p:sp>
      </p:grpSp>
      <p:grpSp>
        <p:nvGrpSpPr>
          <p:cNvPr id="17417" name="Group 16">
            <a:extLst>
              <a:ext uri="{FF2B5EF4-FFF2-40B4-BE49-F238E27FC236}">
                <a16:creationId xmlns:a16="http://schemas.microsoft.com/office/drawing/2014/main" id="{45531237-53FC-4CBE-AEE6-6BD4BFF18D88}"/>
              </a:ext>
            </a:extLst>
          </p:cNvPr>
          <p:cNvGrpSpPr>
            <a:grpSpLocks/>
          </p:cNvGrpSpPr>
          <p:nvPr/>
        </p:nvGrpSpPr>
        <p:grpSpPr bwMode="auto">
          <a:xfrm>
            <a:off x="6705600" y="5360988"/>
            <a:ext cx="954088" cy="735012"/>
            <a:chOff x="3544" y="3222"/>
            <a:chExt cx="601" cy="463"/>
          </a:xfrm>
        </p:grpSpPr>
        <p:sp>
          <p:nvSpPr>
            <p:cNvPr id="17418" name="AutoShape 17">
              <a:extLst>
                <a:ext uri="{FF2B5EF4-FFF2-40B4-BE49-F238E27FC236}">
                  <a16:creationId xmlns:a16="http://schemas.microsoft.com/office/drawing/2014/main" id="{F19341A1-735C-4632-8F2A-877360067DE9}"/>
                </a:ext>
              </a:extLst>
            </p:cNvPr>
            <p:cNvSpPr>
              <a:spLocks noChangeArrowheads="1"/>
            </p:cNvSpPr>
            <p:nvPr/>
          </p:nvSpPr>
          <p:spPr bwMode="auto">
            <a:xfrm rot="2940000">
              <a:off x="3758" y="3279"/>
              <a:ext cx="310" cy="348"/>
            </a:xfrm>
            <a:prstGeom prst="upArrow">
              <a:avLst>
                <a:gd name="adj1" fmla="val 25148"/>
                <a:gd name="adj2" fmla="val 63046"/>
              </a:avLst>
            </a:prstGeom>
            <a:solidFill>
              <a:srgbClr val="FFFFFF"/>
            </a:solidFill>
            <a:ln w="9360" cap="sq">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7419" name="Oval 18">
              <a:extLst>
                <a:ext uri="{FF2B5EF4-FFF2-40B4-BE49-F238E27FC236}">
                  <a16:creationId xmlns:a16="http://schemas.microsoft.com/office/drawing/2014/main" id="{A3F3D515-5911-43BE-BB28-11DA60B9839E}"/>
                </a:ext>
              </a:extLst>
            </p:cNvPr>
            <p:cNvSpPr>
              <a:spLocks noChangeArrowheads="1"/>
            </p:cNvSpPr>
            <p:nvPr/>
          </p:nvSpPr>
          <p:spPr bwMode="auto">
            <a:xfrm>
              <a:off x="3544" y="3245"/>
              <a:ext cx="248" cy="310"/>
            </a:xfrm>
            <a:prstGeom prst="ellipse">
              <a:avLst/>
            </a:prstGeom>
            <a:solidFill>
              <a:srgbClr val="FF0000"/>
            </a:solidFill>
            <a:ln w="9360" cap="sq">
              <a:solidFill>
                <a:srgbClr val="000000"/>
              </a:solidFill>
              <a:miter lim="800000"/>
              <a:headEnd/>
              <a:tailEnd/>
            </a:ln>
          </p:spPr>
          <p:txBody>
            <a:bodyPr wrap="none" lIns="90000" tIns="46800" rIns="90000" bIns="4680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b="0"/>
                <a:t>5</a:t>
              </a: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a:extLst>
              <a:ext uri="{FF2B5EF4-FFF2-40B4-BE49-F238E27FC236}">
                <a16:creationId xmlns:a16="http://schemas.microsoft.com/office/drawing/2014/main" id="{8BFB5A0B-EE76-428C-9983-EAC521F30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200" y="1454150"/>
            <a:ext cx="25400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a:extLst>
              <a:ext uri="{FF2B5EF4-FFF2-40B4-BE49-F238E27FC236}">
                <a16:creationId xmlns:a16="http://schemas.microsoft.com/office/drawing/2014/main" id="{E50FDB56-3638-4DB5-AF76-AD38E87DF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3114" y="4327525"/>
            <a:ext cx="3367087"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0" name="Group 3">
            <a:extLst>
              <a:ext uri="{FF2B5EF4-FFF2-40B4-BE49-F238E27FC236}">
                <a16:creationId xmlns:a16="http://schemas.microsoft.com/office/drawing/2014/main" id="{E7EB751F-1436-49DA-B4F0-C513C8345CAA}"/>
              </a:ext>
            </a:extLst>
          </p:cNvPr>
          <p:cNvGrpSpPr>
            <a:grpSpLocks/>
          </p:cNvGrpSpPr>
          <p:nvPr/>
        </p:nvGrpSpPr>
        <p:grpSpPr bwMode="auto">
          <a:xfrm>
            <a:off x="1855788" y="912814"/>
            <a:ext cx="3816350" cy="3106737"/>
            <a:chOff x="209" y="575"/>
            <a:chExt cx="2404" cy="1957"/>
          </a:xfrm>
        </p:grpSpPr>
        <p:pic>
          <p:nvPicPr>
            <p:cNvPr id="19467" name="Picture 4">
              <a:extLst>
                <a:ext uri="{FF2B5EF4-FFF2-40B4-BE49-F238E27FC236}">
                  <a16:creationId xmlns:a16="http://schemas.microsoft.com/office/drawing/2014/main" id="{3BD721A4-2FEA-4436-B593-D358F29604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 y="575"/>
              <a:ext cx="2404" cy="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468" name="AutoShape 5">
              <a:extLst>
                <a:ext uri="{FF2B5EF4-FFF2-40B4-BE49-F238E27FC236}">
                  <a16:creationId xmlns:a16="http://schemas.microsoft.com/office/drawing/2014/main" id="{62955413-9D31-4F33-8B52-27C61746D8FB}"/>
                </a:ext>
              </a:extLst>
            </p:cNvPr>
            <p:cNvCxnSpPr>
              <a:cxnSpLocks noChangeShapeType="1"/>
            </p:cNvCxnSpPr>
            <p:nvPr/>
          </p:nvCxnSpPr>
          <p:spPr bwMode="auto">
            <a:xfrm flipH="1" flipV="1">
              <a:off x="671" y="1162"/>
              <a:ext cx="511" cy="522"/>
            </a:xfrm>
            <a:prstGeom prst="straightConnector1">
              <a:avLst/>
            </a:prstGeom>
            <a:noFill/>
            <a:ln w="101520" cap="sq">
              <a:solidFill>
                <a:srgbClr val="FF0000"/>
              </a:solidFill>
              <a:miter lim="800000"/>
              <a:headEnd/>
              <a:tailEnd type="triangle" w="med" len="med"/>
            </a:ln>
            <a:extLst>
              <a:ext uri="{909E8E84-426E-40DD-AFC4-6F175D3DCCD1}">
                <a14:hiddenFill xmlns:a14="http://schemas.microsoft.com/office/drawing/2010/main">
                  <a:noFill/>
                </a14:hiddenFill>
              </a:ext>
            </a:extLst>
          </p:spPr>
        </p:cxnSp>
        <p:cxnSp>
          <p:nvCxnSpPr>
            <p:cNvPr id="19469" name="AutoShape 6">
              <a:extLst>
                <a:ext uri="{FF2B5EF4-FFF2-40B4-BE49-F238E27FC236}">
                  <a16:creationId xmlns:a16="http://schemas.microsoft.com/office/drawing/2014/main" id="{80FFF4E7-E4BA-4453-A3B7-D99169E9A3E5}"/>
                </a:ext>
              </a:extLst>
            </p:cNvPr>
            <p:cNvCxnSpPr>
              <a:cxnSpLocks noChangeShapeType="1"/>
            </p:cNvCxnSpPr>
            <p:nvPr/>
          </p:nvCxnSpPr>
          <p:spPr bwMode="auto">
            <a:xfrm>
              <a:off x="2237" y="1316"/>
              <a:ext cx="0" cy="634"/>
            </a:xfrm>
            <a:prstGeom prst="straightConnector1">
              <a:avLst/>
            </a:prstGeom>
            <a:noFill/>
            <a:ln w="101520" cap="sq">
              <a:solidFill>
                <a:srgbClr val="FF0000"/>
              </a:solidFill>
              <a:miter lim="800000"/>
              <a:headEnd/>
              <a:tailEnd type="triangle" w="med" len="med"/>
            </a:ln>
            <a:extLst>
              <a:ext uri="{909E8E84-426E-40DD-AFC4-6F175D3DCCD1}">
                <a14:hiddenFill xmlns:a14="http://schemas.microsoft.com/office/drawing/2010/main">
                  <a:noFill/>
                </a14:hiddenFill>
              </a:ext>
            </a:extLst>
          </p:spPr>
        </p:cxnSp>
        <p:sp>
          <p:nvSpPr>
            <p:cNvPr id="19470" name="Text Box 7">
              <a:extLst>
                <a:ext uri="{FF2B5EF4-FFF2-40B4-BE49-F238E27FC236}">
                  <a16:creationId xmlns:a16="http://schemas.microsoft.com/office/drawing/2014/main" id="{EC38C0B3-C921-456F-A5EF-79E85A540B96}"/>
                </a:ext>
              </a:extLst>
            </p:cNvPr>
            <p:cNvSpPr txBox="1">
              <a:spLocks noChangeArrowheads="1"/>
            </p:cNvSpPr>
            <p:nvPr/>
          </p:nvSpPr>
          <p:spPr bwMode="auto">
            <a:xfrm>
              <a:off x="357" y="1453"/>
              <a:ext cx="745"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1800">
                  <a:solidFill>
                    <a:srgbClr val="FFFFFF"/>
                  </a:solidFill>
                </a:rPr>
                <a:t>Sweep</a:t>
              </a:r>
            </a:p>
            <a:p>
              <a:pPr algn="ctr">
                <a:spcBef>
                  <a:spcPct val="0"/>
                </a:spcBef>
                <a:buClrTx/>
                <a:buFontTx/>
                <a:buNone/>
              </a:pPr>
              <a:r>
                <a:rPr lang="en-US" altLang="en-US" sz="1800">
                  <a:solidFill>
                    <a:srgbClr val="FFFFFF"/>
                  </a:solidFill>
                </a:rPr>
                <a:t>Direction</a:t>
              </a:r>
            </a:p>
          </p:txBody>
        </p:sp>
        <p:sp>
          <p:nvSpPr>
            <p:cNvPr id="19471" name="Text Box 8">
              <a:extLst>
                <a:ext uri="{FF2B5EF4-FFF2-40B4-BE49-F238E27FC236}">
                  <a16:creationId xmlns:a16="http://schemas.microsoft.com/office/drawing/2014/main" id="{543C0856-DBC0-4A86-9E28-66C4279B6101}"/>
                </a:ext>
              </a:extLst>
            </p:cNvPr>
            <p:cNvSpPr txBox="1">
              <a:spLocks noChangeArrowheads="1"/>
            </p:cNvSpPr>
            <p:nvPr/>
          </p:nvSpPr>
          <p:spPr bwMode="auto">
            <a:xfrm>
              <a:off x="1507" y="1279"/>
              <a:ext cx="745"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r">
                <a:spcBef>
                  <a:spcPct val="0"/>
                </a:spcBef>
                <a:buClrTx/>
                <a:buFontTx/>
                <a:buNone/>
              </a:pPr>
              <a:r>
                <a:rPr lang="en-US" altLang="en-US" sz="1800">
                  <a:solidFill>
                    <a:srgbClr val="FFFFFF"/>
                  </a:solidFill>
                </a:rPr>
                <a:t>Sweep</a:t>
              </a:r>
            </a:p>
            <a:p>
              <a:pPr algn="r">
                <a:spcBef>
                  <a:spcPct val="0"/>
                </a:spcBef>
                <a:buClrTx/>
                <a:buFontTx/>
                <a:buNone/>
              </a:pPr>
              <a:r>
                <a:rPr lang="en-US" altLang="en-US" sz="1800">
                  <a:solidFill>
                    <a:srgbClr val="FFFFFF"/>
                  </a:solidFill>
                </a:rPr>
                <a:t>Direction</a:t>
              </a:r>
            </a:p>
          </p:txBody>
        </p:sp>
      </p:grpSp>
      <p:sp>
        <p:nvSpPr>
          <p:cNvPr id="19461" name="Text Box 9">
            <a:extLst>
              <a:ext uri="{FF2B5EF4-FFF2-40B4-BE49-F238E27FC236}">
                <a16:creationId xmlns:a16="http://schemas.microsoft.com/office/drawing/2014/main" id="{D5B89F56-8D81-41A5-94AF-A37E8A038B30}"/>
              </a:ext>
            </a:extLst>
          </p:cNvPr>
          <p:cNvSpPr txBox="1">
            <a:spLocks noChangeArrowheads="1"/>
          </p:cNvSpPr>
          <p:nvPr/>
        </p:nvSpPr>
        <p:spPr bwMode="auto">
          <a:xfrm>
            <a:off x="5903914" y="2030413"/>
            <a:ext cx="1838325" cy="258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800" b="0"/>
              <a:t>The hole is at an angle.  When the source surface is swept through the volume, skew is introduced in the mesh.</a:t>
            </a:r>
          </a:p>
        </p:txBody>
      </p:sp>
      <p:pic>
        <p:nvPicPr>
          <p:cNvPr id="19462" name="Picture 10">
            <a:extLst>
              <a:ext uri="{FF2B5EF4-FFF2-40B4-BE49-F238E27FC236}">
                <a16:creationId xmlns:a16="http://schemas.microsoft.com/office/drawing/2014/main" id="{71F369DD-575C-47A4-9E53-1B54C9D5D1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0839" y="3813176"/>
            <a:ext cx="3665537"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11">
            <a:extLst>
              <a:ext uri="{FF2B5EF4-FFF2-40B4-BE49-F238E27FC236}">
                <a16:creationId xmlns:a16="http://schemas.microsoft.com/office/drawing/2014/main" id="{5AFCF22C-4CE1-469C-A462-82A0BC43E0A9}"/>
              </a:ext>
            </a:extLst>
          </p:cNvPr>
          <p:cNvSpPr txBox="1">
            <a:spLocks noChangeArrowheads="1"/>
          </p:cNvSpPr>
          <p:nvPr/>
        </p:nvSpPr>
        <p:spPr bwMode="auto">
          <a:xfrm>
            <a:off x="1524001" y="1152525"/>
            <a:ext cx="1838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800" b="0"/>
              <a:t>Top View</a:t>
            </a:r>
          </a:p>
        </p:txBody>
      </p:sp>
      <p:sp>
        <p:nvSpPr>
          <p:cNvPr id="19464" name="Text Box 12">
            <a:extLst>
              <a:ext uri="{FF2B5EF4-FFF2-40B4-BE49-F238E27FC236}">
                <a16:creationId xmlns:a16="http://schemas.microsoft.com/office/drawing/2014/main" id="{5EDC35A0-7A6B-439E-9561-D063FEAB5BB1}"/>
              </a:ext>
            </a:extLst>
          </p:cNvPr>
          <p:cNvSpPr txBox="1">
            <a:spLocks noChangeArrowheads="1"/>
          </p:cNvSpPr>
          <p:nvPr/>
        </p:nvSpPr>
        <p:spPr bwMode="auto">
          <a:xfrm>
            <a:off x="4202114" y="6246813"/>
            <a:ext cx="1838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800" b="0"/>
              <a:t>Bottom View</a:t>
            </a:r>
          </a:p>
        </p:txBody>
      </p:sp>
      <p:cxnSp>
        <p:nvCxnSpPr>
          <p:cNvPr id="19465" name="AutoShape 13">
            <a:extLst>
              <a:ext uri="{FF2B5EF4-FFF2-40B4-BE49-F238E27FC236}">
                <a16:creationId xmlns:a16="http://schemas.microsoft.com/office/drawing/2014/main" id="{C5E025A1-7FD4-457E-AA35-1E1BDAD0178A}"/>
              </a:ext>
            </a:extLst>
          </p:cNvPr>
          <p:cNvCxnSpPr>
            <a:cxnSpLocks noChangeShapeType="1"/>
          </p:cNvCxnSpPr>
          <p:nvPr/>
        </p:nvCxnSpPr>
        <p:spPr bwMode="auto">
          <a:xfrm flipH="1">
            <a:off x="3765550" y="4022726"/>
            <a:ext cx="2101850" cy="1382713"/>
          </a:xfrm>
          <a:prstGeom prst="straightConnector1">
            <a:avLst/>
          </a:prstGeom>
          <a:noFill/>
          <a:ln w="101520" cap="sq">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9466" name="Text Box 14">
            <a:extLst>
              <a:ext uri="{FF2B5EF4-FFF2-40B4-BE49-F238E27FC236}">
                <a16:creationId xmlns:a16="http://schemas.microsoft.com/office/drawing/2014/main" id="{18C8286E-80CB-4FFE-8EC2-6D6C527FA960}"/>
              </a:ext>
            </a:extLst>
          </p:cNvPr>
          <p:cNvSpPr txBox="1">
            <a:spLocks noChangeArrowheads="1"/>
          </p:cNvSpPr>
          <p:nvPr/>
        </p:nvSpPr>
        <p:spPr bwMode="auto">
          <a:xfrm>
            <a:off x="3719945" y="642938"/>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Unite Meshed Volumes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a:extLst>
              <a:ext uri="{FF2B5EF4-FFF2-40B4-BE49-F238E27FC236}">
                <a16:creationId xmlns:a16="http://schemas.microsoft.com/office/drawing/2014/main" id="{58CD907F-E413-4546-9F81-733B664FA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1414464"/>
            <a:ext cx="6083300"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2">
            <a:extLst>
              <a:ext uri="{FF2B5EF4-FFF2-40B4-BE49-F238E27FC236}">
                <a16:creationId xmlns:a16="http://schemas.microsoft.com/office/drawing/2014/main" id="{AE79ED8C-D054-49DA-9EE0-C9A4813F2124}"/>
              </a:ext>
            </a:extLst>
          </p:cNvPr>
          <p:cNvSpPr txBox="1">
            <a:spLocks noChangeArrowheads="1"/>
          </p:cNvSpPr>
          <p:nvPr/>
        </p:nvSpPr>
        <p:spPr bwMode="auto">
          <a:xfrm>
            <a:off x="2700338" y="601906"/>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Unite Meshed Volumes</a:t>
            </a:r>
          </a:p>
        </p:txBody>
      </p:sp>
      <p:sp>
        <p:nvSpPr>
          <p:cNvPr id="21508" name="Text Box 3">
            <a:extLst>
              <a:ext uri="{FF2B5EF4-FFF2-40B4-BE49-F238E27FC236}">
                <a16:creationId xmlns:a16="http://schemas.microsoft.com/office/drawing/2014/main" id="{A57E0844-BCE9-4B03-AF35-0F10AF651550}"/>
              </a:ext>
            </a:extLst>
          </p:cNvPr>
          <p:cNvSpPr txBox="1">
            <a:spLocks noChangeArrowheads="1"/>
          </p:cNvSpPr>
          <p:nvPr/>
        </p:nvSpPr>
        <p:spPr bwMode="auto">
          <a:xfrm>
            <a:off x="7704139" y="1519238"/>
            <a:ext cx="2725737"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Palatino Linotype" panose="02040502050505030304" pitchFamily="18" charset="0"/>
                <a:ea typeface="MS PGothic" panose="020B0600070205080204" pitchFamily="34" charset="-128"/>
              </a:defRPr>
            </a:lvl9pPr>
          </a:lstStyle>
          <a:p>
            <a:pPr>
              <a:spcBef>
                <a:spcPct val="0"/>
              </a:spcBef>
              <a:buClrTx/>
              <a:buFontTx/>
              <a:buNone/>
            </a:pPr>
            <a:r>
              <a:rPr lang="en-US" altLang="en-US" sz="1800" b="0"/>
              <a:t>Because the hole is near the interface between the 2 volumes, smoothing alone will not improve the element quality.</a:t>
            </a:r>
          </a:p>
          <a:p>
            <a:pPr>
              <a:spcBef>
                <a:spcPct val="0"/>
              </a:spcBef>
              <a:buClrTx/>
              <a:buFontTx/>
              <a:buNone/>
            </a:pPr>
            <a:endParaRPr lang="en-US" altLang="en-US" sz="1800" b="0"/>
          </a:p>
          <a:p>
            <a:pPr>
              <a:spcBef>
                <a:spcPct val="0"/>
              </a:spcBef>
              <a:buClrTx/>
              <a:buFontTx/>
              <a:buNone/>
            </a:pPr>
            <a:r>
              <a:rPr lang="en-US" altLang="en-US" sz="1800" b="0"/>
              <a:t>However, the interface between the 2 volumes was added only to make the volume sweepable.  Now that the mesh is generated, there is no need to keep the volumes separate.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reform-ppt-theme">
  <a:themeElements>
    <a:clrScheme name="Coreform">
      <a:dk1>
        <a:sysClr val="windowText" lastClr="000000"/>
      </a:dk1>
      <a:lt1>
        <a:sysClr val="window" lastClr="FFFFFF"/>
      </a:lt1>
      <a:dk2>
        <a:srgbClr val="323232"/>
      </a:dk2>
      <a:lt2>
        <a:srgbClr val="E6E6E6"/>
      </a:lt2>
      <a:accent1>
        <a:srgbClr val="A35149"/>
      </a:accent1>
      <a:accent2>
        <a:srgbClr val="4968AB"/>
      </a:accent2>
      <a:accent3>
        <a:srgbClr val="A1B5BA"/>
      </a:accent3>
      <a:accent4>
        <a:srgbClr val="CFAF63"/>
      </a:accent4>
      <a:accent5>
        <a:srgbClr val="9A8FA5"/>
      </a:accent5>
      <a:accent6>
        <a:srgbClr val="6A8060"/>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rgbClr val="0070C0"/>
          </a:solidFill>
        </a:ln>
      </a:spPr>
      <a:bodyPr/>
      <a:lstStyle/>
      <a:style>
        <a:lnRef idx="2">
          <a:schemeClr val="dk1"/>
        </a:lnRef>
        <a:fillRef idx="0">
          <a:schemeClr val="dk1"/>
        </a:fillRef>
        <a:effectRef idx="1">
          <a:schemeClr val="dk1"/>
        </a:effectRef>
        <a:fontRef idx="minor">
          <a:schemeClr val="tx1"/>
        </a:fontRef>
      </a:style>
    </a:lnDef>
  </a:objectDefaults>
  <a:extraClrSchemeLst/>
  <a:extLst>
    <a:ext uri="{05A4C25C-085E-4340-85A3-A5531E510DB2}">
      <thm15:themeFamily xmlns:thm15="http://schemas.microsoft.com/office/thememl/2012/main" name="coreform-ppt-theme" id="{E2933A98-F983-49AA-B594-4B6DD2D54234}" vid="{34EFE23A-C2C4-4180-AE12-B79E9020D12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coreform-ppt-theme</Template>
  <TotalTime>12704</TotalTime>
  <Words>2915</Words>
  <Application>Microsoft Office PowerPoint</Application>
  <PresentationFormat>Widescreen</PresentationFormat>
  <Paragraphs>457</Paragraphs>
  <Slides>49</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Arial Black</vt:lpstr>
      <vt:lpstr>Calibri</vt:lpstr>
      <vt:lpstr>Palatino Linotype</vt:lpstr>
      <vt:lpstr>Times New Roman</vt:lpstr>
      <vt:lpstr>coreform-ppt-theme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7: Pillowing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Eric Nielsen</dc:creator>
  <cp:lastModifiedBy>Ben Taylor</cp:lastModifiedBy>
  <cp:revision>289</cp:revision>
  <cp:lastPrinted>2000-11-13T18:08:09Z</cp:lastPrinted>
  <dcterms:created xsi:type="dcterms:W3CDTF">2000-01-28T13:45:17Z</dcterms:created>
  <dcterms:modified xsi:type="dcterms:W3CDTF">2021-01-14T01:18:43Z</dcterms:modified>
</cp:coreProperties>
</file>