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9" r:id="rId1"/>
  </p:sldMasterIdLst>
  <p:notesMasterIdLst>
    <p:notesMasterId r:id="rId8"/>
  </p:notesMasterIdLst>
  <p:sldIdLst>
    <p:sldId id="256" r:id="rId2"/>
    <p:sldId id="287" r:id="rId3"/>
    <p:sldId id="284" r:id="rId4"/>
    <p:sldId id="283" r:id="rId5"/>
    <p:sldId id="285" r:id="rId6"/>
    <p:sldId id="286" r:id="rId7"/>
  </p:sldIdLst>
  <p:sldSz cx="12192000" cy="6858000"/>
  <p:notesSz cx="6991350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F12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5" d="100"/>
          <a:sy n="55" d="100"/>
        </p:scale>
        <p:origin x="78" y="3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>
            <a:extLst>
              <a:ext uri="{FF2B5EF4-FFF2-40B4-BE49-F238E27FC236}">
                <a16:creationId xmlns:a16="http://schemas.microsoft.com/office/drawing/2014/main" id="{37BB2C33-4A97-4F0D-8160-274C7B776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8195" name="AutoShape 2">
            <a:extLst>
              <a:ext uri="{FF2B5EF4-FFF2-40B4-BE49-F238E27FC236}">
                <a16:creationId xmlns:a16="http://schemas.microsoft.com/office/drawing/2014/main" id="{F07F6496-9D5F-4318-94FE-5D6070E5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D09F4BB7-6164-467D-92DA-1F398C9B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829D3416-0D72-4719-A46D-3FC9B345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0C58295-2E9A-4B6D-959D-35FA3D5C912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8192409-D9A5-41AD-98BA-4110581B1AA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62400" y="0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051D7556-8AEE-4BBD-AFA4-F002A86147D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1638" y="696913"/>
            <a:ext cx="6183312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36E4CD6-53E8-47E8-9AC0-02F85ACCDDE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31863" y="4408488"/>
            <a:ext cx="512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A22BBD58-9E53-4980-B892-7CE47BE3EE1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818563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E6C9E44-D1BE-46C9-9D75-95E4B3AABE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62400" y="8818563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D0A9A422-E2A7-4949-BB34-4D591A749F2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>
            <a:extLst>
              <a:ext uri="{FF2B5EF4-FFF2-40B4-BE49-F238E27FC236}">
                <a16:creationId xmlns:a16="http://schemas.microsoft.com/office/drawing/2014/main" id="{F888940A-F6C4-4301-9D2B-AB7FF2FF4F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C2CE81-2312-4F6C-B215-BC0366386CBA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C1E7C059-93A9-4F3A-9C4A-953E7EDD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6EA99CB4-EF0A-4584-A1F2-87B22654650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Type: FORMAL - Training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Title: Cubit 200 Training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SAND Number: SAND2020-0682 TR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Contact: Hensley,Trevor Michael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E34FBD9A-5342-4F9E-8E11-12723CD021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E2FEF2-E7A5-4AB2-B939-2EEF85CC7D26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66C73701-AF09-40BB-B917-5489D0D4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A2E2BA94-3449-4A70-9C04-B373AE6D31B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>
            <a:extLst>
              <a:ext uri="{FF2B5EF4-FFF2-40B4-BE49-F238E27FC236}">
                <a16:creationId xmlns:a16="http://schemas.microsoft.com/office/drawing/2014/main" id="{E008B57D-188A-4DFE-B36E-79EE5CD565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424052-F0D5-4073-A992-00776301CC3A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134ECFFC-4E9B-4217-B237-ECDAB6BD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6C58D890-4F42-44A9-B9F2-F495FB1AF47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>
            <a:extLst>
              <a:ext uri="{FF2B5EF4-FFF2-40B4-BE49-F238E27FC236}">
                <a16:creationId xmlns:a16="http://schemas.microsoft.com/office/drawing/2014/main" id="{EA22AD61-92FD-4876-8E29-A5A8BD3337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09B164-29C8-4E0E-8E9D-8BD3F421564E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7F3E357B-6B22-406E-9754-7BBA1DB5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A19BAA23-B129-469B-BB86-42E3F22DD4A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>
            <a:extLst>
              <a:ext uri="{FF2B5EF4-FFF2-40B4-BE49-F238E27FC236}">
                <a16:creationId xmlns:a16="http://schemas.microsoft.com/office/drawing/2014/main" id="{43420F5E-91F1-4003-BD51-3482D3F77C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F6017F-692A-4C82-94EC-19E8D7FC3A73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40339ADA-AF01-4EEB-86FA-21F2BE2CE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050144BF-45F9-4E9F-8FC4-E9A4EF121D3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>
            <a:extLst>
              <a:ext uri="{FF2B5EF4-FFF2-40B4-BE49-F238E27FC236}">
                <a16:creationId xmlns:a16="http://schemas.microsoft.com/office/drawing/2014/main" id="{BEFAEA65-58AD-4F50-8534-F4A23369FC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B010BA-999C-413C-9074-807C09A9B054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2D5AC49E-21EF-4599-8FBE-A776A9CE7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1CF926F6-EC7A-4E49-88F4-D49B0A5A91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35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8065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2231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0FC7DFC9-C4EE-4973-9401-6494DBF2EB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6967" y="6488114"/>
            <a:ext cx="82359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SAND2020-0682 TR</a:t>
            </a:r>
          </a:p>
          <a:p>
            <a:pPr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7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2567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4805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74017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58238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48378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60700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527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48928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05506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00170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4630F7-9ECC-410B-9860-AD9B9EB0AE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r>
              <a:rPr lang="en-GB"/>
              <a:t>CUBIT User Tutorial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5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3769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2522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0624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8532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82655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24100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6769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E67087C6-F3B2-43FD-AC82-BABC1572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6781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b="1" dirty="0">
                <a:solidFill>
                  <a:srgbClr val="CD0000"/>
                </a:solidFill>
                <a:latin typeface="Arial" charset="0"/>
                <a:ea typeface="ＭＳ Ｐゴシック" charset="-128"/>
              </a:rPr>
              <a:t>CUBIT™ Fast-Start Tutorial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-128"/>
              </a:rPr>
              <a:t>19. Vertex Types and Sweeping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1C64CB-51CD-43D3-8688-2D783076E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457201"/>
            <a:ext cx="3067050" cy="3533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6B61BA-6408-4881-92E4-CE42A61B1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A55318-8FC4-4E09-9DA3-1ED1E54B3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F82CBF77-0216-4503-8E16-5CBD3EC3F6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754812"/>
            <a:ext cx="67849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Vertex Types</a:t>
            </a:r>
          </a:p>
        </p:txBody>
      </p:sp>
      <p:sp>
        <p:nvSpPr>
          <p:cNvPr id="6147" name="TextBox 3">
            <a:extLst>
              <a:ext uri="{FF2B5EF4-FFF2-40B4-BE49-F238E27FC236}">
                <a16:creationId xmlns:a16="http://schemas.microsoft.com/office/drawing/2014/main" id="{B217BD2A-2DCD-401D-A3CE-F8FE04FA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6" y="4814888"/>
            <a:ext cx="5376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End (e) = ~90</a:t>
            </a:r>
            <a:r>
              <a:rPr lang="en-US" altLang="en-US" b="0">
                <a:solidFill>
                  <a:srgbClr val="FF00FF"/>
                </a:solidFill>
                <a:latin typeface="Calibri" panose="020F0502020204030204" pitchFamily="34" charset="0"/>
              </a:rPr>
              <a:t>⁰</a:t>
            </a: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0">
                <a:solidFill>
                  <a:srgbClr val="59F12F"/>
                </a:solidFill>
                <a:latin typeface="Times New Roman" panose="02020603050405020304" pitchFamily="18" charset="0"/>
              </a:rPr>
              <a:t>Side (s) = ~180</a:t>
            </a:r>
            <a:r>
              <a:rPr lang="en-US" altLang="en-US" b="0">
                <a:solidFill>
                  <a:srgbClr val="59F12F"/>
                </a:solidFill>
                <a:latin typeface="Calibri" panose="020F0502020204030204" pitchFamily="34" charset="0"/>
              </a:rPr>
              <a:t>⁰</a:t>
            </a:r>
            <a:r>
              <a:rPr lang="en-US" altLang="en-US" b="0">
                <a:solidFill>
                  <a:srgbClr val="59F12F"/>
                </a:solidFill>
                <a:latin typeface="Times New Roman" panose="02020603050405020304" pitchFamily="18" charset="0"/>
              </a:rPr>
              <a:t>,</a:t>
            </a:r>
          </a:p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22228B"/>
                </a:solidFill>
                <a:latin typeface="Times New Roman" panose="02020603050405020304" pitchFamily="18" charset="0"/>
              </a:rPr>
              <a:t>Corner (c) = ~270</a:t>
            </a:r>
            <a:r>
              <a:rPr lang="en-US" altLang="en-US" b="0">
                <a:solidFill>
                  <a:srgbClr val="22228B"/>
                </a:solidFill>
                <a:latin typeface="Calibri" panose="020F0502020204030204" pitchFamily="34" charset="0"/>
              </a:rPr>
              <a:t>⁰</a:t>
            </a:r>
            <a:r>
              <a:rPr lang="en-US" altLang="en-US" b="0">
                <a:solidFill>
                  <a:srgbClr val="22228B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0">
                <a:solidFill>
                  <a:srgbClr val="C00000"/>
                </a:solidFill>
                <a:latin typeface="Times New Roman" panose="02020603050405020304" pitchFamily="18" charset="0"/>
              </a:rPr>
              <a:t>Reversal (r) = ~360</a:t>
            </a:r>
            <a:r>
              <a:rPr lang="en-US" altLang="en-US" b="0">
                <a:solidFill>
                  <a:srgbClr val="C00000"/>
                </a:solidFill>
                <a:latin typeface="Calibri" panose="020F0502020204030204" pitchFamily="34" charset="0"/>
              </a:rPr>
              <a:t>⁰</a:t>
            </a:r>
            <a:r>
              <a:rPr lang="en-US" altLang="en-US" b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C9A59BBC-2F59-46A6-A4D6-6A365A5A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6" y="5729288"/>
            <a:ext cx="80676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Vertex types determine how many quads will be around the vertex</a:t>
            </a:r>
          </a:p>
          <a:p>
            <a:pPr>
              <a:lnSpc>
                <a:spcPct val="82000"/>
              </a:lnSpc>
              <a:spcBef>
                <a:spcPct val="0"/>
              </a:spcBef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Vertex types help determine the “flow” of a swept mesh (see example 1)</a:t>
            </a:r>
          </a:p>
          <a:p>
            <a:pPr>
              <a:lnSpc>
                <a:spcPct val="82000"/>
              </a:lnSpc>
              <a:spcBef>
                <a:spcPct val="0"/>
              </a:spcBef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Types are assigned by comparing the interior angle against vertex type angle ranges</a:t>
            </a:r>
          </a:p>
          <a:p>
            <a:pPr>
              <a:lnSpc>
                <a:spcPct val="82000"/>
              </a:lnSpc>
              <a:spcBef>
                <a:spcPct val="0"/>
              </a:spcBef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The user can force specific vertex types even if the angle does not match the specified type </a:t>
            </a:r>
          </a:p>
        </p:txBody>
      </p:sp>
      <p:pic>
        <p:nvPicPr>
          <p:cNvPr id="6149" name="Picture 1">
            <a:extLst>
              <a:ext uri="{FF2B5EF4-FFF2-40B4-BE49-F238E27FC236}">
                <a16:creationId xmlns:a16="http://schemas.microsoft.com/office/drawing/2014/main" id="{F18C8FF1-190F-499E-9E34-18205E152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538287"/>
            <a:ext cx="63801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>
            <a:extLst>
              <a:ext uri="{FF2B5EF4-FFF2-40B4-BE49-F238E27FC236}">
                <a16:creationId xmlns:a16="http://schemas.microsoft.com/office/drawing/2014/main" id="{47938ED7-6955-4D61-9018-76B63FD1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6" y="1357312"/>
            <a:ext cx="320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151" name="TextBox 3">
            <a:extLst>
              <a:ext uri="{FF2B5EF4-FFF2-40B4-BE49-F238E27FC236}">
                <a16:creationId xmlns:a16="http://schemas.microsoft.com/office/drawing/2014/main" id="{183424D1-0CC8-4103-AAEF-3FFA51E25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1309687"/>
            <a:ext cx="3048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59F12F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6152" name="TextBox 3">
            <a:extLst>
              <a:ext uri="{FF2B5EF4-FFF2-40B4-BE49-F238E27FC236}">
                <a16:creationId xmlns:a16="http://schemas.microsoft.com/office/drawing/2014/main" id="{E93A81A8-7684-4128-A31B-C3D3553B5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1" y="3121026"/>
            <a:ext cx="3222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22228B"/>
                </a:solidFill>
                <a:latin typeface="Times New Roman" panose="02020603050405020304" pitchFamily="18" charset="0"/>
              </a:rPr>
              <a:t>c</a:t>
            </a:r>
            <a:endParaRPr lang="en-US" altLang="en-US" b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TextBox 3">
            <a:extLst>
              <a:ext uri="{FF2B5EF4-FFF2-40B4-BE49-F238E27FC236}">
                <a16:creationId xmlns:a16="http://schemas.microsoft.com/office/drawing/2014/main" id="{2E2E44E3-6E2C-4FFC-B37D-1EB4B64D9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95601"/>
            <a:ext cx="2873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endParaRPr lang="en-US" altLang="en-US" b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TextBox 3">
            <a:extLst>
              <a:ext uri="{FF2B5EF4-FFF2-40B4-BE49-F238E27FC236}">
                <a16:creationId xmlns:a16="http://schemas.microsoft.com/office/drawing/2014/main" id="{41A36BA5-B961-441B-8B0E-3623DC8A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1" y="1371601"/>
            <a:ext cx="3206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155" name="TextBox 3">
            <a:extLst>
              <a:ext uri="{FF2B5EF4-FFF2-40B4-BE49-F238E27FC236}">
                <a16:creationId xmlns:a16="http://schemas.microsoft.com/office/drawing/2014/main" id="{FBBC043C-141A-4B61-B222-D6DD04E1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226" y="4618037"/>
            <a:ext cx="320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156" name="TextBox 3">
            <a:extLst>
              <a:ext uri="{FF2B5EF4-FFF2-40B4-BE49-F238E27FC236}">
                <a16:creationId xmlns:a16="http://schemas.microsoft.com/office/drawing/2014/main" id="{2DE7110E-DB3E-469A-8194-19833715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6" y="4357687"/>
            <a:ext cx="320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157" name="TextBox 3">
            <a:extLst>
              <a:ext uri="{FF2B5EF4-FFF2-40B4-BE49-F238E27FC236}">
                <a16:creationId xmlns:a16="http://schemas.microsoft.com/office/drawing/2014/main" id="{9080B437-37B3-472F-AEE8-3726061C5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4419601"/>
            <a:ext cx="3206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158" name="TextBox 3">
            <a:extLst>
              <a:ext uri="{FF2B5EF4-FFF2-40B4-BE49-F238E27FC236}">
                <a16:creationId xmlns:a16="http://schemas.microsoft.com/office/drawing/2014/main" id="{E32DC9A8-6117-4176-B07E-80F5FCCB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1" y="3048001"/>
            <a:ext cx="3206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159" name="TextBox 3">
            <a:extLst>
              <a:ext uri="{FF2B5EF4-FFF2-40B4-BE49-F238E27FC236}">
                <a16:creationId xmlns:a16="http://schemas.microsoft.com/office/drawing/2014/main" id="{80C0D48E-5298-4C50-9666-6B13274B6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2168526"/>
            <a:ext cx="3222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160" name="TextBox 3">
            <a:extLst>
              <a:ext uri="{FF2B5EF4-FFF2-40B4-BE49-F238E27FC236}">
                <a16:creationId xmlns:a16="http://schemas.microsoft.com/office/drawing/2014/main" id="{9C0EA142-4E48-4E89-A065-B8435323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8" y="2105026"/>
            <a:ext cx="3222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22228B"/>
                </a:solidFill>
                <a:latin typeface="Times New Roman" panose="02020603050405020304" pitchFamily="18" charset="0"/>
              </a:rPr>
              <a:t>c</a:t>
            </a:r>
            <a:endParaRPr lang="en-US" altLang="en-US" b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1" name="TextBox 3">
            <a:extLst>
              <a:ext uri="{FF2B5EF4-FFF2-40B4-BE49-F238E27FC236}">
                <a16:creationId xmlns:a16="http://schemas.microsoft.com/office/drawing/2014/main" id="{FD20E36D-00FA-43D5-824C-48D3E4B4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00" y="2979737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 algn="ctr"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rgbClr val="59F12F"/>
                </a:solidFill>
                <a:latin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>
            <a:extLst>
              <a:ext uri="{FF2B5EF4-FFF2-40B4-BE49-F238E27FC236}">
                <a16:creationId xmlns:a16="http://schemas.microsoft.com/office/drawing/2014/main" id="{08E7AB69-D55C-4000-AD47-01A31EF9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t="7047" r="65332" b="61504"/>
          <a:stretch>
            <a:fillRect/>
          </a:stretch>
        </p:blipFill>
        <p:spPr bwMode="auto">
          <a:xfrm>
            <a:off x="2362200" y="3892550"/>
            <a:ext cx="2713038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8">
            <a:extLst>
              <a:ext uri="{FF2B5EF4-FFF2-40B4-BE49-F238E27FC236}">
                <a16:creationId xmlns:a16="http://schemas.microsoft.com/office/drawing/2014/main" id="{AB3623DC-919E-4332-9625-7321CBD4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7002" r="65063" b="61371"/>
          <a:stretch>
            <a:fillRect/>
          </a:stretch>
        </p:blipFill>
        <p:spPr bwMode="auto">
          <a:xfrm>
            <a:off x="2362200" y="1073151"/>
            <a:ext cx="26670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1">
            <a:extLst>
              <a:ext uri="{FF2B5EF4-FFF2-40B4-BE49-F238E27FC236}">
                <a16:creationId xmlns:a16="http://schemas.microsoft.com/office/drawing/2014/main" id="{B70F89FD-3334-4118-916D-84AF83F3ED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800070"/>
            <a:ext cx="8305800" cy="40011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dirty="0"/>
              <a:t>Example 1: CUBIT™ Automatically Chooses Vertex Types</a:t>
            </a:r>
          </a:p>
        </p:txBody>
      </p:sp>
      <p:sp>
        <p:nvSpPr>
          <p:cNvPr id="8197" name="TextBox 3">
            <a:extLst>
              <a:ext uri="{FF2B5EF4-FFF2-40B4-BE49-F238E27FC236}">
                <a16:creationId xmlns:a16="http://schemas.microsoft.com/office/drawing/2014/main" id="{E11FBF71-E78F-436F-B9FA-23BDF4010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95489"/>
            <a:ext cx="4648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Mesh using the default scheme: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open “example19_1.cub”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mesh vol 1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draw surf 1 vertex type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FF44EED1-D009-4B4E-9597-C65DD120F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8351"/>
            <a:ext cx="51054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Force a swept mesh: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delete mesh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Reset vol 1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volume 1 scheme sweep source surface 12 target surface 17  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mesh volume 1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600" b="0">
                <a:solidFill>
                  <a:schemeClr val="tx1"/>
                </a:solidFill>
                <a:latin typeface="Times New Roman" panose="02020603050405020304" pitchFamily="18" charset="0"/>
              </a:rPr>
              <a:t>draw surf 1 vertex type 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E09F390D-2C7E-4F47-B19D-4924C77B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084388"/>
            <a:ext cx="2284412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>
            <a:extLst>
              <a:ext uri="{FF2B5EF4-FFF2-40B4-BE49-F238E27FC236}">
                <a16:creationId xmlns:a16="http://schemas.microsoft.com/office/drawing/2014/main" id="{83AB4F0F-B57E-4AC3-AAC9-32B9DF71CB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19037" y="827386"/>
            <a:ext cx="8238219" cy="46166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dirty="0"/>
              <a:t>Example 2: Forcing Vertex Types for Sweeping</a:t>
            </a: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E86D3247-6FD3-4CFF-AEE3-21D3C53EA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1752601"/>
            <a:ext cx="4191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Manually set vertex types to generate the mesh on the left for “example19_2.cub”.</a:t>
            </a:r>
            <a:endParaRPr lang="en-US" altLang="en-US" sz="16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TextBox 10">
            <a:extLst>
              <a:ext uri="{FF2B5EF4-FFF2-40B4-BE49-F238E27FC236}">
                <a16:creationId xmlns:a16="http://schemas.microsoft.com/office/drawing/2014/main" id="{D66205BC-C9C3-4506-83F0-926B95EA3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048126"/>
            <a:ext cx="4876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cs typeface="Arial Unicode MS" charset="0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Hints:</a:t>
            </a:r>
          </a:p>
          <a:p>
            <a:pPr marL="342900" indent="-342900">
              <a:lnSpc>
                <a:spcPct val="82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Use the default mesh size for the volume</a:t>
            </a:r>
          </a:p>
          <a:p>
            <a:pPr marL="342900" indent="-342900">
              <a:lnSpc>
                <a:spcPct val="82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Use a size of .03 and .05 for the small and large circular surfaces respectively</a:t>
            </a:r>
          </a:p>
          <a:p>
            <a:pPr marL="342900" indent="-342900">
              <a:lnSpc>
                <a:spcPct val="82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There are 4 source surfaces and 1 target surface</a:t>
            </a:r>
          </a:p>
          <a:p>
            <a:pPr marL="342900" indent="-342900">
              <a:lnSpc>
                <a:spcPct val="82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Command for setting vertex types is</a:t>
            </a:r>
          </a:p>
          <a:p>
            <a:pPr lvl="1" indent="0">
              <a:lnSpc>
                <a:spcPct val="82000"/>
              </a:lnSpc>
              <a:buClr>
                <a:srgbClr val="000000"/>
              </a:buClr>
              <a:buSzPct val="100000"/>
              <a:defRPr/>
            </a:pPr>
            <a:r>
              <a:rPr lang="en-US" sz="1800" dirty="0">
                <a:solidFill>
                  <a:schemeClr val="tx1"/>
                </a:solidFill>
              </a:rPr>
              <a:t>“surf &lt;id&gt; </a:t>
            </a:r>
            <a:r>
              <a:rPr lang="en-US" sz="1800" dirty="0" err="1">
                <a:solidFill>
                  <a:schemeClr val="tx1"/>
                </a:solidFill>
              </a:rPr>
              <a:t>vert</a:t>
            </a:r>
            <a:r>
              <a:rPr lang="en-US" sz="1800" dirty="0">
                <a:solidFill>
                  <a:schemeClr val="tx1"/>
                </a:solidFill>
              </a:rPr>
              <a:t> &lt;id&gt; type &lt;</a:t>
            </a:r>
            <a:r>
              <a:rPr lang="en-US" sz="1800" dirty="0" err="1">
                <a:solidFill>
                  <a:schemeClr val="tx1"/>
                </a:solidFill>
              </a:rPr>
              <a:t>type_name</a:t>
            </a:r>
            <a:r>
              <a:rPr lang="en-US" sz="1800" dirty="0">
                <a:solidFill>
                  <a:schemeClr val="tx1"/>
                </a:solidFill>
              </a:rPr>
              <a:t>&gt;”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D5DA7B68-D381-431E-AB32-8ECD02181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33512"/>
            <a:ext cx="200183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>
            <a:extLst>
              <a:ext uri="{FF2B5EF4-FFF2-40B4-BE49-F238E27FC236}">
                <a16:creationId xmlns:a16="http://schemas.microsoft.com/office/drawing/2014/main" id="{DE52FFAF-637A-4363-A8E9-C281C3FFD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343400"/>
            <a:ext cx="11668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B521B276-A25A-4168-AFF9-DEFB7EA05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219201"/>
            <a:ext cx="1954212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>
            <a:extLst>
              <a:ext uri="{FF2B5EF4-FFF2-40B4-BE49-F238E27FC236}">
                <a16:creationId xmlns:a16="http://schemas.microsoft.com/office/drawing/2014/main" id="{A25659DF-289F-4BAE-9859-F9AA9F2F6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60563"/>
            <a:ext cx="317658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">
            <a:extLst>
              <a:ext uri="{FF2B5EF4-FFF2-40B4-BE49-F238E27FC236}">
                <a16:creationId xmlns:a16="http://schemas.microsoft.com/office/drawing/2014/main" id="{CCE8261A-2637-4282-9BD7-421775F68C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1" y="778670"/>
            <a:ext cx="6581775" cy="828675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dirty="0"/>
              <a:t>Example 3: Using Surface Splits and Vertex Types for Sweeping</a:t>
            </a: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B2D55A18-F9FE-4749-82E5-AB489E27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44958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Use only curve splits, surface splits, and setting vertex types (no webcutting!) to generate a hex mesh for “example19_3.cub”.</a:t>
            </a:r>
            <a:endParaRPr lang="en-US" altLang="en-US" sz="16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29490E17-041D-478D-B5A4-AB15B81AA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1"/>
            <a:ext cx="27051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>
            <a:extLst>
              <a:ext uri="{FF2B5EF4-FFF2-40B4-BE49-F238E27FC236}">
                <a16:creationId xmlns:a16="http://schemas.microsoft.com/office/drawing/2014/main" id="{589634F2-885E-4D01-817D-7E012A60CF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62213" y="835026"/>
            <a:ext cx="6581775" cy="828675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dirty="0"/>
              <a:t>Example 4: Using Vertex Types for Sub-mapping</a:t>
            </a:r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id="{F0AC19C4-88EE-496B-B00C-2B9FABB28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816100"/>
            <a:ext cx="6324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Use only manually set vertex types to generate a sub-mapped hex mesh for “example19_4.cub”.</a:t>
            </a:r>
            <a:endParaRPr lang="en-US" altLang="en-US" sz="16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4311DBC3-4A8F-428B-95DC-C8CE235D3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53365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coreform-ppt-theme</Template>
  <TotalTime>1613</TotalTime>
  <Words>347</Words>
  <Application>Microsoft Office PowerPoint</Application>
  <PresentationFormat>Widescreen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coreform-ppt-theme</vt:lpstr>
      <vt:lpstr>PowerPoint Presentation</vt:lpstr>
      <vt:lpstr>Vertex Types</vt:lpstr>
      <vt:lpstr>Example 1: CUBIT™ Automatically Chooses Vertex Types</vt:lpstr>
      <vt:lpstr>Example 2: Forcing Vertex Types for Sweeping</vt:lpstr>
      <vt:lpstr>Example 3: Using Surface Splits and Vertex Types for Sweeping</vt:lpstr>
      <vt:lpstr>Example 4: Using Vertex Types for Sub-mapping</vt:lpstr>
    </vt:vector>
  </TitlesOfParts>
  <Company>Karl Merkley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Cubit Customization with Claro</dc:title>
  <dc:creator>Clark, Brett W</dc:creator>
  <cp:lastModifiedBy>Ben Taylor</cp:lastModifiedBy>
  <cp:revision>89</cp:revision>
  <dcterms:modified xsi:type="dcterms:W3CDTF">2021-01-14T01:16:06Z</dcterms:modified>
</cp:coreProperties>
</file>