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6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5" r:id="rId3"/>
    <p:sldId id="267" r:id="rId4"/>
    <p:sldId id="281" r:id="rId5"/>
    <p:sldId id="268" r:id="rId6"/>
    <p:sldId id="274" r:id="rId7"/>
    <p:sldId id="275" r:id="rId8"/>
    <p:sldId id="276" r:id="rId9"/>
    <p:sldId id="263" r:id="rId10"/>
    <p:sldId id="270" r:id="rId11"/>
    <p:sldId id="277" r:id="rId12"/>
    <p:sldId id="278" r:id="rId13"/>
    <p:sldId id="269" r:id="rId14"/>
    <p:sldId id="271" r:id="rId15"/>
    <p:sldId id="272" r:id="rId16"/>
    <p:sldId id="279" r:id="rId17"/>
    <p:sldId id="280" r:id="rId18"/>
    <p:sldId id="273" r:id="rId19"/>
  </p:sldIdLst>
  <p:sldSz cx="12192000" cy="6858000"/>
  <p:notesSz cx="6991350" cy="9280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26"/>
    <p:restoredTop sz="90859"/>
  </p:normalViewPr>
  <p:slideViewPr>
    <p:cSldViewPr>
      <p:cViewPr varScale="1">
        <p:scale>
          <a:sx n="65" d="100"/>
          <a:sy n="65" d="100"/>
        </p:scale>
        <p:origin x="198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BB9ABA-C25D-E445-A467-0F770B3212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89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Arial Unicode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E10862-2624-314F-854D-52F802791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60813" y="0"/>
            <a:ext cx="30289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ea typeface="Arial Unicode MS" charset="0"/>
                <a:cs typeface="+mn-cs"/>
              </a:defRPr>
            </a:lvl1pPr>
          </a:lstStyle>
          <a:p>
            <a:pPr>
              <a:defRPr/>
            </a:pPr>
            <a:fld id="{47596809-C2CC-4405-9E6D-9504D9AE8718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ACA05-9387-8142-BB23-33B7EAFFEC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2895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Arial Unicode M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18DF9-B13D-364F-9EAD-9BEF10931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60813" y="8815388"/>
            <a:ext cx="302895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DD5091-2AC3-4E71-9BF5-02C678A4D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>
            <a:extLst>
              <a:ext uri="{FF2B5EF4-FFF2-40B4-BE49-F238E27FC236}">
                <a16:creationId xmlns:a16="http://schemas.microsoft.com/office/drawing/2014/main" id="{9BC419D0-E7AA-754E-86B5-1CBD3B57E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5" name="AutoShape 2">
            <a:extLst>
              <a:ext uri="{FF2B5EF4-FFF2-40B4-BE49-F238E27FC236}">
                <a16:creationId xmlns:a16="http://schemas.microsoft.com/office/drawing/2014/main" id="{2F0455E4-9662-B244-A9B8-C2CC8779A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6" name="AutoShape 3">
            <a:extLst>
              <a:ext uri="{FF2B5EF4-FFF2-40B4-BE49-F238E27FC236}">
                <a16:creationId xmlns:a16="http://schemas.microsoft.com/office/drawing/2014/main" id="{57208157-8877-D34E-A59C-D35934201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C3C2BE4C-0320-374E-BD4A-9A1AD16C2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99135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4CF0BCA-E159-F642-9F0B-525CA93D705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1210F7C-0A5B-444C-9882-C39B6EFB95A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962400" y="0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80" name="Rectangle 7">
            <a:extLst>
              <a:ext uri="{FF2B5EF4-FFF2-40B4-BE49-F238E27FC236}">
                <a16:creationId xmlns:a16="http://schemas.microsoft.com/office/drawing/2014/main" id="{F2489254-852F-9741-82C0-DA4B1981A1B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1638" y="696913"/>
            <a:ext cx="6183312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73B25A78-FE2C-2A41-B15D-73EAC57E80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31863" y="4408488"/>
            <a:ext cx="51212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5BCDA9DE-AEF8-7F40-A6A2-D90123DEE56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ED25F26F-8FE7-874F-8B6C-87F674A66F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8818563"/>
            <a:ext cx="3022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6B5B6481-2105-48E3-AC37-34E53AA5E52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>
            <a:extLst>
              <a:ext uri="{FF2B5EF4-FFF2-40B4-BE49-F238E27FC236}">
                <a16:creationId xmlns:a16="http://schemas.microsoft.com/office/drawing/2014/main" id="{F0A01A71-E398-F14D-B283-5DF6CCAE4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11F4FB-535D-46B8-B174-5652D9964999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7A8EAB63-CC93-1C46-B9CB-5C4ED559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7383297-C4D2-4815-A01D-AE846BC757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Type: FORMAL - Training</a:t>
            </a:r>
          </a:p>
          <a:p>
            <a:r>
              <a:rPr lang="en-US" altLang="en-US"/>
              <a:t>Title: Cubit 200 Training</a:t>
            </a:r>
          </a:p>
          <a:p>
            <a:r>
              <a:rPr lang="en-US" altLang="en-US"/>
              <a:t>SAND Number: SAND2020-0682 TR</a:t>
            </a:r>
          </a:p>
          <a:p>
            <a:r>
              <a:rPr lang="en-US" altLang="en-US"/>
              <a:t>Contact: Hensley,Trevor Michael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10829AC1-5CCF-B941-96C9-85D415ED1D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F63E75-A9E0-4FE7-BCF5-500CDA14A77C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Text Box 1">
            <a:extLst>
              <a:ext uri="{FF2B5EF4-FFF2-40B4-BE49-F238E27FC236}">
                <a16:creationId xmlns:a16="http://schemas.microsoft.com/office/drawing/2014/main" id="{B459A9B1-D39E-084D-83A2-228DEE331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8196" name="Text Box 2">
            <a:extLst>
              <a:ext uri="{FF2B5EF4-FFF2-40B4-BE49-F238E27FC236}">
                <a16:creationId xmlns:a16="http://schemas.microsoft.com/office/drawing/2014/main" id="{DBEDE84F-ED35-4E76-BB96-161D85EE15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>
                <a:ea typeface="Arial Unicode MS" pitchFamily="34" charset="-128"/>
              </a:rPr>
              <a:t>Students who are not familiar with python are advised to become so. This course includes a tutorial, just enough to get started and to understand the examples. Python is an integral part of the Claro Framework. Claro uses Python to load, unload, and otherwise manage all components.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>
            <a:extLst>
              <a:ext uri="{FF2B5EF4-FFF2-40B4-BE49-F238E27FC236}">
                <a16:creationId xmlns:a16="http://schemas.microsoft.com/office/drawing/2014/main" id="{F2CABB5B-3DBA-A641-8D05-B53A0442AE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D49EFA-103B-458B-AE9C-909228B7D9CC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156C9589-9C4B-704E-A531-2E3968272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AB7DDC98-A06A-4328-8434-B60CA82EF15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78D20FD5-E815-A64C-B472-95C390516D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CD233A-35F4-48DC-8F98-F8FB724E820F}" type="slidenum">
              <a:rPr lang="en-GB" altLang="en-US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09B47444-7371-C946-9C45-B3C24225D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67659F7-80E6-4114-A992-C5588FEAC7C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>
            <a:extLst>
              <a:ext uri="{FF2B5EF4-FFF2-40B4-BE49-F238E27FC236}">
                <a16:creationId xmlns:a16="http://schemas.microsoft.com/office/drawing/2014/main" id="{C680CC75-4877-A447-9D9B-73FCCC1DBF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BC62A8-2001-4303-AF9F-B4716C65F28F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31328FCE-E7A7-BA40-A84B-ADEFB8482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A1DFF76-F6EC-4A75-BAB3-349CB1D8868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>
            <a:extLst>
              <a:ext uri="{FF2B5EF4-FFF2-40B4-BE49-F238E27FC236}">
                <a16:creationId xmlns:a16="http://schemas.microsoft.com/office/drawing/2014/main" id="{16D99517-E0D3-A64D-A4F8-1455B71D8E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F862A2-BA68-4A01-BAFD-A48DA93E55EA}" type="slidenum">
              <a:rPr lang="en-GB" altLang="en-US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809DDFD5-0E44-774B-833F-1595716AA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701675"/>
            <a:ext cx="4618038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>
              <a:lnSpc>
                <a:spcPct val="82000"/>
              </a:lnSpc>
              <a:spcBef>
                <a:spcPct val="0"/>
              </a:spcBef>
              <a:defRPr/>
            </a:pPr>
            <a:endParaRPr lang="en-US" altLang="en-US" sz="2400">
              <a:solidFill>
                <a:schemeClr val="bg1"/>
              </a:solidFill>
              <a:ea typeface="Arial Unicode MS" charset="0"/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B31D478-D0C1-4BD3-AF52-9A08A6C806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31863" y="4408488"/>
            <a:ext cx="5122862" cy="4173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BA685-A611-4079-94D2-236DA2CE8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8212"/>
          </a:xfrm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F9DFBC93-7365-48F8-95D1-0315DF041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On Windows </a:t>
            </a:r>
          </a:p>
          <a:p>
            <a:r>
              <a:rPr lang="en-US" altLang="en-US"/>
              <a:t>sys.path.append("C:\\Program Files\\Cubit-beta\\bin")</a:t>
            </a:r>
          </a:p>
          <a:p>
            <a:endParaRPr lang="en-US" altLang="en-US"/>
          </a:p>
          <a:p>
            <a:r>
              <a:rPr lang="en-US" altLang="en-US"/>
              <a:t>In CMD window</a:t>
            </a:r>
          </a:p>
          <a:p>
            <a:r>
              <a:rPr lang="en-US" altLang="en-US"/>
              <a:t>“C:\Python27\python.exe” filename.py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5517556-3013-4AA5-955D-CB6FFAE1A52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94C889-7D48-4808-8E37-3075B1D045CA}" type="slidenum">
              <a:rPr lang="en-GB" altLang="en-US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13F17F5-22F5-284C-8AAD-7D4B3DB0A4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96913"/>
            <a:ext cx="6183312" cy="3478212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052B8426-FC10-684A-A42F-E0BDA1D82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en-US">
                <a:latin typeface="Times New Roman" charset="0"/>
              </a:rPr>
              <a:t>Qt4 and Qt5 are incompatible. If you already have scripts that use PyQt4, they will need to be upgraded to use PyQt5.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C1EA53-D58A-514C-837C-73B84B698E8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9A9468C-C26C-44EF-883F-3E0E953C703F}" type="slidenum">
              <a:rPr lang="en-GB" altLang="en-US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112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9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2470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DA042CF5-0A31-496C-BC7B-58CF1AED2B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6967" y="6515101"/>
            <a:ext cx="823595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SAND2020-0682 TR</a:t>
            </a:r>
          </a:p>
          <a:p>
            <a:pPr eaLnBrk="1" hangingPunct="1"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0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8329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07030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2509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25059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0060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1646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07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13778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55140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0112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464D86-B0B9-42EB-A30C-8DE154FE88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GB" altLang="en-US"/>
              <a:t>CUBIT User Tutorial</a:t>
            </a:r>
          </a:p>
          <a:p>
            <a:pPr algn="l">
              <a:defRPr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018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33221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7705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24797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1931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7391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6341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18587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6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85E9DA-EA64-45A2-97A9-03FD641B6C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B13E89-316C-400E-BF5D-B2232C7C9B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8" name="Date Placeholder 2">
            <a:extLst>
              <a:ext uri="{FF2B5EF4-FFF2-40B4-BE49-F238E27FC236}">
                <a16:creationId xmlns:a16="http://schemas.microsoft.com/office/drawing/2014/main" id="{073E55BD-6DD5-3E4E-B309-FB59AD7C2F27}"/>
              </a:ext>
            </a:extLst>
          </p:cNvPr>
          <p:cNvSpPr>
            <a:spLocks noGrp="1"/>
          </p:cNvSpPr>
          <p:nvPr>
            <p:ph type="dt" sz="quarter" idx="4294967295"/>
          </p:nvPr>
        </p:nvSpPr>
        <p:spPr>
          <a:xfrm>
            <a:off x="9188450" y="6503989"/>
            <a:ext cx="1479550" cy="396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 anchor="b"/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r>
              <a:rPr lang="en-GB" altLang="en-US" sz="1000" b="0">
                <a:latin typeface="Times New Roman" panose="02020603050405020304" pitchFamily="18" charset="0"/>
              </a:rPr>
              <a:t>CUBIT User Tutorial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  <a:defRPr/>
            </a:pPr>
            <a:endParaRPr lang="en-GB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1700EC2-1ABC-A148-8FC4-1367035C4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3962400"/>
            <a:ext cx="9296401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indent="1714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en-US" b="1" dirty="0">
                <a:solidFill>
                  <a:srgbClr val="CD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CUBIT™ Fast-Start Tutorial</a:t>
            </a:r>
          </a:p>
          <a:p>
            <a:pPr algn="ctr">
              <a:spcBef>
                <a:spcPct val="20000"/>
              </a:spcBef>
              <a:buSzPct val="100000"/>
              <a:defRPr/>
            </a:pPr>
            <a:r>
              <a:rPr lang="en-US" altLang="en-US" sz="3600" b="1" dirty="0">
                <a:solidFill>
                  <a:srgbClr val="CD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16. CUBIT™ Scripting with Python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912AB1C-9625-4DDC-A3CF-2DEAE5FE8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838201"/>
            <a:ext cx="3067050" cy="3533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>
            <a:extLst>
              <a:ext uri="{FF2B5EF4-FFF2-40B4-BE49-F238E27FC236}">
                <a16:creationId xmlns:a16="http://schemas.microsoft.com/office/drawing/2014/main" id="{9987C985-648A-456D-B107-2ED2A690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4" y="1354138"/>
            <a:ext cx="649287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>
            <a:extLst>
              <a:ext uri="{FF2B5EF4-FFF2-40B4-BE49-F238E27FC236}">
                <a16:creationId xmlns:a16="http://schemas.microsoft.com/office/drawing/2014/main" id="{4629E9E2-DB7E-8E4A-AD85-EDCC7D8D0C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648084"/>
            <a:ext cx="6583362" cy="472309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Example 1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60DDB74E-01DC-3D40-91A4-E418B0B70D5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828800" y="5214938"/>
            <a:ext cx="5748338" cy="1515543"/>
          </a:xfrm>
        </p:spPr>
        <p:txBody>
          <a:bodyPr vert="horz" lIns="0" tIns="0" rIns="0" bIns="0" rtlCol="0">
            <a:spAutoFit/>
          </a:bodyPr>
          <a:lstStyle/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Open ngon.py with the journal editor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Play the script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Change the parameters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Play again</a:t>
            </a:r>
            <a:endParaRPr lang="en-GB" altLang="en-US" dirty="0">
              <a:latin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6D4A-1C91-2846-AAA3-4CD25535FD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1801" y="787400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326F2-30B4-D64F-AD6A-C2B7BCCECE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1800" y="2381251"/>
            <a:ext cx="7766050" cy="11414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Create a python script to compute and print the minimum shape metric for all volumes.  Consider using the following </a:t>
            </a:r>
            <a:r>
              <a:rPr lang="en-US" dirty="0" err="1"/>
              <a:t>CubitInterface</a:t>
            </a:r>
            <a:r>
              <a:rPr lang="en-US" dirty="0"/>
              <a:t> functions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A43D50CA-DF18-401E-A588-6B06C6DB4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3371850"/>
            <a:ext cx="4038600" cy="12001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r>
              <a:rPr lang="en-US" altLang="en-US" dirty="0" err="1">
                <a:latin typeface="courier"/>
              </a:rPr>
              <a:t>get_entities</a:t>
            </a:r>
            <a:r>
              <a:rPr lang="en-US" altLang="en-US" dirty="0">
                <a:latin typeface="courier"/>
              </a:rPr>
              <a:t>()</a:t>
            </a:r>
          </a:p>
          <a:p>
            <a:r>
              <a:rPr lang="en-US" altLang="en-US" dirty="0" err="1">
                <a:latin typeface="courier"/>
              </a:rPr>
              <a:t>get_volume_hexes</a:t>
            </a:r>
            <a:r>
              <a:rPr lang="en-US" altLang="en-US" dirty="0">
                <a:latin typeface="courier"/>
              </a:rPr>
              <a:t>()</a:t>
            </a:r>
          </a:p>
          <a:p>
            <a:r>
              <a:rPr lang="en-US" altLang="en-US" dirty="0" err="1">
                <a:latin typeface="courier"/>
              </a:rPr>
              <a:t>get_quality_value</a:t>
            </a:r>
            <a:r>
              <a:rPr lang="en-US" altLang="en-US" dirty="0">
                <a:latin typeface="courier"/>
              </a:rPr>
              <a:t>()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E41E88-C9FB-EB40-9DC1-A7A8DBD8A277}"/>
              </a:ext>
            </a:extLst>
          </p:cNvPr>
          <p:cNvSpPr txBox="1">
            <a:spLocks/>
          </p:cNvSpPr>
          <p:nvPr/>
        </p:nvSpPr>
        <p:spPr bwMode="auto">
          <a:xfrm>
            <a:off x="2368550" y="1949451"/>
            <a:ext cx="77660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/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7" indent="0">
              <a:buNone/>
              <a:defRPr/>
            </a:pPr>
            <a:r>
              <a:rPr lang="en-US" dirty="0"/>
              <a:t>In the CUBIT™ Journal File (Python) Editor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13A6-8B88-2643-8C00-19F71E523F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823912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Example 2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F1A95E04-6B2F-49CD-A3F7-9914290AA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24050"/>
            <a:ext cx="8686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endParaRPr lang="en-US" altLang="en-US" sz="160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all_vols = cubit.get_entities("volume")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min_quality = 1.0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for vol in all_vols: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vhexes = cubit.get_volume_hexes(vol)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for hex in vhexes: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    q = cubit.get_quality_value("hex", hex, "shape")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    if q &lt; min_quality:</a:t>
            </a: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        min_quality = q</a:t>
            </a:r>
          </a:p>
          <a:p>
            <a:endParaRPr lang="en-US" altLang="en-US" sz="160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  <a:p>
            <a:r>
              <a:rPr lang="en-US" altLang="en-US" sz="160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print 'min quality = ', min_quality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8EBF9F12-F632-5342-BE7D-A53BCB5D88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971800" y="1029084"/>
            <a:ext cx="6583362" cy="472309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CUBIT™ Extended Interface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1E08AAF-F300-A849-8675-C3010E84152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0" y="2017713"/>
            <a:ext cx="7532688" cy="3797771"/>
          </a:xfrm>
        </p:spPr>
        <p:txBody>
          <a:bodyPr vert="horz" lIns="0" tIns="0" rIns="0" bIns="0" rtlCol="0">
            <a:spAutoFit/>
          </a:bodyPr>
          <a:lstStyle/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Create “pythonic” objects in CUBIT™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Reduce (but not eliminate) id issues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>
              <a:latin typeface="Courier New" charset="0"/>
            </a:endParaRP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 err="1">
                <a:latin typeface="Courier New" charset="0"/>
              </a:rPr>
              <a:t>bri</a:t>
            </a:r>
            <a:r>
              <a:rPr lang="en-GB" altLang="en-US" dirty="0">
                <a:latin typeface="Courier New" charset="0"/>
              </a:rPr>
              <a:t> = </a:t>
            </a:r>
            <a:r>
              <a:rPr lang="en-GB" altLang="en-US" dirty="0" err="1">
                <a:latin typeface="Courier New" charset="0"/>
              </a:rPr>
              <a:t>cubit.brick</a:t>
            </a:r>
            <a:r>
              <a:rPr lang="en-GB" altLang="en-US" dirty="0">
                <a:latin typeface="Courier New" charset="0"/>
              </a:rPr>
              <a:t>(10,5,3)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 err="1">
                <a:latin typeface="Courier New" charset="0"/>
              </a:rPr>
              <a:t>cyl</a:t>
            </a:r>
            <a:r>
              <a:rPr lang="en-GB" altLang="en-US" dirty="0">
                <a:latin typeface="Courier New" charset="0"/>
              </a:rPr>
              <a:t> = </a:t>
            </a:r>
            <a:r>
              <a:rPr lang="en-GB" altLang="en-US" dirty="0" err="1">
                <a:latin typeface="Courier New" charset="0"/>
              </a:rPr>
              <a:t>cubit.cylinder</a:t>
            </a:r>
            <a:r>
              <a:rPr lang="en-GB" altLang="en-US" dirty="0">
                <a:latin typeface="Courier New" charset="0"/>
              </a:rPr>
              <a:t>(12,2,2,2)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vols = </a:t>
            </a:r>
            <a:r>
              <a:rPr lang="en-GB" altLang="en-US" dirty="0" err="1">
                <a:latin typeface="Courier New" charset="0"/>
              </a:rPr>
              <a:t>cubit.subtract</a:t>
            </a:r>
            <a:r>
              <a:rPr lang="en-GB" altLang="en-US" dirty="0">
                <a:latin typeface="Courier New" charset="0"/>
              </a:rPr>
              <a:t>([</a:t>
            </a:r>
            <a:r>
              <a:rPr lang="en-GB" altLang="en-US" dirty="0" err="1">
                <a:latin typeface="Courier New" charset="0"/>
              </a:rPr>
              <a:t>cyl</a:t>
            </a:r>
            <a:r>
              <a:rPr lang="en-GB" altLang="en-US" dirty="0">
                <a:latin typeface="Courier New" charset="0"/>
              </a:rPr>
              <a:t>], [</a:t>
            </a:r>
            <a:r>
              <a:rPr lang="en-GB" altLang="en-US" dirty="0" err="1">
                <a:latin typeface="Courier New" charset="0"/>
              </a:rPr>
              <a:t>bri</a:t>
            </a:r>
            <a:r>
              <a:rPr lang="en-GB" altLang="en-US" dirty="0">
                <a:latin typeface="Courier New" charset="0"/>
              </a:rPr>
              <a:t>])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v = vols[0].volumes()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v[0].mesh()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print </a:t>
            </a:r>
            <a:r>
              <a:rPr lang="en-GB" altLang="en-US" dirty="0" err="1">
                <a:latin typeface="Courier New" charset="0"/>
              </a:rPr>
              <a:t>dir</a:t>
            </a:r>
            <a:r>
              <a:rPr lang="en-GB" altLang="en-US" dirty="0">
                <a:latin typeface="Courier New" charset="0"/>
              </a:rPr>
              <a:t>(v[0])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print v[0].id()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v[0].mesh()</a:t>
            </a: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 dirty="0">
              <a:latin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62FE1449-3BB9-8647-95C2-4F79EDD3B4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37038" y="849697"/>
            <a:ext cx="6583362" cy="472309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/>
              <a:t>Python Help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9FF4C89-D2A8-FA49-B093-B2DA99CB377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1987551"/>
            <a:ext cx="7532688" cy="1944187"/>
          </a:xfrm>
        </p:spPr>
        <p:txBody>
          <a:bodyPr vert="horz" lIns="0" tIns="0" rIns="0" bIns="0" rtlCol="0">
            <a:spAutoFit/>
          </a:bodyPr>
          <a:lstStyle/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/>
              <a:t>Documentation</a:t>
            </a:r>
          </a:p>
          <a:p>
            <a:pPr lvl="1">
              <a:lnSpc>
                <a:spcPct val="93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>
                <a:latin typeface="Verdana" charset="0"/>
              </a:rPr>
              <a:t>Help Manual online or built-in Appendix/Python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/>
              <a:t>Python prompt</a:t>
            </a:r>
          </a:p>
          <a:p>
            <a:pPr lvl="1">
              <a:lnSpc>
                <a:spcPct val="93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>
                <a:latin typeface="Verdana" charset="0"/>
              </a:rPr>
              <a:t>print dir(object)</a:t>
            </a:r>
          </a:p>
          <a:p>
            <a:pPr lvl="1">
              <a:lnSpc>
                <a:spcPct val="93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>
              <a:latin typeface="Verdana" charset="0"/>
            </a:endParaRPr>
          </a:p>
          <a:p>
            <a:pPr lvl="1">
              <a:lnSpc>
                <a:spcPct val="93000"/>
              </a:lnSpc>
              <a:buNone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endParaRPr lang="en-GB" altLang="en-US">
              <a:latin typeface="Courier New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9F3AFC8E-670B-FC46-97B2-CDC9C3D111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82751" y="763588"/>
            <a:ext cx="6784975" cy="8556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/>
              <a:t>Black Box Cubit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ED66AF70-193B-A744-9DC2-9E20F2F5024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82750" y="1982788"/>
            <a:ext cx="7766050" cy="41132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CUBIT™ can also be run from inside python</a:t>
            </a:r>
          </a:p>
          <a:p>
            <a:pPr lvl="1">
              <a:buFont typeface="Verdana" charset="0"/>
              <a:buChar char="–"/>
              <a:defRPr/>
            </a:pPr>
            <a:r>
              <a:rPr lang="en-US" altLang="en-US" dirty="0">
                <a:latin typeface="Verdana" charset="0"/>
              </a:rPr>
              <a:t>Set your environment variable PATH to include the installed CUBIT™ libraries</a:t>
            </a:r>
          </a:p>
          <a:p>
            <a:pPr lvl="1">
              <a:buFont typeface="Verdana" charset="0"/>
              <a:buChar char="–"/>
              <a:defRPr/>
            </a:pPr>
            <a:r>
              <a:rPr lang="en-US" altLang="en-US" dirty="0">
                <a:latin typeface="Verdana" charset="0"/>
              </a:rPr>
              <a:t>You may also need to set PYTHONPATH to the same place</a:t>
            </a:r>
          </a:p>
          <a:p>
            <a:pPr lvl="2">
              <a:buFont typeface="Times New Roman" charset="0"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Run Python</a:t>
            </a:r>
          </a:p>
          <a:p>
            <a:pPr lvl="2">
              <a:buFont typeface="Times New Roman" charset="0"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import cubit</a:t>
            </a:r>
          </a:p>
          <a:p>
            <a:pPr lvl="2">
              <a:buFont typeface="Times New Roman" charset="0"/>
              <a:buNone/>
              <a:defRPr/>
            </a:pP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cubit.init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([“”])</a:t>
            </a:r>
          </a:p>
          <a:p>
            <a:pPr lvl="2">
              <a:buFont typeface="Times New Roman" charset="0"/>
              <a:buNone/>
              <a:defRPr/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cubit.cmd(“brick x 10”)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/>
              <a:t>This allows you to run CUBIT™ </a:t>
            </a:r>
            <a:r>
              <a:rPr lang="en-US" altLang="en-US" dirty="0" err="1"/>
              <a:t>programatically</a:t>
            </a:r>
            <a:r>
              <a:rPr lang="en-US" altLang="en-US" dirty="0"/>
              <a:t> and interact with other tools.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B6D4A-1C91-2846-AAA3-4CD25535FD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8776" y="719137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Example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8E7F151-98D7-5949-AFB7-43A8C73DA7C9}"/>
              </a:ext>
            </a:extLst>
          </p:cNvPr>
          <p:cNvSpPr txBox="1">
            <a:spLocks/>
          </p:cNvSpPr>
          <p:nvPr/>
        </p:nvSpPr>
        <p:spPr bwMode="auto">
          <a:xfrm>
            <a:off x="2085975" y="2668588"/>
            <a:ext cx="7766050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/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Copy your script from Example 2 to a text editor</a:t>
            </a:r>
          </a:p>
          <a:p>
            <a:pPr>
              <a:defRPr/>
            </a:pPr>
            <a:r>
              <a:rPr lang="en-US" dirty="0"/>
              <a:t>Add the ability to import a mesh</a:t>
            </a:r>
          </a:p>
          <a:p>
            <a:pPr>
              <a:defRPr/>
            </a:pPr>
            <a:r>
              <a:rPr lang="en-US" dirty="0"/>
              <a:t>Make the script you created above run on the hexes in the mesh and print the result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59639B-965A-B64F-9259-4A906E12F66F}"/>
              </a:ext>
            </a:extLst>
          </p:cNvPr>
          <p:cNvSpPr txBox="1">
            <a:spLocks/>
          </p:cNvSpPr>
          <p:nvPr/>
        </p:nvSpPr>
        <p:spPr bwMode="auto">
          <a:xfrm>
            <a:off x="2085975" y="1757363"/>
            <a:ext cx="776605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0360" tIns="44280" rIns="90360" bIns="44280"/>
          <a:lstStyle>
            <a:lvl1pPr marL="336550" indent="-169863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457200" rtl="0" eaLnBrk="0" fontAlgn="base" hangingPunct="0">
              <a:lnSpc>
                <a:spcPct val="10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charset="0"/>
              <a:buChar char="–"/>
              <a:defRPr sz="2200" kern="1200">
                <a:solidFill>
                  <a:srgbClr val="000000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079500" indent="-165100" algn="l" defTabSz="457200" rtl="0" eaLnBrk="0" fontAlgn="base" hangingPunct="0">
              <a:lnSpc>
                <a:spcPct val="8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0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536700" indent="-16510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936750" indent="-107950" algn="l" defTabSz="457200" rtl="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7" indent="0">
              <a:buNone/>
              <a:defRPr/>
            </a:pPr>
            <a:r>
              <a:rPr lang="en-US" dirty="0"/>
              <a:t>In the native operating system using python 2.7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F13A6-8B88-2643-8C00-19F71E523F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1" y="665162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Example 3</a:t>
            </a:r>
          </a:p>
        </p:txBody>
      </p:sp>
      <p:sp>
        <p:nvSpPr>
          <p:cNvPr id="27651" name="Rectangle 6">
            <a:extLst>
              <a:ext uri="{FF2B5EF4-FFF2-40B4-BE49-F238E27FC236}">
                <a16:creationId xmlns:a16="http://schemas.microsoft.com/office/drawing/2014/main" id="{CCE0EBB0-4AB1-4F10-BC92-5E72679B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765300"/>
            <a:ext cx="8686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#!python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import sys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# add Cubit libraries to your path</a:t>
            </a:r>
          </a:p>
          <a:p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sys.path.append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('/Applications/Cubit-15.4/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Cubit.app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/Contents/MacOS')</a:t>
            </a:r>
          </a:p>
          <a:p>
            <a:endParaRPr lang="en-US" altLang="en-US" sz="1600" dirty="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import cubit</a:t>
            </a:r>
          </a:p>
          <a:p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cubit.init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(['cubit','-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nojournal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'])</a:t>
            </a:r>
          </a:p>
          <a:p>
            <a:endParaRPr lang="en-US" altLang="en-US" sz="1600" dirty="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cubit.cmd('import mesh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geom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"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mesh.g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"')</a:t>
            </a:r>
          </a:p>
          <a:p>
            <a:endParaRPr lang="en-US" altLang="en-US" sz="1600" dirty="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  <a:p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all_vols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=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cubit.get_entities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("volume")</a:t>
            </a:r>
          </a:p>
          <a:p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min_quality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= 1.0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for vol in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all_vols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: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vhexes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=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cubit.get_volume_hexes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(vol)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for hex in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vhexes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: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    q =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cubit.get_quality_value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("hex", hex, "shape")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    if q &lt;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min_quality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:</a:t>
            </a: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          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min_quality</a:t>
            </a:r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 = q</a:t>
            </a:r>
          </a:p>
          <a:p>
            <a:endParaRPr lang="en-US" altLang="en-US" sz="1600" dirty="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  <a:p>
            <a:r>
              <a:rPr lang="en-US" altLang="en-US" sz="1600" dirty="0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print 'min quality = ', </a:t>
            </a:r>
            <a:r>
              <a:rPr lang="en-US" altLang="en-US" sz="1600" dirty="0" err="1">
                <a:solidFill>
                  <a:schemeClr val="tx1"/>
                </a:solidFill>
                <a:latin typeface="courier"/>
                <a:ea typeface="courier"/>
                <a:cs typeface="courier"/>
              </a:rPr>
              <a:t>min_quality</a:t>
            </a:r>
            <a:endParaRPr lang="en-US" altLang="en-US" sz="1600" dirty="0">
              <a:solidFill>
                <a:schemeClr val="tx1"/>
              </a:solidFill>
              <a:latin typeface="courier"/>
              <a:ea typeface="courier"/>
              <a:cs typeface="courier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375ABAA0-67F4-9D40-9A55-D760A35D60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81176" y="550863"/>
            <a:ext cx="6784975" cy="8493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/>
              <a:t>Customization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1723450-47EB-2B41-BDD6-BA20EB3700D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81176" y="1676400"/>
            <a:ext cx="8429625" cy="48006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/>
              <a:t>CUBIT™ can support some additions to the GUI	</a:t>
            </a:r>
          </a:p>
          <a:p>
            <a:pPr lvl="1">
              <a:buFont typeface="Verdana" charset="0"/>
              <a:buChar char="–"/>
              <a:defRPr/>
            </a:pPr>
            <a:r>
              <a:rPr lang="en-US" altLang="en-US" dirty="0">
                <a:latin typeface="Verdana" charset="0"/>
              </a:rPr>
              <a:t>Add new menu items</a:t>
            </a:r>
          </a:p>
          <a:p>
            <a:pPr lvl="1">
              <a:buFont typeface="Verdana" charset="0"/>
              <a:buChar char="–"/>
              <a:defRPr/>
            </a:pPr>
            <a:r>
              <a:rPr lang="en-US" altLang="en-US" dirty="0">
                <a:latin typeface="Verdana" charset="0"/>
              </a:rPr>
              <a:t>Add new dialogs</a:t>
            </a:r>
          </a:p>
          <a:p>
            <a:pPr lvl="1">
              <a:buFont typeface="Verdana" charset="0"/>
              <a:buChar char="–"/>
              <a:defRPr/>
            </a:pPr>
            <a:r>
              <a:rPr lang="en-US" altLang="en-US" dirty="0">
                <a:latin typeface="Verdana" charset="0"/>
              </a:rPr>
              <a:t>Cannot currently add new control panels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/>
              <a:t>Use PyQt5 - a python interface to Qt</a:t>
            </a:r>
          </a:p>
          <a:p>
            <a:pPr lvl="1">
              <a:buFont typeface="Verdana" charset="0"/>
              <a:buNone/>
              <a:defRPr/>
            </a:pPr>
            <a:r>
              <a:rPr lang="en-US" altLang="en-US" sz="2000" dirty="0">
                <a:latin typeface="Verdana" charset="0"/>
              </a:rPr>
              <a:t>from PyQt5 import </a:t>
            </a:r>
            <a:r>
              <a:rPr lang="en-US" altLang="en-US" sz="2000" dirty="0" err="1">
                <a:latin typeface="Verdana" charset="0"/>
              </a:rPr>
              <a:t>QtGui</a:t>
            </a:r>
            <a:endParaRPr lang="en-US" altLang="en-US" sz="2000" dirty="0">
              <a:latin typeface="Verdana" charset="0"/>
            </a:endParaRPr>
          </a:p>
          <a:p>
            <a:pPr lvl="1">
              <a:buFont typeface="Verdana" charset="0"/>
              <a:buNone/>
              <a:defRPr/>
            </a:pPr>
            <a:r>
              <a:rPr lang="en-US" altLang="en-US" sz="2000" dirty="0" err="1">
                <a:latin typeface="Verdana" charset="0"/>
              </a:rPr>
              <a:t>QtGui.QMessageBox.question</a:t>
            </a:r>
            <a:r>
              <a:rPr lang="en-US" altLang="en-US" sz="2000" dirty="0">
                <a:latin typeface="Verdana" charset="0"/>
              </a:rPr>
              <a:t>(None, “Title”, “Hello”)</a:t>
            </a:r>
          </a:p>
        </p:txBody>
      </p:sp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F94C6920-EABC-694F-91A8-5E60A1A83EFC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1781175" y="246062"/>
            <a:ext cx="0" cy="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 b="1">
                <a:solidFill>
                  <a:srgbClr val="000000"/>
                </a:solidFill>
                <a:latin typeface="Arial" charset="0"/>
                <a:ea typeface="Arial Unicode MS" charset="0"/>
              </a:defRPr>
            </a:lvl1pPr>
            <a:lvl2pPr marL="742950" indent="-28575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000000"/>
                </a:solidFill>
                <a:latin typeface="Verdana" charset="0"/>
                <a:ea typeface="Arial Unicode MS" charset="0"/>
              </a:defRPr>
            </a:lvl2pPr>
            <a:lvl3pPr marL="1143000" indent="-2286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 marL="16002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 marL="2057400" indent="-2286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charset="0"/>
              <a:buNone/>
              <a:defRPr/>
            </a:pPr>
            <a:r>
              <a:rPr lang="en-GB" altLang="en-US" sz="1000" b="0">
                <a:latin typeface="Times New Roman" charset="0"/>
              </a:rPr>
              <a:t>CUBIT User Tutorial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Font typeface="Times New Roman" charset="0"/>
              <a:buNone/>
              <a:defRPr/>
            </a:pPr>
            <a:endParaRPr lang="en-GB" altLang="en-US" sz="1000" b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191C743-BBB9-E943-97AD-3974D45C76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87513" y="761162"/>
            <a:ext cx="6581775" cy="60016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/>
              <a:t>Python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22D56B8-5977-3D44-9839-401777DB0F2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87512" y="2354263"/>
            <a:ext cx="7532688" cy="3370153"/>
          </a:xfrm>
        </p:spPr>
        <p:txBody>
          <a:bodyPr>
            <a:spAutoFit/>
          </a:bodyPr>
          <a:lstStyle/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/>
              <a:t>Python is a well established, widely accepted scripting language.  Its use within the engineering community continues to grow. 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>
                <a:latin typeface="Verdana" charset="0"/>
              </a:rPr>
              <a:t> Abaqus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>
                <a:latin typeface="Verdana" charset="0"/>
              </a:rPr>
              <a:t> Paraview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>
                <a:latin typeface="Verdana" charset="0"/>
              </a:rPr>
              <a:t> PyTrilinos</a:t>
            </a:r>
          </a:p>
          <a:p>
            <a:pPr marL="328613" indent="-161925">
              <a:lnSpc>
                <a:spcPct val="100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/>
              <a:t>Some useful links to learn Python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>
                <a:latin typeface="Verdana" charset="0"/>
              </a:rPr>
              <a:t> </a:t>
            </a:r>
            <a:r>
              <a:rPr lang="en-GB" altLang="en-US" sz="1600">
                <a:latin typeface="Verdana" charset="0"/>
              </a:rPr>
              <a:t>Official website: www.python.org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600">
                <a:latin typeface="Verdana" charset="0"/>
              </a:rPr>
              <a:t> Getting started: www.python.org/about/gettingstarted/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600">
                <a:latin typeface="Verdana" charset="0"/>
              </a:rPr>
              <a:t> Tutorial (2.7): docs.python.org/2/tutorial/index.html</a:t>
            </a:r>
          </a:p>
          <a:p>
            <a:pPr marL="677863" lvl="1" indent="-161925">
              <a:lnSpc>
                <a:spcPct val="100000"/>
              </a:lnSpc>
              <a:buFont typeface="Verdana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sz="1600">
                <a:latin typeface="Verdana" charset="0"/>
              </a:rPr>
              <a:t> Reference (2.7): docs.python.org/2/reference/index.html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5A52F75B-879F-4B90-97CC-41E1AC004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5"/>
          <a:stretch/>
        </p:blipFill>
        <p:spPr bwMode="auto">
          <a:xfrm>
            <a:off x="1817329" y="4793287"/>
            <a:ext cx="7016493" cy="18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550C8B23-C7CD-D94A-9645-AFAF118F5C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2913" y="947737"/>
            <a:ext cx="8429625" cy="685800"/>
          </a:xfrm>
        </p:spPr>
        <p:txBody>
          <a:bodyPr>
            <a:normAutofit fontScale="90000"/>
          </a:bodyPr>
          <a:lstStyle/>
          <a:p>
            <a:pPr>
              <a:buFont typeface="Arial" charset="0"/>
              <a:buNone/>
              <a:defRPr/>
            </a:pPr>
            <a:r>
              <a:rPr lang="en-GB" altLang="en-US" dirty="0"/>
              <a:t>Enabling the Script Tab from CUBIT™</a:t>
            </a:r>
            <a:endParaRPr lang="en-US" altLang="en-US" dirty="0"/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4E5CCF30-2EDC-3B48-A0E7-832845D1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1577976"/>
            <a:ext cx="37973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 marL="327025" indent="-160338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400" b="1">
                <a:solidFill>
                  <a:srgbClr val="000000"/>
                </a:solidFill>
                <a:latin typeface="Arial" charset="0"/>
                <a:ea typeface="Arial Unicode MS" charset="0"/>
              </a:defRPr>
            </a:lvl1pPr>
            <a:lvl2pPr marL="685800" indent="-22860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charset="0"/>
              <a:buChar char="–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200">
                <a:solidFill>
                  <a:srgbClr val="000000"/>
                </a:solidFill>
                <a:latin typeface="Verdana" charset="0"/>
                <a:ea typeface="Arial Unicode MS" charset="0"/>
              </a:defRPr>
            </a:lvl2pPr>
            <a:lvl3pPr marL="1079500" indent="-1651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000" b="1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 marL="1536700" indent="-1651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 marL="1936750" indent="-10795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3939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8511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3083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7655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 dirty="0"/>
              <a:t>Select Tools – Options – Layout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dirty="0"/>
              <a:t>Select “Show Script Tab”</a:t>
            </a:r>
          </a:p>
          <a:p>
            <a:pPr>
              <a:lnSpc>
                <a:spcPct val="100000"/>
              </a:lnSpc>
              <a:defRPr/>
            </a:pPr>
            <a:r>
              <a:rPr lang="en-GB" altLang="en-US" dirty="0"/>
              <a:t>The script tab will allow direct entry of python commands.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7BDB7AA2-2E30-48CE-BE91-494CA8E82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25857" y="1720850"/>
            <a:ext cx="414909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5">
            <a:extLst>
              <a:ext uri="{FF2B5EF4-FFF2-40B4-BE49-F238E27FC236}">
                <a16:creationId xmlns:a16="http://schemas.microsoft.com/office/drawing/2014/main" id="{B30ECF73-A26D-48D8-A7C2-030B2AF33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5019" y="4015242"/>
            <a:ext cx="855662" cy="165100"/>
          </a:xfrm>
          <a:prstGeom prst="rect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itchFamily="34" charset="-128"/>
              </a:defRPr>
            </a:lvl9pPr>
          </a:lstStyle>
          <a:p>
            <a:pPr>
              <a:lnSpc>
                <a:spcPct val="82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1AD6B-A21F-4E53-BF4B-A7AF95511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81176" y="798512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/>
              <a:t>Python Version 2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3BE69-59C9-4A01-8FA3-11D479A670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81175" y="1782763"/>
            <a:ext cx="7766050" cy="4113213"/>
          </a:xfrm>
        </p:spPr>
        <p:txBody>
          <a:bodyPr/>
          <a:lstStyle/>
          <a:p>
            <a:pPr>
              <a:defRPr/>
            </a:pPr>
            <a:r>
              <a:rPr lang="en-US" dirty="0"/>
              <a:t>Python version can be set in Options &gt; General</a:t>
            </a:r>
          </a:p>
          <a:p>
            <a:pPr>
              <a:defRPr/>
            </a:pPr>
            <a:r>
              <a:rPr lang="en-US" dirty="0"/>
              <a:t>Changes after restart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827834AA-A810-4F28-90EF-D56518C4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052887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976F3-5A51-49F6-94B5-A51F87618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229" b="1445"/>
          <a:stretch/>
        </p:blipFill>
        <p:spPr>
          <a:xfrm>
            <a:off x="4800600" y="2362200"/>
            <a:ext cx="4020882" cy="2432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DCC742AF-11A3-4233-8E06-B8F3ED9C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7" y="1795463"/>
            <a:ext cx="3810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C0F5F2A2-20F1-4508-9E3E-F9047E5D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454150"/>
            <a:ext cx="224948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id="{2C650C1A-E1FC-8D44-A07F-C3B6BF8CFF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774700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/>
              <a:t>Python Journal Editor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13698862-DAF6-4175-A037-0F236B495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9768" y="3357562"/>
            <a:ext cx="3970338" cy="28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>
            <a:extLst>
              <a:ext uri="{FF2B5EF4-FFF2-40B4-BE49-F238E27FC236}">
                <a16:creationId xmlns:a16="http://schemas.microsoft.com/office/drawing/2014/main" id="{4938CC71-502B-4FD9-9507-EFF0612E4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9381" y="3054964"/>
            <a:ext cx="4279900" cy="308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4" name="Straight Arrow Connector 10">
            <a:extLst>
              <a:ext uri="{FF2B5EF4-FFF2-40B4-BE49-F238E27FC236}">
                <a16:creationId xmlns:a16="http://schemas.microsoft.com/office/drawing/2014/main" id="{F5B863C3-7DEC-244F-A6D3-28D6345FAF74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3328987" y="1916113"/>
            <a:ext cx="1244600" cy="571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5A9E5B-7962-D047-AC20-D0E7EB4EC40E}"/>
              </a:ext>
            </a:extLst>
          </p:cNvPr>
          <p:cNvSpPr txBox="1"/>
          <p:nvPr/>
        </p:nvSpPr>
        <p:spPr>
          <a:xfrm>
            <a:off x="4573587" y="1803401"/>
            <a:ext cx="19113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Access from menu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823960-1B57-634D-944F-00DF0275BB81}"/>
              </a:ext>
            </a:extLst>
          </p:cNvPr>
          <p:cNvSpPr txBox="1"/>
          <p:nvPr/>
        </p:nvSpPr>
        <p:spPr>
          <a:xfrm>
            <a:off x="7596187" y="2613025"/>
            <a:ext cx="20462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Access from toolbar</a:t>
            </a:r>
          </a:p>
        </p:txBody>
      </p:sp>
      <p:cxnSp>
        <p:nvCxnSpPr>
          <p:cNvPr id="9227" name="Straight Arrow Connector 20">
            <a:extLst>
              <a:ext uri="{FF2B5EF4-FFF2-40B4-BE49-F238E27FC236}">
                <a16:creationId xmlns:a16="http://schemas.microsoft.com/office/drawing/2014/main" id="{546A0CD9-8FE6-3143-82DE-EA10EDF6733C}"/>
              </a:ext>
            </a:extLst>
          </p:cNvPr>
          <p:cNvCxnSpPr>
            <a:cxnSpLocks/>
          </p:cNvCxnSpPr>
          <p:nvPr/>
        </p:nvCxnSpPr>
        <p:spPr bwMode="auto">
          <a:xfrm flipV="1">
            <a:off x="8864600" y="2359025"/>
            <a:ext cx="0" cy="2857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DA7296-7D23-164A-B9DD-7CD81489CFB2}"/>
              </a:ext>
            </a:extLst>
          </p:cNvPr>
          <p:cNvSpPr txBox="1"/>
          <p:nvPr/>
        </p:nvSpPr>
        <p:spPr>
          <a:xfrm>
            <a:off x="2089150" y="6143625"/>
            <a:ext cx="3505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Journal Editor with Cubit commands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38491A-88C6-F54C-9EDF-098E2B5AEF85}"/>
              </a:ext>
            </a:extLst>
          </p:cNvPr>
          <p:cNvSpPr txBox="1"/>
          <p:nvPr/>
        </p:nvSpPr>
        <p:spPr>
          <a:xfrm>
            <a:off x="6800851" y="6143625"/>
            <a:ext cx="36798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Journal Editor with Python commands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795A767F-A46F-48F8-A87E-80863F499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1857376"/>
            <a:ext cx="39909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52562BE6-DCCF-466E-B7BF-BD9C22B0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73" y="1800224"/>
            <a:ext cx="280828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>
            <a:extLst>
              <a:ext uri="{FF2B5EF4-FFF2-40B4-BE49-F238E27FC236}">
                <a16:creationId xmlns:a16="http://schemas.microsoft.com/office/drawing/2014/main" id="{F35B0AF8-24D6-7848-ACE7-B761D6ABFD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9888" y="868362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/>
              <a:t>Custom Toolbars</a:t>
            </a:r>
          </a:p>
        </p:txBody>
      </p:sp>
      <p:cxnSp>
        <p:nvCxnSpPr>
          <p:cNvPr id="10246" name="Straight Arrow Connector 10">
            <a:extLst>
              <a:ext uri="{FF2B5EF4-FFF2-40B4-BE49-F238E27FC236}">
                <a16:creationId xmlns:a16="http://schemas.microsoft.com/office/drawing/2014/main" id="{BE56EDE5-5E20-3A43-80D2-1478F3AF6390}"/>
              </a:ext>
            </a:extLst>
          </p:cNvPr>
          <p:cNvCxnSpPr>
            <a:cxnSpLocks/>
            <a:stCxn id="15" idx="1"/>
          </p:cNvCxnSpPr>
          <p:nvPr/>
        </p:nvCxnSpPr>
        <p:spPr bwMode="auto">
          <a:xfrm flipH="1" flipV="1">
            <a:off x="5068888" y="2919412"/>
            <a:ext cx="549275" cy="1333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C05A8E-09C7-0F42-BB21-43F99F59DDE7}"/>
              </a:ext>
            </a:extLst>
          </p:cNvPr>
          <p:cNvSpPr txBox="1"/>
          <p:nvPr/>
        </p:nvSpPr>
        <p:spPr>
          <a:xfrm>
            <a:off x="5618162" y="2759076"/>
            <a:ext cx="19113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Access editor from menu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5F8D75-79EB-384E-A1CB-B56459507891}"/>
              </a:ext>
            </a:extLst>
          </p:cNvPr>
          <p:cNvSpPr txBox="1"/>
          <p:nvPr/>
        </p:nvSpPr>
        <p:spPr>
          <a:xfrm>
            <a:off x="7972426" y="2768600"/>
            <a:ext cx="20462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Access editor from toolbar</a:t>
            </a:r>
          </a:p>
        </p:txBody>
      </p:sp>
      <p:cxnSp>
        <p:nvCxnSpPr>
          <p:cNvPr id="10249" name="Straight Arrow Connector 20">
            <a:extLst>
              <a:ext uri="{FF2B5EF4-FFF2-40B4-BE49-F238E27FC236}">
                <a16:creationId xmlns:a16="http://schemas.microsoft.com/office/drawing/2014/main" id="{5FB1D1E8-7725-4A4F-88D4-2B839BBCEC42}"/>
              </a:ext>
            </a:extLst>
          </p:cNvPr>
          <p:cNvCxnSpPr>
            <a:cxnSpLocks/>
            <a:stCxn id="20" idx="0"/>
          </p:cNvCxnSpPr>
          <p:nvPr/>
        </p:nvCxnSpPr>
        <p:spPr bwMode="auto">
          <a:xfrm flipV="1">
            <a:off x="8996363" y="2233612"/>
            <a:ext cx="1209675" cy="5349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297" name="Picture 13">
            <a:extLst>
              <a:ext uri="{FF2B5EF4-FFF2-40B4-BE49-F238E27FC236}">
                <a16:creationId xmlns:a16="http://schemas.microsoft.com/office/drawing/2014/main" id="{06997BB5-9365-4848-8D8A-87A36C12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6" y="4513262"/>
            <a:ext cx="16033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1C96B71-ECD4-E847-BDEE-D8BC83F866FA}"/>
              </a:ext>
            </a:extLst>
          </p:cNvPr>
          <p:cNvSpPr txBox="1"/>
          <p:nvPr/>
        </p:nvSpPr>
        <p:spPr>
          <a:xfrm>
            <a:off x="7812087" y="5048251"/>
            <a:ext cx="23939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Example custom toolbar</a:t>
            </a:r>
          </a:p>
        </p:txBody>
      </p:sp>
      <p:sp>
        <p:nvSpPr>
          <p:cNvPr id="10252" name="Rectangle 6">
            <a:extLst>
              <a:ext uri="{FF2B5EF4-FFF2-40B4-BE49-F238E27FC236}">
                <a16:creationId xmlns:a16="http://schemas.microsoft.com/office/drawing/2014/main" id="{C1B8C8BA-9F24-0344-965A-690B73B96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4246562"/>
            <a:ext cx="3797300" cy="245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 marL="327025" indent="-160338">
              <a:lnSpc>
                <a:spcPct val="76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400" b="1">
                <a:solidFill>
                  <a:srgbClr val="000000"/>
                </a:solidFill>
                <a:latin typeface="Arial" charset="0"/>
                <a:ea typeface="Arial Unicode MS" charset="0"/>
              </a:defRPr>
            </a:lvl1pPr>
            <a:lvl2pPr marL="685800" indent="-228600">
              <a:lnSpc>
                <a:spcPct val="10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Verdana" charset="0"/>
              <a:buChar char="–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200">
                <a:solidFill>
                  <a:srgbClr val="000000"/>
                </a:solidFill>
                <a:latin typeface="Verdana" charset="0"/>
                <a:ea typeface="Arial Unicode MS" charset="0"/>
              </a:defRPr>
            </a:lvl2pPr>
            <a:lvl3pPr marL="1079500" indent="-165100">
              <a:lnSpc>
                <a:spcPct val="82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2000" b="1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 marL="1536700" indent="-16510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Char char="–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 marL="1936750" indent="-107950">
              <a:lnSpc>
                <a:spcPct val="82000"/>
              </a:lnSpc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3939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8511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3083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765550" indent="-107950" defTabSz="457200" eaLnBrk="0" fontAlgn="base" hangingPunct="0">
              <a:lnSpc>
                <a:spcPct val="8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GB" altLang="en-US"/>
              <a:t>Execute a series of Python commands at the click of a button</a:t>
            </a:r>
          </a:p>
          <a:p>
            <a:pPr>
              <a:lnSpc>
                <a:spcPct val="100000"/>
              </a:lnSpc>
              <a:defRPr/>
            </a:pPr>
            <a:endParaRPr lang="en-GB" altLang="en-US"/>
          </a:p>
          <a:p>
            <a:pPr>
              <a:lnSpc>
                <a:spcPct val="100000"/>
              </a:lnSpc>
              <a:defRPr/>
            </a:pPr>
            <a:r>
              <a:rPr lang="en-GB" altLang="en-US"/>
              <a:t>Execute a Python script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AF236D29-548A-4C26-8D11-A63AC8AD4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1371600"/>
            <a:ext cx="4529980" cy="526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D221FB61-00D8-4644-809F-26F6CF146B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2451" y="533400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/>
              <a:t>Custom Toolbars</a:t>
            </a:r>
          </a:p>
        </p:txBody>
      </p:sp>
      <p:cxnSp>
        <p:nvCxnSpPr>
          <p:cNvPr id="11269" name="Straight Arrow Connector 10">
            <a:extLst>
              <a:ext uri="{FF2B5EF4-FFF2-40B4-BE49-F238E27FC236}">
                <a16:creationId xmlns:a16="http://schemas.microsoft.com/office/drawing/2014/main" id="{23A91445-DA2A-A243-99AD-135104809BC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048000" y="4772026"/>
            <a:ext cx="4049715" cy="2016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59C18E1-5ED0-0B49-AAE1-E7CBAA6569DE}"/>
              </a:ext>
            </a:extLst>
          </p:cNvPr>
          <p:cNvSpPr txBox="1"/>
          <p:nvPr/>
        </p:nvSpPr>
        <p:spPr>
          <a:xfrm>
            <a:off x="7232650" y="4772026"/>
            <a:ext cx="328295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Include “#!python” to tell CUBIT™ to interpret the commands as Python (necessary for this tool only)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8B7079-711B-8040-8A68-54476D10553D}"/>
              </a:ext>
            </a:extLst>
          </p:cNvPr>
          <p:cNvSpPr txBox="1"/>
          <p:nvPr/>
        </p:nvSpPr>
        <p:spPr>
          <a:xfrm>
            <a:off x="7129464" y="2127251"/>
            <a:ext cx="32273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Create a custom tool button and write Python commands in place, just like Cubit commands.</a:t>
            </a:r>
          </a:p>
        </p:txBody>
      </p:sp>
      <p:cxnSp>
        <p:nvCxnSpPr>
          <p:cNvPr id="11272" name="Straight Arrow Connector 20">
            <a:extLst>
              <a:ext uri="{FF2B5EF4-FFF2-40B4-BE49-F238E27FC236}">
                <a16:creationId xmlns:a16="http://schemas.microsoft.com/office/drawing/2014/main" id="{8CB50E4D-08A1-BA4F-8FBC-004844D0EC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13451" y="2355850"/>
            <a:ext cx="1084263" cy="762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BE26025-C8B7-4C7F-AC25-50BB0E6B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52600" y="1420868"/>
            <a:ext cx="4772760" cy="529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33C464F4-A3E6-CF45-8DEF-1E758AFDCA5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28776" y="539750"/>
            <a:ext cx="8429625" cy="685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altLang="en-US"/>
              <a:t>Custom Toolbars</a:t>
            </a:r>
          </a:p>
        </p:txBody>
      </p:sp>
      <p:cxnSp>
        <p:nvCxnSpPr>
          <p:cNvPr id="12293" name="Straight Arrow Connector 20">
            <a:extLst>
              <a:ext uri="{FF2B5EF4-FFF2-40B4-BE49-F238E27FC236}">
                <a16:creationId xmlns:a16="http://schemas.microsoft.com/office/drawing/2014/main" id="{3813FC25-3BE0-B048-B284-F388DC65D3BA}"/>
              </a:ext>
            </a:extLst>
          </p:cNvPr>
          <p:cNvCxnSpPr>
            <a:cxnSpLocks/>
          </p:cNvCxnSpPr>
          <p:nvPr/>
        </p:nvCxnSpPr>
        <p:spPr bwMode="auto">
          <a:xfrm flipH="1">
            <a:off x="5667375" y="2514600"/>
            <a:ext cx="106838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A699399-66A1-D946-A66E-51FC43DDE013}"/>
              </a:ext>
            </a:extLst>
          </p:cNvPr>
          <p:cNvSpPr txBox="1"/>
          <p:nvPr/>
        </p:nvSpPr>
        <p:spPr>
          <a:xfrm>
            <a:off x="6962776" y="2098675"/>
            <a:ext cx="27797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Create a Python script button and choose a Python script to run.</a:t>
            </a:r>
          </a:p>
        </p:txBody>
      </p:sp>
      <p:cxnSp>
        <p:nvCxnSpPr>
          <p:cNvPr id="12295" name="Straight Arrow Connector 15">
            <a:extLst>
              <a:ext uri="{FF2B5EF4-FFF2-40B4-BE49-F238E27FC236}">
                <a16:creationId xmlns:a16="http://schemas.microsoft.com/office/drawing/2014/main" id="{E4DA7163-1F17-FA4B-8F03-58CCD155456B}"/>
              </a:ext>
            </a:extLst>
          </p:cNvPr>
          <p:cNvCxnSpPr>
            <a:cxnSpLocks/>
            <a:stCxn id="18" idx="1"/>
          </p:cNvCxnSpPr>
          <p:nvPr/>
        </p:nvCxnSpPr>
        <p:spPr bwMode="auto">
          <a:xfrm flipH="1">
            <a:off x="5549900" y="3721100"/>
            <a:ext cx="1416050" cy="6985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296" name="Straight Arrow Connector 16">
            <a:extLst>
              <a:ext uri="{FF2B5EF4-FFF2-40B4-BE49-F238E27FC236}">
                <a16:creationId xmlns:a16="http://schemas.microsoft.com/office/drawing/2014/main" id="{75753A19-4CDB-D741-9874-C764214460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48313" y="4648201"/>
            <a:ext cx="1414462" cy="2841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D6187E3-8F3C-0B41-9C34-43ADB9B1B06E}"/>
              </a:ext>
            </a:extLst>
          </p:cNvPr>
          <p:cNvSpPr txBox="1"/>
          <p:nvPr/>
        </p:nvSpPr>
        <p:spPr>
          <a:xfrm>
            <a:off x="6965951" y="3429000"/>
            <a:ext cx="2779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Select the Python script to run.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9F15EF-67CA-DF49-B5C1-F7D968A5F33E}"/>
              </a:ext>
            </a:extLst>
          </p:cNvPr>
          <p:cNvSpPr txBox="1"/>
          <p:nvPr/>
        </p:nvSpPr>
        <p:spPr>
          <a:xfrm>
            <a:off x="6962776" y="4648200"/>
            <a:ext cx="2936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(Optional) choose a directory from which to run the script.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">
            <a:extLst>
              <a:ext uri="{FF2B5EF4-FFF2-40B4-BE49-F238E27FC236}">
                <a16:creationId xmlns:a16="http://schemas.microsoft.com/office/drawing/2014/main" id="{6B9A1E1A-512C-434D-A84E-B481714F45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95600" y="1333884"/>
            <a:ext cx="6583362" cy="472309"/>
          </a:xfrm>
        </p:spPr>
        <p:txBody>
          <a:bodyPr vert="horz" lIns="0" tIns="0" rIns="0" bIns="0" rtlCol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altLang="en-US" dirty="0"/>
              <a:t>CUBIT™ Interface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A88D5A8-5CC1-D84E-A826-DA2AF2F99F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676400" y="2759076"/>
            <a:ext cx="7532688" cy="2571601"/>
          </a:xfrm>
        </p:spPr>
        <p:txBody>
          <a:bodyPr vert="horz" lIns="0" tIns="0" rIns="0" bIns="0" rtlCol="0">
            <a:spAutoFit/>
          </a:bodyPr>
          <a:lstStyle/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Primarily, a query interface into CUBIT™</a:t>
            </a:r>
          </a:p>
          <a:p>
            <a:pPr lvl="1">
              <a:lnSpc>
                <a:spcPct val="87000"/>
              </a:lnSpc>
              <a:buFont typeface="Arial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double </a:t>
            </a:r>
            <a:r>
              <a:rPr lang="en-GB" altLang="en-US" dirty="0" err="1">
                <a:latin typeface="Courier New" charset="0"/>
              </a:rPr>
              <a:t>mesh_size</a:t>
            </a:r>
            <a:r>
              <a:rPr lang="en-GB" altLang="en-US" dirty="0">
                <a:latin typeface="Courier New" charset="0"/>
              </a:rPr>
              <a:t> =  </a:t>
            </a:r>
            <a:r>
              <a:rPr lang="en-GB" altLang="en-US" dirty="0" err="1">
                <a:latin typeface="Courier New" charset="0"/>
              </a:rPr>
              <a:t>cubit.get_mesh_size</a:t>
            </a:r>
            <a:r>
              <a:rPr lang="en-GB" altLang="en-US" dirty="0">
                <a:latin typeface="Courier New" charset="0"/>
              </a:rPr>
              <a:t>(“volume”, 22);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Accessible via C++ or python</a:t>
            </a:r>
          </a:p>
          <a:p>
            <a:pPr marL="328613" indent="-161925">
              <a:lnSpc>
                <a:spcPct val="93000"/>
              </a:lnSpc>
              <a:buFont typeface="Arial" charset="0"/>
              <a:buChar char="•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/>
              <a:t>Change state by using cubit.cmd(“ ... “)</a:t>
            </a:r>
          </a:p>
          <a:p>
            <a:pPr lvl="1">
              <a:lnSpc>
                <a:spcPct val="93000"/>
              </a:lnSpc>
              <a:buFont typeface="Arial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import cubit</a:t>
            </a:r>
          </a:p>
          <a:p>
            <a:pPr lvl="1">
              <a:lnSpc>
                <a:spcPct val="93000"/>
              </a:lnSpc>
              <a:buFont typeface="Arial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cubit.cmd(“create brick x 10 y 10 z 10”)</a:t>
            </a:r>
          </a:p>
          <a:p>
            <a:pPr lvl="1">
              <a:lnSpc>
                <a:spcPct val="93000"/>
              </a:lnSpc>
              <a:buFont typeface="Arial" charset="0"/>
              <a:buChar char="–"/>
              <a:tabLst>
                <a:tab pos="446088" algn="l"/>
                <a:tab pos="903288" algn="l"/>
                <a:tab pos="1360488" algn="l"/>
                <a:tab pos="1817688" algn="l"/>
                <a:tab pos="2274888" algn="l"/>
                <a:tab pos="2732088" algn="l"/>
                <a:tab pos="3189288" algn="l"/>
                <a:tab pos="3646488" algn="l"/>
                <a:tab pos="4103688" algn="l"/>
                <a:tab pos="4560888" algn="l"/>
                <a:tab pos="5018088" algn="l"/>
                <a:tab pos="5475288" algn="l"/>
                <a:tab pos="5932488" algn="l"/>
                <a:tab pos="6389688" algn="l"/>
                <a:tab pos="6846888" algn="l"/>
                <a:tab pos="7304088" algn="l"/>
                <a:tab pos="7761288" algn="l"/>
                <a:tab pos="8218488" algn="l"/>
                <a:tab pos="8675688" algn="l"/>
                <a:tab pos="9132888" algn="l"/>
              </a:tabLst>
              <a:defRPr/>
            </a:pPr>
            <a:r>
              <a:rPr lang="en-GB" altLang="en-US" dirty="0">
                <a:latin typeface="Courier New" charset="0"/>
              </a:rPr>
              <a:t>cubit.cmd(“mesh volume 1,3,5”)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1034</Words>
  <Application>Microsoft Office PowerPoint</Application>
  <PresentationFormat>Widescreen</PresentationFormat>
  <Paragraphs>150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courier</vt:lpstr>
      <vt:lpstr>Arial</vt:lpstr>
      <vt:lpstr>Arial Black</vt:lpstr>
      <vt:lpstr>Calibri</vt:lpstr>
      <vt:lpstr>Courier New</vt:lpstr>
      <vt:lpstr>Times New Roman</vt:lpstr>
      <vt:lpstr>Verdana</vt:lpstr>
      <vt:lpstr>coreform-ppt-theme</vt:lpstr>
      <vt:lpstr>PowerPoint Presentation</vt:lpstr>
      <vt:lpstr>Python</vt:lpstr>
      <vt:lpstr>Enabling the Script Tab from CUBIT™</vt:lpstr>
      <vt:lpstr>Python Version 2 and 3</vt:lpstr>
      <vt:lpstr>Python Journal Editor</vt:lpstr>
      <vt:lpstr>Custom Toolbars</vt:lpstr>
      <vt:lpstr>Custom Toolbars</vt:lpstr>
      <vt:lpstr>Custom Toolbars</vt:lpstr>
      <vt:lpstr>CUBIT™ Interface</vt:lpstr>
      <vt:lpstr>Example 1</vt:lpstr>
      <vt:lpstr>Example 2</vt:lpstr>
      <vt:lpstr>Example 2</vt:lpstr>
      <vt:lpstr>CUBIT™ Extended Interface</vt:lpstr>
      <vt:lpstr>Python Help</vt:lpstr>
      <vt:lpstr>Black Box Cubit</vt:lpstr>
      <vt:lpstr>Example 3</vt:lpstr>
      <vt:lpstr>Example 3</vt:lpstr>
      <vt:lpstr>Customization</vt:lpstr>
    </vt:vector>
  </TitlesOfParts>
  <Company>Karl Merkley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Cubit Customization with Claro</dc:title>
  <cp:lastModifiedBy>Ben Taylor</cp:lastModifiedBy>
  <cp:revision>36</cp:revision>
  <dcterms:modified xsi:type="dcterms:W3CDTF">2021-01-13T16:55:58Z</dcterms:modified>
</cp:coreProperties>
</file>