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9078913" cy="6940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0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AC0FACEF-8149-4C46-9B58-399BD84C8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8913" cy="69405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D6FE2DC3-FE30-47EB-B2B0-27802509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8913" cy="69405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613FE3B-D30B-4625-8FCE-609DCA4B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78913" cy="69405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5E3F7EE-ABD0-4F52-AC4F-B0D88DFC5AF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-1588" y="0"/>
            <a:ext cx="39338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" tIns="0" rIns="162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i="1">
                <a:solidFill>
                  <a:srgbClr val="000000"/>
                </a:solidFill>
                <a:cs typeface="Bitstream Vera Sans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61C9D7E-C387-47DF-A046-2175029FE4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143500" y="0"/>
            <a:ext cx="393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" tIns="0" rIns="1620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i="1">
                <a:solidFill>
                  <a:srgbClr val="000000"/>
                </a:solidFill>
                <a:cs typeface="Bitstream Vera Sans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4798A3C-ED31-4F7F-A93C-28F56306328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-1588" y="6554788"/>
            <a:ext cx="393382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" tIns="0" rIns="1620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i="1">
                <a:solidFill>
                  <a:srgbClr val="000000"/>
                </a:solidFill>
                <a:cs typeface="Bitstream Vera Sans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7BBFCD3-5A35-4324-B85B-12A024DE85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143500" y="6554788"/>
            <a:ext cx="3933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" tIns="0" rIns="16200" bIns="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900" i="1">
                <a:solidFill>
                  <a:srgbClr val="000000"/>
                </a:solidFill>
                <a:cs typeface="Bitstream Vera Sans" charset="0"/>
              </a:defRPr>
            </a:lvl1pPr>
          </a:lstStyle>
          <a:p>
            <a:fld id="{49511DA1-946F-4767-A817-BCF6C3263C1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79FA8EE-05AE-45D3-B363-49517041AB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211263" y="3297238"/>
            <a:ext cx="6653212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760" tIns="44280" rIns="86760" bIns="442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2" name="Rectangle 9">
            <a:extLst>
              <a:ext uri="{FF2B5EF4-FFF2-40B4-BE49-F238E27FC236}">
                <a16:creationId xmlns:a16="http://schemas.microsoft.com/office/drawing/2014/main" id="{6CF15A37-4144-4A8E-B65A-450DB84419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0438" y="522288"/>
            <a:ext cx="4616450" cy="25971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0838471-6D9E-4C4B-A732-84054E951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605588"/>
            <a:ext cx="984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760" tIns="44280" rIns="86760" bIns="44280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r">
              <a:buSzPct val="100000"/>
            </a:pPr>
            <a:fld id="{25646D10-450C-4EE6-92F0-5A774CA34393}" type="slidenum"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buSzPct val="100000"/>
              </a:pPr>
              <a:t>‹#›</a:t>
            </a:fld>
            <a:endParaRPr lang="en-GB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B658084-4B85-4A06-87D3-71EF9B597B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C73938-6007-4AFB-8B63-15936F0223C7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900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27D0EC78-F665-45E4-A98F-5ED05F9E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600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B806052-49E5-45CC-9AC5-10C60B7B72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6387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Type: FORMAL - Training</a:t>
            </a:r>
          </a:p>
          <a:p>
            <a:r>
              <a:rPr lang="en-US" altLang="en-US"/>
              <a:t>Title: Cubit 200 Training</a:t>
            </a:r>
          </a:p>
          <a:p>
            <a:r>
              <a:rPr lang="en-US" altLang="en-US"/>
              <a:t>SAND Number: SAND2020-0682 TR</a:t>
            </a:r>
          </a:p>
          <a:p>
            <a:r>
              <a:rPr lang="en-US" altLang="en-US"/>
              <a:t>Contact: Hensley,Trevor Michael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BCB03FE-3E15-4773-9061-4726217CCA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54D62E-AB4C-4A25-80E3-E4EFD6BCEF71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sz="900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4B9A18C3-D9C5-491D-8ED5-EA0AA316A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598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69596A62-F08D-420A-BBD8-B841B3FC484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7975" cy="3122612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Each time you enter a command, the command is written to a journal file.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Playback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Options determine what commands are journalled, or how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6B07141-4788-4956-8D3B-CA3204E585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9847B0-8F8D-442C-B624-6C3A3E258022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 sz="900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EE67D251-B786-44D3-AACA-62866839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598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CBD0DD3E-30FF-4C1C-B0C1-FFEF7414E8E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7975" cy="3122612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Each time you enter a command, the command is written to a journal file.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Playback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Options determine what commands are journalled, or how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6878241-041E-4576-BCB7-40DDCBCDD9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82BC56-3166-47B2-AA74-69BEFB57AC4F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en-US" sz="9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BF01E37A-384E-4844-99EF-1342C9FB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600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8A82E35-8B70-4328-9C41-3F45A3245CF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6387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31F62CF-1610-4EF4-BE5B-A196F9B228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02C71B-6F3E-412A-9146-3B79498AE7C0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9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C0D04185-8D65-4EBD-AF71-A934C75B9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CAE46E09-0A83-4900-BE6E-3E5EED3A4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7C2E39D-B7FF-4CA4-B49E-F7CF34FF4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8BBC47-F29F-4BB1-BB4E-4706025D0643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900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BF9937DE-3CE8-4978-8079-4AC384F8B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C5F7A085-FFA9-41A4-870D-02DE0D8EF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9210C1A-B8A8-4F57-927F-3831A5C6D8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5DA681-8922-46FA-BD52-9AC70424AE24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900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07FD3A57-E4FB-4196-93A1-AD4CDAB8A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2EABFCB6-8A3F-4703-A641-3C917E469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E24BE58-C23B-4689-9DF8-D3B1DC5952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9954A-250F-4FB4-AFD4-056F58A8CD48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 sz="900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05420F37-105A-405A-83D8-BB04C99BF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7A40A5A-962A-4D2F-B1FE-DDEA2683C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1B6F46B-8E22-4298-9C37-21B8AEA3C1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72AE91-7F57-46E7-83DD-DAC40FB3E748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900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54DBD3B8-FE72-438B-A29C-387BEAAD0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35486D2-2CE4-4FF8-90C6-15C88C423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3E65F9C-C1F0-42B7-959C-C9586B180B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E1ED5F-ABB8-4849-A799-B32FEC2ABFE4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 sz="900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79B600FB-983C-4B66-99E4-A9D6A8389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972ED46F-A5E2-4AC3-82FE-231FC1B7F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6621434-7B2D-4D7C-9B82-BFC78C5C42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79D322-CD1E-4D2C-8B58-66746B5112B8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900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1DEFBCCE-0424-4166-A20C-9493C64C3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F49431CE-69EB-4371-B0E8-3CDAAC860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4CF0470-B059-4FCC-8082-C7DC789CE7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5F7464-D28C-4288-AACC-6019CC34940D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900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F90D8E72-1A55-491F-923A-B1F865CA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600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5FBB94A-032A-4E0F-950E-3CE25587E9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6387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93956F9-7F20-4066-BB43-9E3CC53351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30D924-16D1-46E4-BDDD-6F502BCB5744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en-US" sz="900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9E0D7161-ACEA-42E8-8007-3FB7816EF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0AB47D54-A70A-4C84-BEC6-A224AB725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A4672D1-FC34-4963-B195-9BC24199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AD0CAD-0BA4-4F8A-BDC5-46FF3B11E746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900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147F47C9-0A71-462B-B6DB-734DE539F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22E3FEFD-BBFF-4075-B2BE-1F319A018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E19D27F-2DA2-45E7-A433-48D1C81CD5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561788-7D22-4A85-9B26-3756056CC96C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 sz="900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064B79D5-FE70-45E7-BCFE-17B4173E4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38468994-E821-4CBF-98F2-086FC118F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1C0D7C0-586B-450C-A6FD-F5109B6979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33BE9C-CDB4-4550-9735-357C5CEA1B23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sz="900"/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1E41B07E-16C7-494A-9DBC-3CCD43BD8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851BC18A-FB4C-4CBC-A00B-F06C6EC1E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DB2D815-8B1B-49D4-96A4-02E10D6862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1D4E4D-60EA-4049-B632-4759D0439B91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sz="900"/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9A14AD13-80DF-42CF-B7EE-B0C39368F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45C6DAFF-0FBF-490D-83DE-F34FE9A1C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800FEFF-4FD0-4C3B-8ECB-E1B9F69B79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E7FC5B-D10F-4A42-99AA-E13AF3B8AC87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sz="900"/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B6903BAA-F15F-4928-A1EC-E33AAC85E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1D6FD000-086F-45C0-96E1-B277AF325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A6E66C5-0A7C-4754-8944-A2A1CC75B1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3D75F6-BB7E-4C2B-885A-500A41359B0D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sz="900"/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25BDDEB2-9CC5-41B0-9DF1-DEA853851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A66DFC05-1F47-4766-A759-B885871DD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A731157-0466-46A9-9CB6-C39270CCBC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C8BFC5-5CA1-42D6-8C87-E1AF4541CD2C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sz="900"/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5AD2D86D-D00E-4071-886D-080ABBE8D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522288"/>
            <a:ext cx="4618037" cy="25987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1F8A8C48-386A-4C3F-A077-7C47B94A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1263" y="3297238"/>
            <a:ext cx="6654800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8487B6B-33D0-4EA6-8B7C-75AC85B5DE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2D0D80-CE49-4E45-90BC-BDC093FEFAF0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900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AB9F94C8-AAAA-41D1-A19C-1970CE99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600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645EFAB-C240-4F3A-9AA4-DA2FD239FB8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6387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E8F338C-658D-4513-98E2-7AE1D4FF8D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623BB5-E94A-4395-BAE2-6800DE014F12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900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11259D06-1B97-4B52-BD05-D9BD9A1A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598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9552E399-E6E9-4702-AA1F-A81E136B53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7975" cy="3122612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Each time you enter a command, the command is written to a journal file.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Playback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Options determine what commands are journalled, or how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67BB53D-70D5-43E0-95CC-EF26DE578A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5B134B-52AB-46FD-A812-A12A4AA15C35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900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54D50E5A-C1B0-41E2-9DA3-36B513D2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598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CD78836B-3915-49BE-9EA5-54278785AA2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7975" cy="3122612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Each time you enter a command, the command is written to a journal file.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Playback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Options determine what commands are journalled, or how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071B0C9-6CDA-4CAB-BBBA-D7C781F73A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614EF5-5A8B-4ABE-9B29-AE4CE11132A1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900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69C1870-D5C1-43CC-8603-0FD018B8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598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F1912F1E-3B3F-498C-AB62-D1084516F41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7975" cy="3122612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Each time you enter a command, the command is written to a journal file.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Playback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Options determine what commands are journalled, or how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61DDDBE-F287-452D-8209-7D28EC73A6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68B52B-7E11-4B54-8EAA-6E140CD7A197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900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E35A5355-783D-4F25-B488-1EC90B45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598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448730BC-02B4-48D4-80F6-3A05121B75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7975" cy="3122612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Each time you enter a command, the command is written to a journal file.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Playback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>
                <a:latin typeface="Arial" panose="020B0604020202020204" pitchFamily="34" charset="0"/>
                <a:cs typeface="msgothic" charset="0"/>
              </a:rPr>
              <a:t>Options determine what commands are journalled, or how</a:t>
            </a:r>
          </a:p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>
              <a:latin typeface="Arial" panose="020B0604020202020204" pitchFamily="34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CBC3F33-DE85-455D-B757-38A230E6E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F8E8C4-61F0-4540-A198-F71968B2094D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9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8BE42B51-CFB0-4BE8-833C-E5D00A7A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600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EBDF8232-CC7F-4570-9275-E244FD3413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6387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AE2A696-E985-48A5-90DC-D38DA81AD4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49D909-A673-46AC-B5D2-5D01466DA85F}" type="slidenum">
              <a:rPr lang="en-GB" altLang="en-US" sz="9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9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9AF4FA2B-AB29-49C0-B7CB-8B751579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522288"/>
            <a:ext cx="3465512" cy="2600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504B0EA4-5D45-4DAD-BD16-1736E2A6193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11263" y="3297238"/>
            <a:ext cx="6656387" cy="3122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5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5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1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B626D7D6-C447-48F5-8319-3252A296D6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6967" y="6488114"/>
            <a:ext cx="8235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9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6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5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3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3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7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5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1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4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4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3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0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>
            <a:extLst>
              <a:ext uri="{FF2B5EF4-FFF2-40B4-BE49-F238E27FC236}">
                <a16:creationId xmlns:a16="http://schemas.microsoft.com/office/drawing/2014/main" id="{86987FFA-2E9D-40AB-B149-FEE7085B0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419601"/>
            <a:ext cx="67818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 indent="17145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102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msgothic" charset="0"/>
              </a:defRPr>
            </a:lvl2pPr>
            <a:lvl3pPr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CD0000"/>
                </a:solidFill>
                <a:ea typeface="MS PGothic" panose="020B0600070205080204" pitchFamily="34" charset="-128"/>
              </a:rPr>
              <a:t>CUBIT™ Fast-Start Tutorial</a:t>
            </a:r>
          </a:p>
          <a:p>
            <a:pPr algn="ctr">
              <a:lnSpc>
                <a:spcPct val="100000"/>
              </a:lnSpc>
              <a:spcBef>
                <a:spcPts val="900"/>
              </a:spcBef>
              <a:buClrTx/>
            </a:pPr>
            <a:r>
              <a:rPr lang="en-US" altLang="en-US" sz="3600">
                <a:solidFill>
                  <a:srgbClr val="CD0000"/>
                </a:solidFill>
                <a:ea typeface="MS PGothic" panose="020B0600070205080204" pitchFamily="34" charset="-128"/>
              </a:rPr>
              <a:t>15. Customization and </a:t>
            </a:r>
          </a:p>
          <a:p>
            <a:pPr algn="ctr">
              <a:lnSpc>
                <a:spcPct val="100000"/>
              </a:lnSpc>
              <a:spcBef>
                <a:spcPts val="900"/>
              </a:spcBef>
              <a:buClrTx/>
            </a:pPr>
            <a:r>
              <a:rPr lang="en-US" altLang="en-US" sz="3600">
                <a:solidFill>
                  <a:srgbClr val="CD0000"/>
                </a:solidFill>
                <a:ea typeface="MS PGothic" panose="020B0600070205080204" pitchFamily="34" charset="-128"/>
              </a:rPr>
              <a:t>Scripting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28FEC00-4BB1-4808-A9E2-AEBF004FE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1066801"/>
            <a:ext cx="3067050" cy="3533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AA84F8-23CA-4E08-800C-DEA33CDD7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D2D9A4-7BA5-494B-BEED-A9691298B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5A89E89D-359F-414C-9A28-4EE58FFD6A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3851" y="650822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Criterion Functions</a:t>
            </a:r>
          </a:p>
        </p:txBody>
      </p:sp>
      <p:graphicFrame>
        <p:nvGraphicFramePr>
          <p:cNvPr id="12290" name="Group 2">
            <a:extLst>
              <a:ext uri="{FF2B5EF4-FFF2-40B4-BE49-F238E27FC236}">
                <a16:creationId xmlns:a16="http://schemas.microsoft.com/office/drawing/2014/main" id="{B9EA1A5C-79B2-4B59-9082-DD26742D9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10862"/>
              </p:ext>
            </p:extLst>
          </p:nvPr>
        </p:nvGraphicFramePr>
        <p:xfrm>
          <a:off x="2436814" y="1838272"/>
          <a:ext cx="6707187" cy="4714928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1959955274"/>
                    </a:ext>
                  </a:extLst>
                </a:gridCol>
                <a:gridCol w="4992687">
                  <a:extLst>
                    <a:ext uri="{9D8B030D-6E8A-4147-A177-3AD203B41FA5}">
                      <a16:colId xmlns:a16="http://schemas.microsoft.com/office/drawing/2014/main" val="3438315603"/>
                    </a:ext>
                  </a:extLst>
                </a:gridCol>
              </a:tblGrid>
              <a:tr h="395687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ID	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ID of an entity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052639"/>
                  </a:ext>
                </a:extLst>
              </a:tr>
              <a:tr h="395687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Length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The length of a curve or edge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346957"/>
                  </a:ext>
                </a:extLst>
              </a:tr>
              <a:tr h="395687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Is_Meshed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Whether an entity is meshed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649005"/>
                  </a:ext>
                </a:extLst>
              </a:tr>
              <a:tr h="395687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Is_Spline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Whether an entity is a NURBS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689068"/>
                  </a:ext>
                </a:extLst>
              </a:tr>
              <a:tr h="395687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Dimension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Topological dimension of entity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35884"/>
                  </a:ext>
                </a:extLst>
              </a:tr>
              <a:tr h="974799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X_Coord, Y_Coord, Z_Coord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The x, y, or z coordinate of the centroid of an entities bounding box.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44406"/>
                  </a:ext>
                </a:extLst>
              </a:tr>
              <a:tr h="1365953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X_Min, Y_Min, Z_Min	</a:t>
                      </a:r>
                    </a:p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455613" algn="l"/>
                          <a:tab pos="912813" algn="l"/>
                          <a:tab pos="1370013" algn="l"/>
                          <a:tab pos="1827213" algn="l"/>
                          <a:tab pos="2284413" algn="l"/>
                          <a:tab pos="2741613" algn="l"/>
                          <a:tab pos="3198813" algn="l"/>
                          <a:tab pos="3656013" algn="l"/>
                          <a:tab pos="4113213" algn="l"/>
                          <a:tab pos="4570413" algn="l"/>
                          <a:tab pos="5027613" algn="l"/>
                          <a:tab pos="5484813" algn="l"/>
                          <a:tab pos="5942013" algn="l"/>
                          <a:tab pos="6399213" algn="l"/>
                          <a:tab pos="6856413" algn="l"/>
                          <a:tab pos="7313613" algn="l"/>
                          <a:tab pos="7770813" algn="l"/>
                          <a:tab pos="8228013" algn="l"/>
                          <a:tab pos="8685213" algn="l"/>
                          <a:tab pos="9142413" algn="l"/>
                        </a:tabLst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sgothic" charset="0"/>
                      </a:endParaRP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The x, y, or z coordinate of the minimum extent of the entity's bounding box</a:t>
                      </a:r>
                    </a:p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msgothic" charset="0"/>
                      </a:endParaRP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592861"/>
                  </a:ext>
                </a:extLst>
              </a:tr>
              <a:tr h="395687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Is_Merged</a:t>
                      </a:r>
                    </a:p>
                  </a:txBody>
                  <a:tcPr marL="90000" marR="90000" marT="59362" marB="46769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If the entity is merged</a:t>
                      </a:r>
                    </a:p>
                  </a:txBody>
                  <a:tcPr marL="90000" marR="90000" marT="59362" marB="46769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162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F63EF696-7E02-4C82-BF74-E8F0F9DCCB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8613" y="719136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Criterion Functions</a:t>
            </a:r>
          </a:p>
        </p:txBody>
      </p:sp>
      <p:graphicFrame>
        <p:nvGraphicFramePr>
          <p:cNvPr id="13314" name="Group 2">
            <a:extLst>
              <a:ext uri="{FF2B5EF4-FFF2-40B4-BE49-F238E27FC236}">
                <a16:creationId xmlns:a16="http://schemas.microsoft.com/office/drawing/2014/main" id="{850CCF8D-A948-4B89-82D9-9E086E438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19326"/>
              </p:ext>
            </p:extLst>
          </p:nvPr>
        </p:nvGraphicFramePr>
        <p:xfrm>
          <a:off x="2360612" y="1858962"/>
          <a:ext cx="6859588" cy="4922839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664324450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3899318186"/>
                    </a:ext>
                  </a:extLst>
                </a:gridCol>
              </a:tblGrid>
              <a:tr h="642938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Is_Virtual</a:t>
                      </a:r>
                    </a:p>
                  </a:txBody>
                  <a:tcPr marL="90000" marR="90000" marT="594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Whether an entity is virtual geometry.</a:t>
                      </a:r>
                    </a:p>
                  </a:txBody>
                  <a:tcPr marL="90000" marR="90000" marT="594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085672"/>
                  </a:ext>
                </a:extLst>
              </a:tr>
              <a:tr h="1230313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Has_Virtual</a:t>
                      </a:r>
                    </a:p>
                  </a:txBody>
                  <a:tcPr marL="90000" marR="90000" marT="594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An entity "has_virtual" if it is virtual itself, or has at least one child virtual entity</a:t>
                      </a:r>
                    </a:p>
                  </a:txBody>
                  <a:tcPr marL="90000" marR="90000" marT="594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322010"/>
                  </a:ext>
                </a:extLst>
              </a:tr>
              <a:tr h="938213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Is_Real</a:t>
                      </a:r>
                    </a:p>
                  </a:txBody>
                  <a:tcPr marL="90000" marR="90000" marT="594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An entity "is_real" if it has at least one real (non-virtual) entity.</a:t>
                      </a:r>
                    </a:p>
                  </a:txBody>
                  <a:tcPr marL="90000" marR="90000" marT="594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238012"/>
                  </a:ext>
                </a:extLst>
              </a:tr>
              <a:tr h="2111375"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Num_Parents</a:t>
                      </a:r>
                    </a:p>
                  </a:txBody>
                  <a:tcPr marL="90000" marR="90000" marT="594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69863"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msgothic" charset="0"/>
                        </a:defRPr>
                      </a:lvl1pPr>
                      <a:lvl2pPr>
                        <a:lnSpc>
                          <a:spcPct val="102000"/>
                        </a:lnSpc>
                        <a:spcBef>
                          <a:spcPts val="5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msgothic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450"/>
                        </a:spcBef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  <a:defRPr sz="16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msgothic" charset="0"/>
                        </a:defRPr>
                      </a:lvl9pPr>
                    </a:lstStyle>
                    <a:p>
                      <a:pPr marL="171450" marR="0" lvl="0" indent="-169863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71450" algn="l"/>
                          <a:tab pos="628650" algn="l"/>
                          <a:tab pos="1085850" algn="l"/>
                          <a:tab pos="1543050" algn="l"/>
                          <a:tab pos="2000250" algn="l"/>
                          <a:tab pos="2457450" algn="l"/>
                          <a:tab pos="2914650" algn="l"/>
                          <a:tab pos="3371850" algn="l"/>
                          <a:tab pos="3829050" algn="l"/>
                          <a:tab pos="4286250" algn="l"/>
                          <a:tab pos="4743450" algn="l"/>
                          <a:tab pos="5200650" algn="l"/>
                          <a:tab pos="5657850" algn="l"/>
                          <a:tab pos="6115050" algn="l"/>
                          <a:tab pos="6572250" algn="l"/>
                          <a:tab pos="7029450" algn="l"/>
                          <a:tab pos="7486650" algn="l"/>
                          <a:tab pos="7943850" algn="l"/>
                          <a:tab pos="8401050" algn="l"/>
                          <a:tab pos="8858250" algn="l"/>
                          <a:tab pos="931545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msgothic" charset="0"/>
                        </a:rPr>
                        <a:t>specify geometry entities with a specified number of parent entities. May be used to find "free curves" where num_parents=0 or non-manifold curves where num_parents&gt;2.</a:t>
                      </a:r>
                    </a:p>
                  </a:txBody>
                  <a:tcPr marL="90000" marR="90000" marT="594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0493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0A65B2B1-B4EA-4C46-8104-6099E27400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5126" y="717550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Example 1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D075667-2E53-4C52-BC85-8615C7AD1AA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35125" y="2392362"/>
            <a:ext cx="4953000" cy="3551238"/>
          </a:xfrm>
        </p:spPr>
        <p:txBody>
          <a:bodyPr vert="horz" lIns="90000" tIns="46800" rIns="90000" bIns="46800" rtlCol="0">
            <a:normAutofit/>
          </a:bodyPr>
          <a:lstStyle/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bri x 10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cyl radius 2 z 12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subtract vol 2 from vol 1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vol 1 size .5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vol 1 scheme auto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mesh vol 1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draw surf in vert 1</a:t>
            </a:r>
          </a:p>
          <a:p>
            <a:pPr marL="341313" indent="-168275">
              <a:lnSpc>
                <a:spcPct val="100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en-US"/>
              <a:t>draw hex in node in surf 11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0705496C-92EB-4D69-BF49-DCB4F233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57400"/>
            <a:ext cx="2860675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E3172C29-8A1E-4F0E-A86E-979E336439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92151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Introduction to Aprepro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2B71747-B1CA-4FBD-A765-D486DD98BEF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2362200"/>
            <a:ext cx="77724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Aprepro =</a:t>
            </a:r>
            <a:r>
              <a:rPr lang="en-US" altLang="en-US" sz="2000">
                <a:solidFill>
                  <a:srgbClr val="CC0000"/>
                </a:solidFill>
              </a:rPr>
              <a:t> A</a:t>
            </a:r>
            <a:r>
              <a:rPr lang="en-US" altLang="en-US" sz="2000"/>
              <a:t>lgebraic </a:t>
            </a:r>
            <a:r>
              <a:rPr lang="en-US" altLang="en-US" sz="2000">
                <a:solidFill>
                  <a:srgbClr val="CC0000"/>
                </a:solidFill>
              </a:rPr>
              <a:t>Pre</a:t>
            </a:r>
            <a:r>
              <a:rPr lang="en-US" altLang="en-US" sz="2000"/>
              <a:t>-</a:t>
            </a:r>
            <a:r>
              <a:rPr lang="en-US" altLang="en-US" sz="2000">
                <a:solidFill>
                  <a:srgbClr val="CC0000"/>
                </a:solidFill>
              </a:rPr>
              <a:t>Pro</a:t>
            </a:r>
            <a:r>
              <a:rPr lang="en-US" altLang="en-US" sz="2000"/>
              <a:t>cessor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A built-in miniature programming language</a:t>
            </a:r>
          </a:p>
          <a:p>
            <a:pPr marL="339725" indent="-169863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000"/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Purposes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Parameterize a journal file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Error checking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Other control logic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6275D643-0346-4A52-9A38-079D172FEB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692151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Basic Aprepro Syntax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904D210-3E98-45E1-A8C8-662DB4584C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2362200"/>
            <a:ext cx="77724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Aprepro expressions are wrapped in curly braces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Aprepro evaluated first, results inserted into command: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A472E034-418C-42E7-8E6F-ACD9D335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733801"/>
            <a:ext cx="30099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102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msgothic" charset="0"/>
              </a:defRPr>
            </a:lvl2pPr>
            <a:lvl3pPr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/>
              <a:t>  </a:t>
            </a:r>
            <a:r>
              <a:rPr lang="en-US" altLang="en-US" sz="2800" b="0">
                <a:solidFill>
                  <a:srgbClr val="3333CC"/>
                </a:solidFill>
                <a:latin typeface="Palatino Linotype" panose="02040502050505030304" pitchFamily="18" charset="0"/>
              </a:rPr>
              <a:t>Brick X {10}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/>
              <a:t>And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/>
              <a:t>  </a:t>
            </a:r>
            <a:r>
              <a:rPr lang="en-US" altLang="en-US" sz="2800" b="0">
                <a:solidFill>
                  <a:srgbClr val="3333CC"/>
                </a:solidFill>
                <a:latin typeface="Palatino Linotype" panose="02040502050505030304" pitchFamily="18" charset="0"/>
              </a:rPr>
              <a:t>Brick X {5*2}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/>
              <a:t>Are Equivalent To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/>
              <a:t>  </a:t>
            </a:r>
            <a:r>
              <a:rPr lang="en-US" altLang="en-US" sz="2800" b="0">
                <a:solidFill>
                  <a:srgbClr val="3333CC"/>
                </a:solidFill>
                <a:latin typeface="Palatino Linotype" panose="02040502050505030304" pitchFamily="18" charset="0"/>
              </a:rPr>
              <a:t>Brick X 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643EABE4-CEA9-4370-9935-2215C6E9D3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768351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Aprepro Variables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FE62DCA-EB34-4AA7-BACE-0FF594CADD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1905000"/>
            <a:ext cx="77724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Variables are named values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Names are case sensitive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Variable type is Number or String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Defined in a comment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>
                <a:solidFill>
                  <a:srgbClr val="3333CC"/>
                </a:solidFill>
              </a:rPr>
              <a:t># {width=2}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# {r=“radius”}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Use anywhere in a command, as if you typed the variable’s value: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>
                <a:solidFill>
                  <a:srgbClr val="3333CC"/>
                </a:solidFill>
              </a:rPr>
              <a:t>brick x {width}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cylinder height 5 {r} 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4B221221-019D-4BA2-9863-DB2E3426E8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92151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Aprepro Equations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A836D0-9335-4188-9D2D-0674508FCD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00200" y="1752600"/>
            <a:ext cx="7772400" cy="47244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Variable values can be changed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>
                <a:solidFill>
                  <a:srgbClr val="3333CC"/>
                </a:solidFill>
              </a:rPr>
              <a:t># {x = 1}</a:t>
            </a:r>
            <a:br>
              <a:rPr lang="en-US" altLang="en-US" sz="2000">
                <a:solidFill>
                  <a:srgbClr val="3333CC"/>
                </a:solidFill>
              </a:rPr>
            </a:br>
            <a:r>
              <a:rPr lang="en-US" altLang="en-US" sz="2000">
                <a:solidFill>
                  <a:srgbClr val="3333CC"/>
                </a:solidFill>
              </a:rPr>
              <a:t># {x = 5}  ##This will give you a warning</a:t>
            </a:r>
            <a:br>
              <a:rPr lang="en-US" altLang="en-US" sz="2000">
                <a:solidFill>
                  <a:srgbClr val="3333CC"/>
                </a:solidFill>
              </a:rPr>
            </a:br>
            <a:r>
              <a:rPr lang="en-US" altLang="en-US" sz="2000">
                <a:solidFill>
                  <a:srgbClr val="3333CC"/>
                </a:solidFill>
              </a:rPr>
              <a:t># {x++}  ## Increase value of x by one, no warning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To avoid warnings, make variable name start with an underscore (_), or use ++ and --</a:t>
            </a:r>
            <a:br>
              <a:rPr lang="en-US" altLang="en-US" sz="2000"/>
            </a:br>
            <a:endParaRPr lang="en-US" altLang="en-US" sz="2000"/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Convenient way to see variable value: </a:t>
            </a:r>
            <a:r>
              <a:rPr lang="en-US" altLang="en-US" sz="2000" i="1"/>
              <a:t>comment</a:t>
            </a:r>
            <a:r>
              <a:rPr lang="en-US" altLang="en-US" sz="2000"/>
              <a:t> command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>
                <a:solidFill>
                  <a:srgbClr val="3333CC"/>
                </a:solidFill>
              </a:rPr>
              <a:t>Comment x</a:t>
            </a:r>
            <a:br>
              <a:rPr lang="en-US" altLang="en-US" sz="2000">
                <a:solidFill>
                  <a:srgbClr val="3333CC"/>
                </a:solidFill>
              </a:rPr>
            </a:br>
            <a:r>
              <a:rPr lang="en-US" altLang="en-US" sz="2000">
                <a:solidFill>
                  <a:srgbClr val="008000"/>
                </a:solidFill>
              </a:rPr>
              <a:t>User Comment: 6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br>
              <a:rPr lang="en-US" altLang="en-US" sz="2000"/>
            </a:br>
            <a:r>
              <a:rPr lang="en-US" altLang="en-US" sz="2000">
                <a:solidFill>
                  <a:srgbClr val="3333CC"/>
                </a:solidFill>
              </a:rPr>
              <a:t>Comment “x is” x “and y is” y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>
                <a:solidFill>
                  <a:srgbClr val="008000"/>
                </a:solidFill>
              </a:rPr>
              <a:t>User Comment: x is 6 and y is &lt;undefined&gt;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2FC770A6-2E8A-4B44-B220-58488094EA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768351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Operators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DAB755B-309D-4665-9DB4-4C96A7B86D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1676400"/>
            <a:ext cx="7772400" cy="4572000"/>
          </a:xfrm>
        </p:spPr>
        <p:txBody>
          <a:bodyPr/>
          <a:lstStyle/>
          <a:p>
            <a:pPr marL="341313" indent="-169863">
              <a:lnSpc>
                <a:spcPct val="83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/>
              <a:t>Addition: +</a:t>
            </a:r>
          </a:p>
          <a:p>
            <a:pPr marL="341313" indent="-169863">
              <a:lnSpc>
                <a:spcPct val="83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/>
              <a:t>Subtraction: -</a:t>
            </a:r>
          </a:p>
          <a:p>
            <a:pPr marL="341313" indent="-169863">
              <a:lnSpc>
                <a:spcPct val="83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/>
              <a:t>Multiplication: *</a:t>
            </a:r>
          </a:p>
          <a:p>
            <a:pPr marL="341313" indent="-169863">
              <a:lnSpc>
                <a:spcPct val="83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/>
              <a:t>Division: /</a:t>
            </a:r>
          </a:p>
          <a:p>
            <a:pPr marL="341313" indent="-169863">
              <a:lnSpc>
                <a:spcPct val="83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/>
              <a:t>Power of: ^  (</a:t>
            </a:r>
            <a:r>
              <a:rPr lang="en-US" altLang="en-US" sz="2200">
                <a:solidFill>
                  <a:srgbClr val="3333CC"/>
                </a:solidFill>
                <a:latin typeface="Palatino Linotype" panose="02040502050505030304" pitchFamily="18" charset="0"/>
              </a:rPr>
              <a:t>{3^2}</a:t>
            </a:r>
            <a:r>
              <a:rPr lang="en-US" altLang="en-US"/>
              <a:t> = 9)</a:t>
            </a:r>
          </a:p>
          <a:p>
            <a:pPr marL="341313" indent="-169863">
              <a:lnSpc>
                <a:spcPct val="83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/>
          </a:p>
          <a:p>
            <a:pPr marL="341313" indent="-169863">
              <a:lnSpc>
                <a:spcPct val="83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/>
              <a:t>Math expressions can be used just about anywhere:</a:t>
            </a:r>
          </a:p>
          <a:p>
            <a:pPr marL="685800" lvl="1" indent="-228600">
              <a:lnSpc>
                <a:spcPct val="92000"/>
              </a:lnSpc>
              <a:buFont typeface="Palatino Linotype" panose="02040502050505030304" pitchFamily="18" charset="0"/>
              <a:buChar char="​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>
                <a:solidFill>
                  <a:srgbClr val="3333CC"/>
                </a:solidFill>
              </a:rPr>
              <a:t># {width=3}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# {width_squared = width^2}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brick x {width} y {width*2} z {width_squared}</a:t>
            </a:r>
          </a:p>
          <a:p>
            <a:pPr marL="341313" indent="-169863">
              <a:lnSpc>
                <a:spcPct val="83000"/>
              </a:lnSpc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1F56278B-714C-4719-85C4-BFC5A70B68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735013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Aprepro Functions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A3B9015-D78D-49DC-B614-E49468D3F1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2405062"/>
            <a:ext cx="77724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Functions calculate or look up values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Function name followed by parameters in parentheses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The number and type of parameters depends on the function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Commas between parameters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/>
              <a:t>Parameters can be constants, variables, or equations</a:t>
            </a:r>
          </a:p>
          <a:p>
            <a:pPr marL="685800" lvl="1" indent="-228600">
              <a:buClr>
                <a:srgbClr val="3333CC"/>
              </a:buClr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>
                <a:solidFill>
                  <a:srgbClr val="3333CC"/>
                </a:solidFill>
              </a:rPr>
              <a:t># {errs = get_error_count()}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# {x=cos(PI/2)}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# {vertex_x = Vx(30)}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# {random_number = rand(10, 20)}</a:t>
            </a:r>
            <a:br>
              <a:rPr lang="en-US" altLang="en-US">
                <a:solidFill>
                  <a:srgbClr val="3333CC"/>
                </a:solidFill>
              </a:rPr>
            </a:br>
            <a:r>
              <a:rPr lang="en-US" altLang="en-US">
                <a:solidFill>
                  <a:srgbClr val="3333CC"/>
                </a:solidFill>
              </a:rPr>
              <a:t># {Print ("Hello World")}</a:t>
            </a:r>
          </a:p>
        </p:txBody>
      </p:sp>
      <p:sp>
        <p:nvSpPr>
          <p:cNvPr id="38916" name="Date Placeholder 3">
            <a:extLst>
              <a:ext uri="{FF2B5EF4-FFF2-40B4-BE49-F238E27FC236}">
                <a16:creationId xmlns:a16="http://schemas.microsoft.com/office/drawing/2014/main" id="{63963E6F-61DC-47C4-9162-2C9B5245E0C2}"/>
              </a:ext>
            </a:extLst>
          </p:cNvPr>
          <p:cNvSpPr txBox="1">
            <a:spLocks/>
          </p:cNvSpPr>
          <p:nvPr/>
        </p:nvSpPr>
        <p:spPr bwMode="auto">
          <a:xfrm>
            <a:off x="7924800" y="6927850"/>
            <a:ext cx="14859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102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Verdana" panose="020B0604030504040204" pitchFamily="34" charset="0"/>
                <a:cs typeface="msgothic" charset="0"/>
              </a:defRPr>
            </a:lvl2pPr>
            <a:lvl3pPr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CUBIT Basic Tutorial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0E7C56EC-EAA3-4792-B28A-E86773BBE7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183" y="485844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Types of Functions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D35D3D4-3282-4E05-86E2-F0E7F94EF0E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371600"/>
            <a:ext cx="7772400" cy="44196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Math Functions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sin(num), cos(num), asin(num), etc…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sqrt(num), exp(num), log(num), ln(num), etc…</a:t>
            </a:r>
          </a:p>
          <a:p>
            <a:pPr marL="685800" lvl="1" indent="-22860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String Manipulation Functions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Quote(string), toupper(string), tolower(string)</a:t>
            </a:r>
          </a:p>
          <a:p>
            <a:pPr marL="685800" lvl="1" indent="-22860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Utility Functions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Print(string), PrintError(string)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FileExists(string), HasFeature(string)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A1C60B39-798C-4492-8480-98C8CEF97E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03263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Cubit Command Language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EDA5DEE-658E-47EB-A1F9-ADDA2BB20A6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768476"/>
            <a:ext cx="7773988" cy="4632325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CUBIT™ is controlled by a command language.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This command language is generated by the GUI and passed into the CUBIT™ processor.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commands can be journaled to a file to provide a history.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commands are echoed to the command window in the GUI.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User help via email is frequently given in terms of CUBIT™ commands.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CUBIT™ can be programmed via this language.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It is VERY helpful to understand the syntax and power of the CUBIT™ command language.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0A5E6AB4-F402-452E-9EE0-2B4E894D61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87557" y="685800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Types of Functions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C680944-9581-481A-9BD8-B4EB765DCE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7772400" cy="44196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Session Information Functions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NumVolumes(), NumSurfaces(), etc…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get_error_count(), set_error_count(num)</a:t>
            </a:r>
          </a:p>
          <a:p>
            <a:pPr marL="685800" lvl="1" indent="-22860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Entity Information Functions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Vx(num), Nz(num)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Radius(num), SurfaceArea(num), Length(num)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CurveAt(num, num, num), HexAt(num, num, num)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C8889318-F4CA-4710-8DE5-27FE436500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Flow Control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A63C984-4995-414C-A7CF-A0189F9E62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77724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Three types of flow control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If statements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Loops</a:t>
            </a:r>
          </a:p>
          <a:p>
            <a:pPr marL="685800" lvl="1" indent="-228600"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Include files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1435D78F-E7A6-47A4-A426-E4C6B61A04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0870" y="533400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If Statements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9305DB4-F168-4495-A36A-8B4FE40EBE1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7772400" cy="4114800"/>
          </a:xfrm>
        </p:spPr>
        <p:txBody>
          <a:bodyPr/>
          <a:lstStyle/>
          <a:p>
            <a:pPr marL="339725" indent="-169863"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1800" dirty="0"/>
              <a:t>If true then do</a:t>
            </a:r>
          </a:p>
          <a:p>
            <a:pPr marL="685800" lvl="1" indent="-228600">
              <a:lnSpc>
                <a:spcPct val="80000"/>
              </a:lnSpc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 dirty="0">
                <a:solidFill>
                  <a:srgbClr val="3333CC"/>
                </a:solidFill>
              </a:rPr>
              <a:t>#{if (</a:t>
            </a:r>
            <a:r>
              <a:rPr lang="en-US" altLang="en-US" sz="2000" dirty="0" err="1">
                <a:solidFill>
                  <a:srgbClr val="3333CC"/>
                </a:solidFill>
              </a:rPr>
              <a:t>my_variable</a:t>
            </a:r>
            <a:r>
              <a:rPr lang="en-US" altLang="en-US" sz="2000" dirty="0">
                <a:solidFill>
                  <a:srgbClr val="3333CC"/>
                </a:solidFill>
              </a:rPr>
              <a:t> &lt; 3)}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  brick x 3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#{else}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  brick x {</a:t>
            </a:r>
            <a:r>
              <a:rPr lang="en-US" altLang="en-US" sz="2000" dirty="0" err="1">
                <a:solidFill>
                  <a:srgbClr val="3333CC"/>
                </a:solidFill>
              </a:rPr>
              <a:t>my_variable</a:t>
            </a:r>
            <a:r>
              <a:rPr lang="en-US" altLang="en-US" sz="2000" dirty="0">
                <a:solidFill>
                  <a:srgbClr val="3333CC"/>
                </a:solidFill>
              </a:rPr>
              <a:t>}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#{endif}</a:t>
            </a:r>
          </a:p>
          <a:p>
            <a:pPr marL="339725" indent="-169863"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1800" dirty="0"/>
              <a:t>If defined and not zero then do</a:t>
            </a:r>
          </a:p>
          <a:p>
            <a:pPr marL="685800" lvl="1" indent="-228600">
              <a:lnSpc>
                <a:spcPct val="80000"/>
              </a:lnSpc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 dirty="0">
                <a:solidFill>
                  <a:srgbClr val="3333CC"/>
                </a:solidFill>
              </a:rPr>
              <a:t>#{ifdef(make_a_brick)}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  brick x 3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#{endif}</a:t>
            </a:r>
          </a:p>
          <a:p>
            <a:pPr marL="339725" indent="-169863"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1800" dirty="0"/>
              <a:t>If zero or not defined then do</a:t>
            </a:r>
          </a:p>
          <a:p>
            <a:pPr marL="685800" lvl="1" indent="-228600">
              <a:lnSpc>
                <a:spcPct val="80000"/>
              </a:lnSpc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 dirty="0">
                <a:solidFill>
                  <a:srgbClr val="3333CC"/>
                </a:solidFill>
              </a:rPr>
              <a:t>#{ifndef(skip_the_brick)}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  brick x 3</a:t>
            </a:r>
            <a:br>
              <a:rPr lang="en-US" altLang="en-US" sz="2000" dirty="0">
                <a:solidFill>
                  <a:srgbClr val="3333CC"/>
                </a:solidFill>
              </a:rPr>
            </a:br>
            <a:r>
              <a:rPr lang="en-US" altLang="en-US" sz="2000" dirty="0">
                <a:solidFill>
                  <a:srgbClr val="3333CC"/>
                </a:solidFill>
              </a:rPr>
              <a:t>#{endif}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D3B837B3-44E3-420A-B020-2A40CCF761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33400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Loops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D3169B-078A-45B6-A205-911204770FA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77724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Repeat a set of commands some number of times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>
                <a:solidFill>
                  <a:srgbClr val="3333CC"/>
                </a:solidFill>
              </a:rPr>
              <a:t># Create 3 bricks</a:t>
            </a:r>
            <a:br>
              <a:rPr lang="en-US" altLang="en-US" dirty="0">
                <a:solidFill>
                  <a:srgbClr val="3333CC"/>
                </a:solidFill>
              </a:rPr>
            </a:br>
            <a:r>
              <a:rPr lang="en-US" altLang="en-US" dirty="0">
                <a:solidFill>
                  <a:srgbClr val="3333CC"/>
                </a:solidFill>
              </a:rPr>
              <a:t>#{Loop(3)}</a:t>
            </a:r>
            <a:br>
              <a:rPr lang="en-US" altLang="en-US" dirty="0">
                <a:solidFill>
                  <a:srgbClr val="3333CC"/>
                </a:solidFill>
              </a:rPr>
            </a:br>
            <a:r>
              <a:rPr lang="en-US" altLang="en-US" dirty="0">
                <a:solidFill>
                  <a:srgbClr val="3333CC"/>
                </a:solidFill>
              </a:rPr>
              <a:t>  brick x 10</a:t>
            </a:r>
            <a:br>
              <a:rPr lang="en-US" altLang="en-US" dirty="0">
                <a:solidFill>
                  <a:srgbClr val="3333CC"/>
                </a:solidFill>
              </a:rPr>
            </a:br>
            <a:r>
              <a:rPr lang="en-US" altLang="en-US" dirty="0">
                <a:solidFill>
                  <a:srgbClr val="3333CC"/>
                </a:solidFill>
              </a:rPr>
              <a:t>#{EndLoop}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Loop statement accepts numbers or variables, but not expressions</a:t>
            </a:r>
          </a:p>
          <a:p>
            <a:pPr marL="685800" lvl="1" indent="-228600">
              <a:buFont typeface="Palatino Linotype" panose="02040502050505030304" pitchFamily="18" charset="0"/>
              <a:buChar char="​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>
                <a:solidFill>
                  <a:srgbClr val="3333CC"/>
                </a:solidFill>
              </a:rPr>
              <a:t># {Loop(3)}  #OK</a:t>
            </a:r>
            <a:br>
              <a:rPr lang="en-US" altLang="en-US" dirty="0">
                <a:solidFill>
                  <a:srgbClr val="3333CC"/>
                </a:solidFill>
              </a:rPr>
            </a:br>
            <a:r>
              <a:rPr lang="en-US" altLang="en-US" dirty="0">
                <a:solidFill>
                  <a:srgbClr val="3333CC"/>
                </a:solidFill>
              </a:rPr>
              <a:t># {Loop(x)}  #OK</a:t>
            </a:r>
            <a:br>
              <a:rPr lang="en-US" altLang="en-US" dirty="0">
                <a:solidFill>
                  <a:srgbClr val="3333CC"/>
                </a:solidFill>
              </a:rPr>
            </a:br>
            <a:r>
              <a:rPr lang="en-US" altLang="en-US" dirty="0">
                <a:solidFill>
                  <a:srgbClr val="3333CC"/>
                </a:solidFill>
              </a:rPr>
              <a:t># {Loop(x-1)}  #error</a:t>
            </a:r>
            <a:br>
              <a:rPr lang="en-US" altLang="en-US" dirty="0">
                <a:solidFill>
                  <a:srgbClr val="3333CC"/>
                </a:solidFill>
              </a:rPr>
            </a:br>
            <a:endParaRPr lang="en-US" alt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A141364F-28EE-4279-918B-35F778A170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838200"/>
            <a:ext cx="7391400" cy="84931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Example 1 – Accurate Coordinates</a:t>
            </a: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7160B42C-DCF0-42DF-8385-25595030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9" y="2819401"/>
            <a:ext cx="752832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102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msgothic" charset="0"/>
              </a:defRPr>
            </a:lvl2pPr>
            <a:lvl3pPr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rgbClr val="3333CC"/>
                </a:solidFill>
                <a:latin typeface="Palatino Linotype" panose="02040502050505030304" pitchFamily="18" charset="0"/>
              </a:rPr>
              <a:t>Create Vertex {Vx(1) + 10} {Vy(1)} {Vz(1)}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F20EF3FF-D803-4094-A531-2C9FE27345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85800"/>
            <a:ext cx="6791325" cy="84931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Example 2 – Name that Volume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D23E53CB-1F0B-45F1-BF9A-6E1DE050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286000"/>
            <a:ext cx="7294563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msgothic" charset="0"/>
              </a:defRPr>
            </a:lvl1pPr>
            <a:lvl2pPr>
              <a:lnSpc>
                <a:spcPct val="102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cs typeface="msgothic" charset="0"/>
              </a:defRPr>
            </a:lvl2pPr>
            <a:lvl3pPr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3333CC"/>
                </a:solidFill>
                <a:latin typeface="Palatino Linotype" panose="02040502050505030304" pitchFamily="18" charset="0"/>
              </a:rPr>
              <a:t>Create Brick Width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3333CC"/>
                </a:solidFill>
                <a:latin typeface="Palatino Linotype" panose="02040502050505030304" pitchFamily="18" charset="0"/>
              </a:rPr>
              <a:t>Create Brick Width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3333CC"/>
                </a:solidFill>
                <a:latin typeface="Palatino Linotype" panose="02040502050505030304" pitchFamily="18" charset="0"/>
              </a:rPr>
              <a:t>Volume 2 move x 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3333CC"/>
                </a:solidFill>
                <a:latin typeface="Palatino Linotype" panose="02040502050505030304" pitchFamily="18" charset="0"/>
              </a:rPr>
              <a:t>Volume {Id("volume")-1} Name "Martha"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3333CC"/>
                </a:solidFill>
                <a:latin typeface="Palatino Linotype" panose="02040502050505030304" pitchFamily="18" charset="0"/>
              </a:rPr>
              <a:t>Volume {Id("volume")} Name "George"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000" b="0" dirty="0">
              <a:solidFill>
                <a:srgbClr val="3333CC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>
            <a:extLst>
              <a:ext uri="{FF2B5EF4-FFF2-40B4-BE49-F238E27FC236}">
                <a16:creationId xmlns:a16="http://schemas.microsoft.com/office/drawing/2014/main" id="{18AB89FE-18E8-489D-ADE2-EFD72393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9" y="3352800"/>
            <a:ext cx="32734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1">
            <a:extLst>
              <a:ext uri="{FF2B5EF4-FFF2-40B4-BE49-F238E27FC236}">
                <a16:creationId xmlns:a16="http://schemas.microsoft.com/office/drawing/2014/main" id="{58D87D9F-6513-431C-85DC-B54B3321E1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89742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err="1"/>
              <a:t>Aprepro</a:t>
            </a:r>
            <a:r>
              <a:rPr lang="en-US" altLang="en-US" dirty="0"/>
              <a:t> in the GUI</a:t>
            </a:r>
          </a:p>
        </p:txBody>
      </p:sp>
      <p:sp>
        <p:nvSpPr>
          <p:cNvPr id="55300" name="Rectangle 7">
            <a:extLst>
              <a:ext uri="{FF2B5EF4-FFF2-40B4-BE49-F238E27FC236}">
                <a16:creationId xmlns:a16="http://schemas.microsoft.com/office/drawing/2014/main" id="{99009752-9420-48AC-909D-DA1323499E6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295400"/>
            <a:ext cx="4648200" cy="41148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Use aprepro anywhere in the GUI, using curly braces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See and modify aprepro variables in the power tools</a:t>
            </a:r>
          </a:p>
        </p:txBody>
      </p:sp>
      <p:sp>
        <p:nvSpPr>
          <p:cNvPr id="55301" name="Oval 8">
            <a:extLst>
              <a:ext uri="{FF2B5EF4-FFF2-40B4-BE49-F238E27FC236}">
                <a16:creationId xmlns:a16="http://schemas.microsoft.com/office/drawing/2014/main" id="{6F50D07B-2269-4004-B743-CA7CD9D66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838200" cy="1295400"/>
          </a:xfrm>
          <a:prstGeom prst="ellipse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5302" name="Picture 2">
            <a:extLst>
              <a:ext uri="{FF2B5EF4-FFF2-40B4-BE49-F238E27FC236}">
                <a16:creationId xmlns:a16="http://schemas.microsoft.com/office/drawing/2014/main" id="{5129AE22-B8CE-45FF-8DCD-001D6BD9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4" y="3292476"/>
            <a:ext cx="28225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F9BC33F5-48F6-49D8-BE1A-071128F57C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46087"/>
            <a:ext cx="6791325" cy="8493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Example 3 - Write Head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845DEEC-7BA5-4162-B601-12CC480E86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447800"/>
            <a:ext cx="4572000" cy="4724400"/>
          </a:xfrm>
        </p:spPr>
        <p:txBody>
          <a:bodyPr/>
          <a:lstStyle/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Play ‘</a:t>
            </a:r>
            <a:r>
              <a:rPr lang="en-US" altLang="en-US" dirty="0" err="1"/>
              <a:t>write_head.jou</a:t>
            </a:r>
            <a:r>
              <a:rPr lang="en-US" altLang="en-US"/>
              <a:t>’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Open the file in the journal editor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Change the values of </a:t>
            </a:r>
            <a:r>
              <a:rPr lang="en-US" altLang="en-US" dirty="0" err="1"/>
              <a:t>yoke_x</a:t>
            </a:r>
            <a:r>
              <a:rPr lang="en-US" altLang="en-US" dirty="0"/>
              <a:t>, </a:t>
            </a:r>
            <a:r>
              <a:rPr lang="en-US" altLang="en-US" dirty="0" err="1"/>
              <a:t>yoke_y</a:t>
            </a:r>
            <a:r>
              <a:rPr lang="en-US" altLang="en-US" dirty="0"/>
              <a:t>, </a:t>
            </a:r>
            <a:r>
              <a:rPr lang="en-US" altLang="en-US" dirty="0" err="1"/>
              <a:t>yoke_z</a:t>
            </a:r>
            <a:endParaRPr lang="en-US" altLang="en-US" dirty="0"/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Play the journal file again.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Set </a:t>
            </a:r>
            <a:r>
              <a:rPr lang="en-US" altLang="en-US" dirty="0" err="1"/>
              <a:t>hex_mesh</a:t>
            </a:r>
            <a:r>
              <a:rPr lang="en-US" altLang="en-US" dirty="0"/>
              <a:t> = 1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Play again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Set up a new variable for the return pole z</a:t>
            </a:r>
          </a:p>
          <a:p>
            <a:pPr marL="339725" indent="-1698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Why doesn’t everything move correctly?</a:t>
            </a: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150DA4C0-379E-4D7A-BAE5-9A5E41D7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0"/>
            <a:ext cx="35798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EF5E488-E19C-4786-AE8A-1C14464DE5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3" y="838200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CUBIT™ Command Syntax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B822E5B-3B4D-45FB-8DE2-7556522785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4812" y="2589212"/>
            <a:ext cx="7773988" cy="2516188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Case is not significant.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Commands may be abbreviated to the smallest unique set of characters.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 hash mark (#) denotes a comment.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Lines may be continued to the next line with a backslash (\) at the end of the continuing line.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9162B55-22CF-4B85-B54A-20FF466D12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1626" y="936625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CUBIT™ Command Syntax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67FF979-2CFE-4ADF-93D4-7304375A95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71626" y="2001838"/>
            <a:ext cx="8105775" cy="4627563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16986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Commands are typically verb noun format.</a:t>
            </a:r>
          </a:p>
          <a:p>
            <a:pPr marL="685800" lvl="1" indent="-228600">
              <a:spcBef>
                <a:spcPts val="700"/>
              </a:spcBef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mesh volume 1</a:t>
            </a:r>
          </a:p>
          <a:p>
            <a:pPr marL="685800" lvl="1" indent="-228600">
              <a:spcBef>
                <a:spcPts val="700"/>
              </a:spcBef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Mesh is the verb acting on volume 1.</a:t>
            </a:r>
          </a:p>
          <a:p>
            <a:pPr marL="339725" indent="-16986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However . . . the verb may be optional</a:t>
            </a:r>
          </a:p>
          <a:p>
            <a:pPr marL="685800" lvl="1" indent="-228600">
              <a:spcBef>
                <a:spcPts val="700"/>
              </a:spcBef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cylinder radius 2 height 10</a:t>
            </a:r>
          </a:p>
          <a:p>
            <a:pPr marL="685800" lvl="1" indent="-228600">
              <a:spcBef>
                <a:spcPts val="700"/>
              </a:spcBef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This is really</a:t>
            </a:r>
          </a:p>
          <a:p>
            <a:pPr marL="1082675" lvl="2" indent="-168275">
              <a:spcBef>
                <a:spcPts val="700"/>
              </a:spcBef>
              <a:buFont typeface="Times New Roman" panose="02020603050405020304" pitchFamily="18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create cylinder radius 2 height 10</a:t>
            </a:r>
          </a:p>
          <a:p>
            <a:pPr marL="1082675" lvl="2" indent="-168275">
              <a:spcBef>
                <a:spcPts val="700"/>
              </a:spcBef>
              <a:buFont typeface="Times New Roman" panose="02020603050405020304" pitchFamily="18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create keyword is optional.</a:t>
            </a:r>
          </a:p>
          <a:p>
            <a:pPr marL="339725" indent="-169863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Or . . . the syntax is just noun first</a:t>
            </a:r>
          </a:p>
          <a:p>
            <a:pPr marL="685800" lvl="1" indent="-228600">
              <a:spcBef>
                <a:spcPts val="700"/>
              </a:spcBef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surface 1 scheme pave</a:t>
            </a:r>
          </a:p>
          <a:p>
            <a:pPr marL="685800" lvl="1" indent="-228600">
              <a:spcBef>
                <a:spcPts val="700"/>
              </a:spcBef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This is frequently used when setting an attribute on an entity.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99F4C19C-C75C-4149-AAF4-6671A16F9C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8613" y="788988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CUBIT™ Help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1B62D20-508D-43AE-B48D-6370A32DC79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98612" y="2311400"/>
            <a:ext cx="7773988" cy="3479800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Help on any command can be obtained by typing a question mark (?) or an ampersand (&amp;) at the command line prompt.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question provides completion options of a given command.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ampersand gives matches of command words ignoring the order of the words.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You can also type help and give any command word for help on that command.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1BC784C-24B8-4115-9903-21680A5BAC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1626" y="773113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Specifying Ranges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3ED1648-43D3-4E4B-95B7-6104632E5E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71626" y="2470150"/>
            <a:ext cx="8105775" cy="2406650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CUBIT™ commands frequently take a range of ids and there are specific keywords that can be used in ranges.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draw surface all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list volume 1 to 10 by 2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volume all except 3 scheme auto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81902DD8-8581-4202-BF71-143C2DE188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1626" y="769938"/>
            <a:ext cx="6792913" cy="5207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Ranges by Topology Traversal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2C6564C-355F-45DC-806A-F051B7DAA26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71626" y="1835150"/>
            <a:ext cx="8105775" cy="4870450"/>
          </a:xfrm>
        </p:spPr>
        <p:txBody>
          <a:bodyPr vert="horz" lIns="90000" tIns="46800" rIns="90000" bIns="4680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Ranges may also be specified by topological relations.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Draw vertex in volume 1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List volume in vertex 1 and 10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Curve in surf 2 size .3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If there is a range of entities on both sides of the “in” keyword the result is the intersection of the ranges.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curve 1 to 3 in body 4 to 8 by 2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Topology may include mesh entities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draw node in surface 3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draw surface in node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886AD081-8AFC-4163-B11C-8964C2CEA9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4813" y="833437"/>
            <a:ext cx="6792913" cy="427038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Specifying by Criteria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DF49DAB-9457-49E6-9816-E721BE642D6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4812" y="1852612"/>
            <a:ext cx="7773988" cy="4776788"/>
          </a:xfrm>
        </p:spPr>
        <p:txBody>
          <a:bodyPr vert="horz" lIns="0" tIns="0" rIns="0" bIns="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CUBIT™ allows specification by a given criteria using the “with” keyword.  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{Entity_Type} With {Criteria} 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draw curve with length &lt;1  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locate surface with is_meshed = false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highlight volume with not is_virtual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boolean operators “and” “or” control how statements are combined.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node with x_coord &gt; 10 And y_coord &gt; 0 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“of” keyword returns the value of a single entity for comparison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list curve with length &lt; length of curve 5 ids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7AEC1476-74D8-4DEE-A94C-8329FA9B1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755650"/>
            <a:ext cx="6792913" cy="427038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Operators on Criteria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61B765-7026-407A-8A4E-0E16E1EC22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1774826"/>
            <a:ext cx="7772400" cy="3940175"/>
          </a:xfrm>
        </p:spPr>
        <p:txBody>
          <a:bodyPr vert="horz" lIns="0" tIns="0" rIns="0" bIns="0" rtlCol="0">
            <a:normAutofit/>
          </a:bodyPr>
          <a:lstStyle/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Boolean operators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= or ==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 &lt;=, &gt;=, &lt;, &gt;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&lt;&gt; not equal</a:t>
            </a:r>
          </a:p>
          <a:p>
            <a:pPr marL="1082675" lvl="2" indent="-168275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draw surface with x_max &lt;= 3</a:t>
            </a:r>
          </a:p>
          <a:p>
            <a:pPr marL="1082675" lvl="2" indent="-168275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draw volume with z_max &lt;&gt;12.</a:t>
            </a:r>
          </a:p>
          <a:p>
            <a:pPr marL="339725" indent="-169863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Arithmetic operators</a:t>
            </a:r>
          </a:p>
          <a:p>
            <a:pPr marL="685800" lvl="1" indent="-228600">
              <a:lnSpc>
                <a:spcPct val="100000"/>
              </a:lnSpc>
              <a:buFont typeface="Verdana" panose="020B060403050404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+, -, *, /</a:t>
            </a:r>
          </a:p>
          <a:p>
            <a:pPr marL="1082675" lvl="2" indent="-168275">
              <a:lnSpc>
                <a:spcPct val="100000"/>
              </a:lnSpc>
              <a:buFont typeface="Times New Roman" panose="02020603050405020304" pitchFamily="18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/>
              <a:t>draw surface with length * 3 + 1.2 &gt; 10 </a:t>
            </a:r>
          </a:p>
          <a:p>
            <a:pPr marL="685800" lvl="1" indent="-228600">
              <a:lnSpc>
                <a:spcPct val="10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1846</Words>
  <Application>Microsoft Office PowerPoint</Application>
  <PresentationFormat>Widescreen</PresentationFormat>
  <Paragraphs>258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Palatino Linotype</vt:lpstr>
      <vt:lpstr>Times New Roman</vt:lpstr>
      <vt:lpstr>Verdana</vt:lpstr>
      <vt:lpstr>coreform-ppt-theme</vt:lpstr>
      <vt:lpstr>PowerPoint Presentation</vt:lpstr>
      <vt:lpstr>Cubit Command Language</vt:lpstr>
      <vt:lpstr>CUBIT™ Command Syntax</vt:lpstr>
      <vt:lpstr>CUBIT™ Command Syntax</vt:lpstr>
      <vt:lpstr>CUBIT™ Help</vt:lpstr>
      <vt:lpstr>Specifying Ranges</vt:lpstr>
      <vt:lpstr>Ranges by Topology Traversal</vt:lpstr>
      <vt:lpstr>Specifying by Criteria</vt:lpstr>
      <vt:lpstr>Operators on Criteria</vt:lpstr>
      <vt:lpstr>Criterion Functions</vt:lpstr>
      <vt:lpstr>Criterion Functions</vt:lpstr>
      <vt:lpstr>Example 1</vt:lpstr>
      <vt:lpstr>Introduction to Aprepro</vt:lpstr>
      <vt:lpstr>Basic Aprepro Syntax</vt:lpstr>
      <vt:lpstr>Aprepro Variables</vt:lpstr>
      <vt:lpstr>Aprepro Equations</vt:lpstr>
      <vt:lpstr>Operators</vt:lpstr>
      <vt:lpstr>Aprepro Functions</vt:lpstr>
      <vt:lpstr>Types of Functions</vt:lpstr>
      <vt:lpstr>Types of Functions</vt:lpstr>
      <vt:lpstr>Flow Control</vt:lpstr>
      <vt:lpstr>If Statements</vt:lpstr>
      <vt:lpstr>Loops</vt:lpstr>
      <vt:lpstr>Example 1 – Accurate Coordinates</vt:lpstr>
      <vt:lpstr>Example 2 – Name that Volume</vt:lpstr>
      <vt:lpstr>Aprepro in the GUI</vt:lpstr>
      <vt:lpstr>Example 3 - Write 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CUBIT Advanced User Tutorial</dc:title>
  <cp:lastModifiedBy>Ben Taylor</cp:lastModifiedBy>
  <cp:revision>26</cp:revision>
  <cp:lastPrinted>1601-01-01T00:00:00Z</cp:lastPrinted>
  <dcterms:created xsi:type="dcterms:W3CDTF">1601-01-01T00:00:00Z</dcterms:created>
  <dcterms:modified xsi:type="dcterms:W3CDTF">2021-01-12T17:17:32Z</dcterms:modified>
</cp:coreProperties>
</file>