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49"/>
  </p:notesMasterIdLst>
  <p:sldIdLst>
    <p:sldId id="256" r:id="rId2"/>
    <p:sldId id="302" r:id="rId3"/>
    <p:sldId id="304" r:id="rId4"/>
    <p:sldId id="260" r:id="rId5"/>
    <p:sldId id="305" r:id="rId6"/>
    <p:sldId id="285" r:id="rId7"/>
    <p:sldId id="286" r:id="rId8"/>
    <p:sldId id="287" r:id="rId9"/>
    <p:sldId id="293" r:id="rId10"/>
    <p:sldId id="289" r:id="rId11"/>
    <p:sldId id="292" r:id="rId12"/>
    <p:sldId id="306" r:id="rId13"/>
    <p:sldId id="291" r:id="rId14"/>
    <p:sldId id="310" r:id="rId15"/>
    <p:sldId id="294" r:id="rId16"/>
    <p:sldId id="296" r:id="rId17"/>
    <p:sldId id="297" r:id="rId18"/>
    <p:sldId id="298" r:id="rId19"/>
    <p:sldId id="299" r:id="rId20"/>
    <p:sldId id="300" r:id="rId21"/>
    <p:sldId id="301" r:id="rId22"/>
    <p:sldId id="303" r:id="rId23"/>
    <p:sldId id="311" r:id="rId24"/>
    <p:sldId id="309" r:id="rId25"/>
    <p:sldId id="312" r:id="rId26"/>
    <p:sldId id="313" r:id="rId27"/>
    <p:sldId id="314" r:id="rId28"/>
    <p:sldId id="307" r:id="rId29"/>
    <p:sldId id="315" r:id="rId30"/>
    <p:sldId id="317" r:id="rId31"/>
    <p:sldId id="316" r:id="rId32"/>
    <p:sldId id="321" r:id="rId33"/>
    <p:sldId id="322" r:id="rId34"/>
    <p:sldId id="318" r:id="rId35"/>
    <p:sldId id="319" r:id="rId36"/>
    <p:sldId id="320" r:id="rId37"/>
    <p:sldId id="323" r:id="rId38"/>
    <p:sldId id="324" r:id="rId39"/>
    <p:sldId id="325" r:id="rId40"/>
    <p:sldId id="326" r:id="rId41"/>
    <p:sldId id="327" r:id="rId42"/>
    <p:sldId id="328" r:id="rId43"/>
    <p:sldId id="329" r:id="rId44"/>
    <p:sldId id="330" r:id="rId45"/>
    <p:sldId id="331" r:id="rId46"/>
    <p:sldId id="332" r:id="rId47"/>
    <p:sldId id="33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80"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69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7BD063-EBA3-41B7-B774-0BDA5DD008E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9EA842F2-CD8D-490E-84D6-5A1C273CDF1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310FD54-0FA0-450A-A730-39B23030D2FC}" type="datetimeFigureOut">
              <a:rPr lang="en-US" altLang="en-US"/>
              <a:pPr>
                <a:defRPr/>
              </a:pPr>
              <a:t>1/12/2021</a:t>
            </a:fld>
            <a:endParaRPr lang="en-US" altLang="en-US"/>
          </a:p>
        </p:txBody>
      </p:sp>
      <p:sp>
        <p:nvSpPr>
          <p:cNvPr id="4" name="Slide Image Placeholder 3">
            <a:extLst>
              <a:ext uri="{FF2B5EF4-FFF2-40B4-BE49-F238E27FC236}">
                <a16:creationId xmlns:a16="http://schemas.microsoft.com/office/drawing/2014/main" id="{107D14DC-F66B-4B89-902C-E3A06B6C7108}"/>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D5D5E2C-9991-427F-81CB-36AB18790B2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B57F218-A37F-47A6-AC5E-022874473FB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7C30CD9A-EE70-454D-BA0F-789A8CAA590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C0A6B7-932C-47E9-8033-FF4B97B67F8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FCDA51F-80DC-491F-98EA-0CDE3A2E086C}"/>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94A782D9-F6A3-420B-874C-291FBC8850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Type: FORMAL - Training</a:t>
            </a:r>
          </a:p>
          <a:p>
            <a:r>
              <a:rPr lang="en-US" altLang="en-US"/>
              <a:t>Title: Cubit 200 Training</a:t>
            </a:r>
          </a:p>
          <a:p>
            <a:r>
              <a:rPr lang="en-US" altLang="en-US"/>
              <a:t>SAND Number: SAND2020-0682 TR</a:t>
            </a:r>
          </a:p>
          <a:p>
            <a:r>
              <a:rPr lang="en-US" altLang="en-US"/>
              <a:t>Contact: Hensley,Trevor Michael</a:t>
            </a:r>
          </a:p>
          <a:p>
            <a:endParaRPr lang="en-US" altLang="en-US"/>
          </a:p>
        </p:txBody>
      </p:sp>
      <p:sp>
        <p:nvSpPr>
          <p:cNvPr id="5124" name="Slide Number Placeholder 3">
            <a:extLst>
              <a:ext uri="{FF2B5EF4-FFF2-40B4-BE49-F238E27FC236}">
                <a16:creationId xmlns:a16="http://schemas.microsoft.com/office/drawing/2014/main" id="{9D93BF2F-1835-4DBB-B150-95067455C0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fld id="{9FDA517B-7CB9-49A9-84F5-6856322632DC}" type="slidenum">
              <a:rPr lang="en-US" altLang="en-US" sz="120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12978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Ligh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AF8AC2-05A7-4FD9-917B-112ADFBC8D66}"/>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1708991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Only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F7D68-8BDB-42DB-98F5-1150F5970381}"/>
              </a:ext>
            </a:extLst>
          </p:cNvPr>
          <p:cNvSpPr>
            <a:spLocks noGrp="1"/>
          </p:cNvSpPr>
          <p:nvPr>
            <p:ph sz="quarter" idx="10"/>
          </p:nvPr>
        </p:nvSpPr>
        <p:spPr>
          <a:xfrm>
            <a:off x="0" y="0"/>
            <a:ext cx="121920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70677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pic>
        <p:nvPicPr>
          <p:cNvPr id="4" name="Picture 3">
            <a:extLst>
              <a:ext uri="{FF2B5EF4-FFF2-40B4-BE49-F238E27FC236}">
                <a16:creationId xmlns:a16="http://schemas.microsoft.com/office/drawing/2014/main" id="{E2A14275-DD60-455C-B113-DCFEFC3C497E}"/>
              </a:ext>
            </a:extLst>
          </p:cNvPr>
          <p:cNvPicPr>
            <a:picLocks noChangeAspect="1"/>
          </p:cNvPicPr>
          <p:nvPr/>
        </p:nvPicPr>
        <p:blipFill>
          <a:blip r:embed="rId3"/>
          <a:stretch>
            <a:fillRect/>
          </a:stretch>
        </p:blipFill>
        <p:spPr>
          <a:xfrm>
            <a:off x="0" y="3309112"/>
            <a:ext cx="12192000" cy="3556000"/>
          </a:xfrm>
          <a:prstGeom prst="rect">
            <a:avLst/>
          </a:prstGeom>
        </p:spPr>
      </p:pic>
      <p:sp>
        <p:nvSpPr>
          <p:cNvPr id="6" name="TextBox 19">
            <a:extLst>
              <a:ext uri="{FF2B5EF4-FFF2-40B4-BE49-F238E27FC236}">
                <a16:creationId xmlns:a16="http://schemas.microsoft.com/office/drawing/2014/main" id="{878563D1-AC10-4A29-8B70-3AFA5B8E4736}"/>
              </a:ext>
            </a:extLst>
          </p:cNvPr>
          <p:cNvSpPr txBox="1">
            <a:spLocks noChangeArrowheads="1"/>
          </p:cNvSpPr>
          <p:nvPr userDrawn="1"/>
        </p:nvSpPr>
        <p:spPr bwMode="auto">
          <a:xfrm>
            <a:off x="2027767" y="6488114"/>
            <a:ext cx="81343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 dirty="0">
                <a:cs typeface="Arial" panose="020B0604020202020204" pitchFamily="34" charset="0"/>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 </a:t>
            </a:r>
            <a:r>
              <a:rPr lang="en-US" sz="600" dirty="0"/>
              <a:t>SAND2020-0682 TR</a:t>
            </a:r>
          </a:p>
          <a:p>
            <a:pPr algn="ctr" eaLnBrk="1" hangingPunct="1">
              <a:defRPr/>
            </a:pPr>
            <a:endParaRPr lang="en-US" altLang="en-US" sz="600" dirty="0">
              <a:cs typeface="Arial" panose="020B0604020202020204" pitchFamily="34" charset="0"/>
            </a:endParaRPr>
          </a:p>
        </p:txBody>
      </p:sp>
    </p:spTree>
    <p:extLst>
      <p:ext uri="{BB962C8B-B14F-4D97-AF65-F5344CB8AC3E}">
        <p14:creationId xmlns:p14="http://schemas.microsoft.com/office/powerpoint/2010/main" val="357887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Titl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solidFill>
                  <a:schemeClr val="bg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BBE44E72-9B30-4746-8C94-12642899B018}"/>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21549557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362712" y="2824928"/>
            <a:ext cx="11466576"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44778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442599"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a:extLst>
              <a:ext uri="{FF2B5EF4-FFF2-40B4-BE49-F238E27FC236}">
                <a16:creationId xmlns:a16="http://schemas.microsoft.com/office/drawing/2014/main" id="{A9E60B8C-D510-4CE9-AA27-1D34C386B191}"/>
              </a:ext>
            </a:extLst>
          </p:cNvPr>
          <p:cNvSpPr>
            <a:spLocks noGrp="1"/>
          </p:cNvSpPr>
          <p:nvPr>
            <p:ph sz="quarter" idx="14"/>
          </p:nvPr>
        </p:nvSpPr>
        <p:spPr>
          <a:xfrm>
            <a:off x="6246511"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410399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5"/>
            <a:ext cx="11318487" cy="453123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EA94213-FB68-4861-82E8-30C6B5A12782}"/>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D80F48C6-3449-4554-9862-275380D7A807}"/>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9180944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8432BD9-B6AB-4B63-9E62-C456CA05F784}"/>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D2F83D11-B64C-4A62-842D-5528ED3813DE}"/>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10763595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 Dark">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61832"/>
            <a:ext cx="5181600"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61832"/>
            <a:ext cx="5183188"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21C4C151-D459-4633-9680-11CED63D6818}"/>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F520275E-911D-4C4F-A7C0-C1765A663181}"/>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47818465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 Dark">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F9F59-8195-4DF6-8778-9005D5239518}"/>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9569EC35-E689-44A5-983B-0A587E411FFC}"/>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7181595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Mesh">
    <p:bg>
      <p:bgPr>
        <a:solidFill>
          <a:schemeClr val="bg1"/>
        </a:solidFill>
        <a:effectLst/>
      </p:bgPr>
    </p:bg>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4A78F3ED-580D-48A6-85F9-FEEC9B3409EE}"/>
              </a:ext>
            </a:extLst>
          </p:cNvPr>
          <p:cNvPicPr>
            <a:picLocks noChangeAspect="1"/>
          </p:cNvPicPr>
          <p:nvPr/>
        </p:nvPicPr>
        <p:blipFill>
          <a:blip r:embed="rId2"/>
          <a:srcRect/>
          <a:stretch/>
        </p:blipFill>
        <p:spPr>
          <a:xfrm>
            <a:off x="2" y="589361"/>
            <a:ext cx="12191999" cy="6268641"/>
          </a:xfrm>
          <a:prstGeom prst="rect">
            <a:avLst/>
          </a:prstGeom>
        </p:spPr>
      </p:pic>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ln>
                  <a:solidFill>
                    <a:schemeClr val="tx2"/>
                  </a:solidFill>
                </a:ln>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b="1">
                <a:ln>
                  <a:noFill/>
                </a:ln>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3"/>
          <a:stretch>
            <a:fillRect/>
          </a:stretch>
        </p:blipFill>
        <p:spPr>
          <a:xfrm>
            <a:off x="0" y="1843"/>
            <a:ext cx="12192000" cy="853440"/>
          </a:xfrm>
          <a:prstGeom prst="rect">
            <a:avLst/>
          </a:prstGeom>
        </p:spPr>
      </p:pic>
    </p:spTree>
    <p:extLst>
      <p:ext uri="{BB962C8B-B14F-4D97-AF65-F5344CB8AC3E}">
        <p14:creationId xmlns:p14="http://schemas.microsoft.com/office/powerpoint/2010/main" val="151792012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 Dark">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DE1306-73E3-4878-8F26-F6ABB3A7DF1F}"/>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67262843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Only - Dark">
    <p:bg>
      <p:bgPr>
        <a:solidFill>
          <a:schemeClr val="tx2"/>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61732D9-B9F3-4272-9402-0798F301BFC8}"/>
              </a:ext>
            </a:extLst>
          </p:cNvPr>
          <p:cNvSpPr>
            <a:spLocks noGrp="1"/>
          </p:cNvSpPr>
          <p:nvPr>
            <p:ph sz="quarter" idx="10"/>
          </p:nvPr>
        </p:nvSpPr>
        <p:spPr>
          <a:xfrm>
            <a:off x="0" y="0"/>
            <a:ext cx="12192000" cy="6858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35580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09E4A665-2C97-4937-8BA9-BCDBE91BDE60}"/>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6237989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362712" y="2824928"/>
            <a:ext cx="1146657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88658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462775"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a:extLst>
              <a:ext uri="{FF2B5EF4-FFF2-40B4-BE49-F238E27FC236}">
                <a16:creationId xmlns:a16="http://schemas.microsoft.com/office/drawing/2014/main" id="{16D1643A-432B-4379-B0CE-C90FE47E5D71}"/>
              </a:ext>
            </a:extLst>
          </p:cNvPr>
          <p:cNvSpPr>
            <a:spLocks noGrp="1"/>
          </p:cNvSpPr>
          <p:nvPr>
            <p:ph sz="quarter" idx="14"/>
          </p:nvPr>
        </p:nvSpPr>
        <p:spPr>
          <a:xfrm>
            <a:off x="6222083"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49920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7"/>
            <a:ext cx="11318487" cy="4531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EA345F-E11E-467B-B46F-1FF4491F89B0}"/>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59D3719A-9D76-4135-AE5C-14BBB71D0AB1}"/>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193461634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01E0B45-006F-4FEC-B865-C8D9D4592390}"/>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2279F298-342F-4602-9BE3-AD54287E4DD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250322921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 Ligh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40869"/>
            <a:ext cx="5181600"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40869"/>
            <a:ext cx="5183188"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A30D027D-446F-46FB-8F92-35B73D452D90}"/>
              </a:ext>
            </a:extLst>
          </p:cNvPr>
          <p:cNvPicPr>
            <a:picLocks noChangeAspect="1"/>
          </p:cNvPicPr>
          <p:nvPr/>
        </p:nvPicPr>
        <p:blipFill>
          <a:blip r:embed="rId2"/>
          <a:stretch>
            <a:fillRect/>
          </a:stretch>
        </p:blipFill>
        <p:spPr>
          <a:xfrm>
            <a:off x="0" y="1843"/>
            <a:ext cx="12192000" cy="853440"/>
          </a:xfrm>
          <a:prstGeom prst="rect">
            <a:avLst/>
          </a:prstGeom>
        </p:spPr>
      </p:pic>
      <p:sp>
        <p:nvSpPr>
          <p:cNvPr id="9" name="Title 1">
            <a:extLst>
              <a:ext uri="{FF2B5EF4-FFF2-40B4-BE49-F238E27FC236}">
                <a16:creationId xmlns:a16="http://schemas.microsoft.com/office/drawing/2014/main" id="{73C4BE57-6943-4290-93F3-25A69DF5D65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16310296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 Ligh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C71AC6-F181-4269-982A-7E94C8DDA399}"/>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C5B49B37-C35A-429A-BC6C-EF17B504A4F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14681725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B535A-DCDD-664B-8AD7-CC1476DC9A8D}"/>
              </a:ext>
            </a:extLst>
          </p:cNvPr>
          <p:cNvSpPr>
            <a:spLocks noGrp="1"/>
          </p:cNvSpPr>
          <p:nvPr>
            <p:ph type="title"/>
          </p:nvPr>
        </p:nvSpPr>
        <p:spPr>
          <a:xfrm>
            <a:off x="470209" y="387429"/>
            <a:ext cx="11238571"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F85204-4910-444A-B869-264E674EF1E1}"/>
              </a:ext>
            </a:extLst>
          </p:cNvPr>
          <p:cNvSpPr>
            <a:spLocks noGrp="1"/>
          </p:cNvSpPr>
          <p:nvPr>
            <p:ph type="body" idx="1"/>
          </p:nvPr>
        </p:nvSpPr>
        <p:spPr>
          <a:xfrm>
            <a:off x="470210" y="1430215"/>
            <a:ext cx="11238569"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015873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Lst>
  <p:hf sldNum="0" hdr="0" ftr="0" dt="0"/>
  <p:txStyles>
    <p:titleStyle>
      <a:lvl1pPr algn="l" defTabSz="685800" rtl="0" eaLnBrk="1" latinLnBrk="0" hangingPunct="1">
        <a:lnSpc>
          <a:spcPct val="90000"/>
        </a:lnSpc>
        <a:spcBef>
          <a:spcPct val="0"/>
        </a:spcBef>
        <a:buNone/>
        <a:defRPr sz="3300" kern="120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lumMod val="85000"/>
              <a:lumOff val="15000"/>
            </a:schemeClr>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lumMod val="85000"/>
              <a:lumOff val="15000"/>
            </a:schemeClr>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85000"/>
              <a:lumOff val="15000"/>
            </a:schemeClr>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A83FC410-4FD1-4950-B143-F1A5144F2CF3}"/>
              </a:ext>
            </a:extLst>
          </p:cNvPr>
          <p:cNvSpPr>
            <a:spLocks noChangeArrowheads="1"/>
          </p:cNvSpPr>
          <p:nvPr/>
        </p:nvSpPr>
        <p:spPr bwMode="auto">
          <a:xfrm>
            <a:off x="2438400" y="3886200"/>
            <a:ext cx="6781800" cy="1524000"/>
          </a:xfrm>
          <a:prstGeom prst="rect">
            <a:avLst/>
          </a:prstGeom>
          <a:noFill/>
          <a:ln w="12700">
            <a:noFill/>
            <a:miter lim="800000"/>
            <a:headEnd/>
            <a:tailEnd/>
          </a:ln>
          <a:effectLst>
            <a:outerShdw blurRad="63500" dist="17961" dir="2700000" algn="ctr" rotWithShape="0">
              <a:schemeClr val="tx1">
                <a:alpha val="74998"/>
              </a:schemeClr>
            </a:outerShdw>
          </a:effectLst>
        </p:spPr>
        <p:txBody>
          <a:bodyPr lIns="90487" tIns="44450" rIns="90487" bIns="44450"/>
          <a:lstStyle/>
          <a:p>
            <a:pPr algn="ctr">
              <a:spcBef>
                <a:spcPct val="20000"/>
              </a:spcBef>
              <a:buSzPct val="100000"/>
              <a:defRPr/>
            </a:pPr>
            <a:r>
              <a:rPr lang="en-US" sz="2400" b="1" dirty="0">
                <a:solidFill>
                  <a:srgbClr val="CD0000"/>
                </a:solidFill>
                <a:ea typeface="ＭＳ Ｐゴシック" pitchFamily="34" charset="-128"/>
              </a:rPr>
              <a:t>CUBIT™ Fast-Start Tutorial</a:t>
            </a:r>
          </a:p>
          <a:p>
            <a:pPr algn="ctr">
              <a:spcBef>
                <a:spcPct val="20000"/>
              </a:spcBef>
              <a:buSzPct val="100000"/>
              <a:defRPr/>
            </a:pPr>
            <a:r>
              <a:rPr lang="en-US" sz="3600" b="1" dirty="0">
                <a:solidFill>
                  <a:srgbClr val="CD0000"/>
                </a:solidFill>
                <a:ea typeface="ＭＳ Ｐゴシック" pitchFamily="34" charset="-128"/>
              </a:rPr>
              <a:t>14. Geometry Cleanup for Contiguous Assembly Meshing  </a:t>
            </a:r>
          </a:p>
          <a:p>
            <a:pPr algn="ctr">
              <a:spcBef>
                <a:spcPct val="20000"/>
              </a:spcBef>
              <a:buSzPct val="100000"/>
              <a:defRPr/>
            </a:pPr>
            <a:endParaRPr lang="en-US" sz="3600" b="1" dirty="0">
              <a:solidFill>
                <a:srgbClr val="CD0000"/>
              </a:solidFill>
              <a:ea typeface="ＭＳ Ｐゴシック" pitchFamily="34" charset="-128"/>
            </a:endParaRPr>
          </a:p>
        </p:txBody>
      </p:sp>
      <p:pic>
        <p:nvPicPr>
          <p:cNvPr id="3" name="Graphic 2">
            <a:extLst>
              <a:ext uri="{FF2B5EF4-FFF2-40B4-BE49-F238E27FC236}">
                <a16:creationId xmlns:a16="http://schemas.microsoft.com/office/drawing/2014/main" id="{59BC612A-311A-4393-904F-BAA42DEC05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0" y="457201"/>
            <a:ext cx="3067050" cy="3533775"/>
          </a:xfrm>
          <a:prstGeom prst="rect">
            <a:avLst/>
          </a:prstGeom>
        </p:spPr>
      </p:pic>
      <p:sp>
        <p:nvSpPr>
          <p:cNvPr id="4" name="Title 3">
            <a:extLst>
              <a:ext uri="{FF2B5EF4-FFF2-40B4-BE49-F238E27FC236}">
                <a16:creationId xmlns:a16="http://schemas.microsoft.com/office/drawing/2014/main" id="{3C96F989-9E52-4256-A54F-0D94991FD7D0}"/>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7127EB98-20AB-47CE-BD40-020A8C4B5A99}"/>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8913C2A2-84B7-4294-828E-6AAFA2AE159E}"/>
              </a:ext>
            </a:extLst>
          </p:cNvPr>
          <p:cNvSpPr>
            <a:spLocks noGrp="1" noChangeArrowheads="1"/>
          </p:cNvSpPr>
          <p:nvPr>
            <p:ph type="title" idx="4294967295"/>
          </p:nvPr>
        </p:nvSpPr>
        <p:spPr>
          <a:xfrm>
            <a:off x="3200401" y="938213"/>
            <a:ext cx="6791325" cy="849313"/>
          </a:xfrm>
        </p:spPr>
        <p:txBody>
          <a:bodyPr>
            <a:normAutofit fontScale="90000"/>
          </a:bodyPr>
          <a:lstStyle/>
          <a:p>
            <a:r>
              <a:rPr lang="en-US" altLang="en-US" dirty="0"/>
              <a:t>Contiguous Meshing Exercise 4</a:t>
            </a:r>
          </a:p>
        </p:txBody>
      </p:sp>
      <p:sp>
        <p:nvSpPr>
          <p:cNvPr id="14339" name="TextBox 1">
            <a:extLst>
              <a:ext uri="{FF2B5EF4-FFF2-40B4-BE49-F238E27FC236}">
                <a16:creationId xmlns:a16="http://schemas.microsoft.com/office/drawing/2014/main" id="{0A221B2D-BB87-44AD-9BE8-E461A72356F0}"/>
              </a:ext>
            </a:extLst>
          </p:cNvPr>
          <p:cNvSpPr txBox="1">
            <a:spLocks noChangeArrowheads="1"/>
          </p:cNvSpPr>
          <p:nvPr/>
        </p:nvSpPr>
        <p:spPr bwMode="auto">
          <a:xfrm>
            <a:off x="2133600" y="2081213"/>
            <a:ext cx="4800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Import </a:t>
            </a:r>
            <a:r>
              <a:rPr lang="ja-JP" altLang="en-US" sz="1600"/>
              <a:t>“</a:t>
            </a:r>
            <a:r>
              <a:rPr lang="en-US" altLang="ja-JP" sz="1600"/>
              <a:t>contig_exercise4.sat</a:t>
            </a:r>
            <a:r>
              <a:rPr lang="ja-JP" altLang="en-US" sz="1600"/>
              <a:t>”</a:t>
            </a:r>
            <a:r>
              <a:rPr lang="en-US" altLang="ja-JP" sz="1600"/>
              <a:t>.</a:t>
            </a:r>
          </a:p>
          <a:p>
            <a:endParaRPr lang="en-US" altLang="en-US" sz="1600"/>
          </a:p>
          <a:p>
            <a:r>
              <a:rPr lang="en-US" altLang="en-US" sz="1600"/>
              <a:t>Imprint and Merge the two volumes.</a:t>
            </a:r>
          </a:p>
          <a:p>
            <a:endParaRPr lang="en-US" altLang="en-US" sz="1600"/>
          </a:p>
          <a:p>
            <a:r>
              <a:rPr lang="en-US" altLang="en-US" sz="1600"/>
              <a:t>Mesh the volumes.</a:t>
            </a:r>
          </a:p>
          <a:p>
            <a:endParaRPr lang="en-US" altLang="en-US" sz="1600"/>
          </a:p>
          <a:p>
            <a:r>
              <a:rPr lang="en-US" altLang="en-US" sz="1600"/>
              <a:t>Did you get what you expected?  Why or why not?</a:t>
            </a:r>
          </a:p>
          <a:p>
            <a:endParaRPr lang="en-US" altLang="en-US" sz="1600"/>
          </a:p>
          <a:p>
            <a:r>
              <a:rPr lang="en-US" altLang="en-US" sz="1600"/>
              <a:t>Was there any output from CUBIT™ that helps shed light on the results?</a:t>
            </a:r>
          </a:p>
          <a:p>
            <a:endParaRPr lang="en-US" altLang="en-US" sz="1600"/>
          </a:p>
          <a:p>
            <a:r>
              <a:rPr lang="en-US" altLang="en-US" sz="1600"/>
              <a:t>Hint: zoom in on vertex 15.</a:t>
            </a:r>
          </a:p>
        </p:txBody>
      </p:sp>
      <p:sp>
        <p:nvSpPr>
          <p:cNvPr id="14340" name="Oval 5">
            <a:extLst>
              <a:ext uri="{FF2B5EF4-FFF2-40B4-BE49-F238E27FC236}">
                <a16:creationId xmlns:a16="http://schemas.microsoft.com/office/drawing/2014/main" id="{DE74E8D4-51C7-4CDC-93B8-105757AE1A7A}"/>
              </a:ext>
            </a:extLst>
          </p:cNvPr>
          <p:cNvSpPr>
            <a:spLocks noChangeArrowheads="1"/>
          </p:cNvSpPr>
          <p:nvPr/>
        </p:nvSpPr>
        <p:spPr bwMode="auto">
          <a:xfrm>
            <a:off x="1676400" y="2084387"/>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14341" name="Oval 6">
            <a:extLst>
              <a:ext uri="{FF2B5EF4-FFF2-40B4-BE49-F238E27FC236}">
                <a16:creationId xmlns:a16="http://schemas.microsoft.com/office/drawing/2014/main" id="{F9178EC6-40E1-4739-88B1-F3A44F4F2409}"/>
              </a:ext>
            </a:extLst>
          </p:cNvPr>
          <p:cNvSpPr>
            <a:spLocks noChangeArrowheads="1"/>
          </p:cNvSpPr>
          <p:nvPr/>
        </p:nvSpPr>
        <p:spPr bwMode="auto">
          <a:xfrm>
            <a:off x="1676400" y="2614612"/>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14342" name="Oval 7">
            <a:extLst>
              <a:ext uri="{FF2B5EF4-FFF2-40B4-BE49-F238E27FC236}">
                <a16:creationId xmlns:a16="http://schemas.microsoft.com/office/drawing/2014/main" id="{B1667A53-1BDC-4CD4-BFB4-B49590345C72}"/>
              </a:ext>
            </a:extLst>
          </p:cNvPr>
          <p:cNvSpPr>
            <a:spLocks noChangeArrowheads="1"/>
          </p:cNvSpPr>
          <p:nvPr/>
        </p:nvSpPr>
        <p:spPr bwMode="auto">
          <a:xfrm>
            <a:off x="1676400" y="3071812"/>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14343" name="Oval 15">
            <a:extLst>
              <a:ext uri="{FF2B5EF4-FFF2-40B4-BE49-F238E27FC236}">
                <a16:creationId xmlns:a16="http://schemas.microsoft.com/office/drawing/2014/main" id="{7D2E442E-3D73-497F-BA77-D685531C6E54}"/>
              </a:ext>
            </a:extLst>
          </p:cNvPr>
          <p:cNvSpPr>
            <a:spLocks noChangeArrowheads="1"/>
          </p:cNvSpPr>
          <p:nvPr/>
        </p:nvSpPr>
        <p:spPr bwMode="auto">
          <a:xfrm>
            <a:off x="1676400" y="3529012"/>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14344" name="Oval 16">
            <a:extLst>
              <a:ext uri="{FF2B5EF4-FFF2-40B4-BE49-F238E27FC236}">
                <a16:creationId xmlns:a16="http://schemas.microsoft.com/office/drawing/2014/main" id="{DCC5730B-CCD5-4BEE-A89C-CFC26C12858E}"/>
              </a:ext>
            </a:extLst>
          </p:cNvPr>
          <p:cNvSpPr>
            <a:spLocks noChangeArrowheads="1"/>
          </p:cNvSpPr>
          <p:nvPr/>
        </p:nvSpPr>
        <p:spPr bwMode="auto">
          <a:xfrm>
            <a:off x="1676400" y="4138612"/>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5</a:t>
            </a:r>
          </a:p>
        </p:txBody>
      </p:sp>
      <p:pic>
        <p:nvPicPr>
          <p:cNvPr id="14345" name="Picture 3">
            <a:extLst>
              <a:ext uri="{FF2B5EF4-FFF2-40B4-BE49-F238E27FC236}">
                <a16:creationId xmlns:a16="http://schemas.microsoft.com/office/drawing/2014/main" id="{19142C19-E27B-4567-A364-356D28B223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2389188"/>
            <a:ext cx="3552825"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C2F2DC32-E40F-4C40-919E-C129076D9A31}"/>
              </a:ext>
            </a:extLst>
          </p:cNvPr>
          <p:cNvSpPr>
            <a:spLocks noGrp="1" noChangeArrowheads="1"/>
          </p:cNvSpPr>
          <p:nvPr>
            <p:ph type="title" idx="4294967295"/>
          </p:nvPr>
        </p:nvSpPr>
        <p:spPr>
          <a:xfrm>
            <a:off x="2699610" y="858045"/>
            <a:ext cx="6791325" cy="849313"/>
          </a:xfrm>
        </p:spPr>
        <p:txBody>
          <a:bodyPr>
            <a:normAutofit fontScale="90000"/>
          </a:bodyPr>
          <a:lstStyle/>
          <a:p>
            <a:r>
              <a:rPr lang="en-US" altLang="en-US" dirty="0"/>
              <a:t>Summary of Adverse Effects of Gaps/Overlaps/Misalignments</a:t>
            </a:r>
          </a:p>
        </p:txBody>
      </p:sp>
      <p:sp>
        <p:nvSpPr>
          <p:cNvPr id="15363" name="TextBox 2">
            <a:extLst>
              <a:ext uri="{FF2B5EF4-FFF2-40B4-BE49-F238E27FC236}">
                <a16:creationId xmlns:a16="http://schemas.microsoft.com/office/drawing/2014/main" id="{69579EFB-6DD5-4DE6-A1EE-F41DD8DDF416}"/>
              </a:ext>
            </a:extLst>
          </p:cNvPr>
          <p:cNvSpPr txBox="1">
            <a:spLocks noChangeArrowheads="1"/>
          </p:cNvSpPr>
          <p:nvPr/>
        </p:nvSpPr>
        <p:spPr bwMode="auto">
          <a:xfrm>
            <a:off x="2590800" y="1824038"/>
            <a:ext cx="7010400" cy="3416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sz="1000">
                <a:solidFill>
                  <a:schemeClr val="tx1"/>
                </a:solidFill>
                <a:latin typeface="Arial" panose="020B0604020202020204" pitchFamily="34" charset="0"/>
                <a:ea typeface="MS PGothic" panose="020B0600070205080204" pitchFamily="34" charset="-128"/>
              </a:defRPr>
            </a:lvl1pPr>
            <a:lvl2pPr marL="628650" indent="-1714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2400" dirty="0"/>
              <a:t>Gaps</a:t>
            </a:r>
          </a:p>
          <a:p>
            <a:pPr lvl="1">
              <a:buFont typeface="Arial" panose="020B0604020202020204" pitchFamily="34" charset="0"/>
              <a:buChar char="•"/>
            </a:pPr>
            <a:r>
              <a:rPr lang="en-US" altLang="en-US" sz="2400" dirty="0"/>
              <a:t>Imprinting fails to occur and volumes are not connected at a merged surface</a:t>
            </a:r>
          </a:p>
          <a:p>
            <a:pPr>
              <a:buFont typeface="Arial" panose="020B0604020202020204" pitchFamily="34" charset="0"/>
              <a:buChar char="•"/>
            </a:pPr>
            <a:r>
              <a:rPr lang="en-US" altLang="en-US" sz="2400" dirty="0"/>
              <a:t>Volume Overlaps</a:t>
            </a:r>
          </a:p>
          <a:p>
            <a:pPr lvl="1">
              <a:buFont typeface="Arial" panose="020B0604020202020204" pitchFamily="34" charset="0"/>
              <a:buChar char="•"/>
            </a:pPr>
            <a:r>
              <a:rPr lang="en-US" altLang="en-US" sz="2400" dirty="0"/>
              <a:t>Imprinting creates sliver geometry resulting in poor mesh quality</a:t>
            </a:r>
          </a:p>
          <a:p>
            <a:pPr>
              <a:buFont typeface="Arial" panose="020B0604020202020204" pitchFamily="34" charset="0"/>
              <a:buChar char="•"/>
            </a:pPr>
            <a:r>
              <a:rPr lang="en-US" altLang="en-US" sz="2400" dirty="0"/>
              <a:t>Volume Misalignments</a:t>
            </a:r>
          </a:p>
          <a:p>
            <a:pPr lvl="1">
              <a:buFont typeface="Arial" panose="020B0604020202020204" pitchFamily="34" charset="0"/>
              <a:buChar char="•"/>
            </a:pPr>
            <a:r>
              <a:rPr lang="en-US" altLang="en-US" sz="2400" dirty="0"/>
              <a:t>Imprinting creates sliver geometry resulting in poor mesh quality</a:t>
            </a:r>
          </a:p>
        </p:txBody>
      </p:sp>
      <p:sp>
        <p:nvSpPr>
          <p:cNvPr id="15364" name="TextBox 1">
            <a:extLst>
              <a:ext uri="{FF2B5EF4-FFF2-40B4-BE49-F238E27FC236}">
                <a16:creationId xmlns:a16="http://schemas.microsoft.com/office/drawing/2014/main" id="{C27AD9AC-7D9F-4AE7-A772-8F93F431BBA6}"/>
              </a:ext>
            </a:extLst>
          </p:cNvPr>
          <p:cNvSpPr txBox="1">
            <a:spLocks noChangeArrowheads="1"/>
          </p:cNvSpPr>
          <p:nvPr/>
        </p:nvSpPr>
        <p:spPr bwMode="auto">
          <a:xfrm>
            <a:off x="2362200" y="5473700"/>
            <a:ext cx="7162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a:solidFill>
                  <a:srgbClr val="FF0000"/>
                </a:solidFill>
              </a:rPr>
              <a:t>Unfortunately, if you haven</a:t>
            </a:r>
            <a:r>
              <a:rPr lang="ja-JP" altLang="en-US" sz="2800">
                <a:solidFill>
                  <a:srgbClr val="FF0000"/>
                </a:solidFill>
              </a:rPr>
              <a:t>’</a:t>
            </a:r>
            <a:r>
              <a:rPr lang="en-US" altLang="ja-JP" sz="2800">
                <a:solidFill>
                  <a:srgbClr val="FF0000"/>
                </a:solidFill>
              </a:rPr>
              <a:t>t looked for these problems you may not even know they exist until your analysis run!</a:t>
            </a:r>
            <a:endParaRPr lang="en-US" altLang="en-US" sz="28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920304FB-0EA8-4ADF-ACDD-F12E91DF813F}"/>
              </a:ext>
            </a:extLst>
          </p:cNvPr>
          <p:cNvSpPr>
            <a:spLocks noGrp="1" noChangeArrowheads="1"/>
          </p:cNvSpPr>
          <p:nvPr>
            <p:ph type="title" idx="4294967295"/>
          </p:nvPr>
        </p:nvSpPr>
        <p:spPr>
          <a:xfrm>
            <a:off x="3876676" y="685801"/>
            <a:ext cx="6791325" cy="849313"/>
          </a:xfrm>
        </p:spPr>
        <p:txBody>
          <a:bodyPr/>
          <a:lstStyle/>
          <a:p>
            <a:r>
              <a:rPr lang="en-US" altLang="en-US"/>
              <a:t>Outline</a:t>
            </a:r>
          </a:p>
        </p:txBody>
      </p:sp>
      <p:sp>
        <p:nvSpPr>
          <p:cNvPr id="16387" name="TextBox 2">
            <a:extLst>
              <a:ext uri="{FF2B5EF4-FFF2-40B4-BE49-F238E27FC236}">
                <a16:creationId xmlns:a16="http://schemas.microsoft.com/office/drawing/2014/main" id="{FB3EA36D-A78A-42D4-BF2F-EF9C4D84A181}"/>
              </a:ext>
            </a:extLst>
          </p:cNvPr>
          <p:cNvSpPr txBox="1">
            <a:spLocks noChangeArrowheads="1"/>
          </p:cNvSpPr>
          <p:nvPr/>
        </p:nvSpPr>
        <p:spPr bwMode="auto">
          <a:xfrm>
            <a:off x="2590800" y="2439988"/>
            <a:ext cx="7010400" cy="3046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AutoNum type="arabicPeriod"/>
            </a:pPr>
            <a:r>
              <a:rPr lang="en-US" altLang="en-US" sz="2400"/>
              <a:t>Why contiguous meshes?  How does CUBIT™ enforce contiguous meshes between parts?</a:t>
            </a:r>
          </a:p>
          <a:p>
            <a:pPr>
              <a:buFont typeface="Arial" panose="020B0604020202020204" pitchFamily="34" charset="0"/>
              <a:buAutoNum type="arabicPeriod"/>
            </a:pPr>
            <a:r>
              <a:rPr lang="en-US" altLang="en-US" sz="2400"/>
              <a:t>What are the difficulties with generating contiguous assembly meshes?</a:t>
            </a:r>
          </a:p>
          <a:p>
            <a:pPr>
              <a:buFont typeface="Arial" panose="020B0604020202020204" pitchFamily="34" charset="0"/>
              <a:buAutoNum type="arabicPeriod"/>
            </a:pPr>
            <a:r>
              <a:rPr lang="en-US" altLang="en-US" sz="2400">
                <a:solidFill>
                  <a:srgbClr val="FF0000"/>
                </a:solidFill>
              </a:rPr>
              <a:t>What are the tools in CUBIT™ that will help me identify problems early?</a:t>
            </a:r>
          </a:p>
          <a:p>
            <a:pPr>
              <a:buFont typeface="Arial" panose="020B0604020202020204" pitchFamily="34" charset="0"/>
              <a:buAutoNum type="arabicPeriod"/>
            </a:pPr>
            <a:r>
              <a:rPr lang="en-US" altLang="en-US" sz="2400"/>
              <a:t>What are the tools in CUBIT™ that will help me fix the problems?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A5609719-0A64-46DE-A842-73824E201DAD}"/>
              </a:ext>
            </a:extLst>
          </p:cNvPr>
          <p:cNvSpPr>
            <a:spLocks noGrp="1" noChangeArrowheads="1"/>
          </p:cNvSpPr>
          <p:nvPr>
            <p:ph type="title" idx="4294967295"/>
          </p:nvPr>
        </p:nvSpPr>
        <p:spPr>
          <a:xfrm>
            <a:off x="2466976" y="644955"/>
            <a:ext cx="6791325" cy="849313"/>
          </a:xfrm>
        </p:spPr>
        <p:txBody>
          <a:bodyPr>
            <a:normAutofit fontScale="90000"/>
          </a:bodyPr>
          <a:lstStyle/>
          <a:p>
            <a:r>
              <a:rPr lang="en-US" altLang="en-US" dirty="0"/>
              <a:t>Tools for Finding Gaps/Overlaps/Misalignments</a:t>
            </a:r>
          </a:p>
        </p:txBody>
      </p:sp>
      <p:sp>
        <p:nvSpPr>
          <p:cNvPr id="17411" name="TextBox 1">
            <a:extLst>
              <a:ext uri="{FF2B5EF4-FFF2-40B4-BE49-F238E27FC236}">
                <a16:creationId xmlns:a16="http://schemas.microsoft.com/office/drawing/2014/main" id="{270237BC-2126-4C02-BA9F-3AB8A306DD1B}"/>
              </a:ext>
            </a:extLst>
          </p:cNvPr>
          <p:cNvSpPr txBox="1">
            <a:spLocks noChangeArrowheads="1"/>
          </p:cNvSpPr>
          <p:nvPr/>
        </p:nvSpPr>
        <p:spPr bwMode="auto">
          <a:xfrm>
            <a:off x="2362200" y="5827713"/>
            <a:ext cx="290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a:t>Geometry-Based</a:t>
            </a:r>
          </a:p>
        </p:txBody>
      </p:sp>
      <p:sp>
        <p:nvSpPr>
          <p:cNvPr id="17412" name="TextBox 4">
            <a:extLst>
              <a:ext uri="{FF2B5EF4-FFF2-40B4-BE49-F238E27FC236}">
                <a16:creationId xmlns:a16="http://schemas.microsoft.com/office/drawing/2014/main" id="{CB49F36B-F6CC-4E87-B4A6-E99228F532DE}"/>
              </a:ext>
            </a:extLst>
          </p:cNvPr>
          <p:cNvSpPr txBox="1">
            <a:spLocks noChangeArrowheads="1"/>
          </p:cNvSpPr>
          <p:nvPr/>
        </p:nvSpPr>
        <p:spPr bwMode="auto">
          <a:xfrm>
            <a:off x="6934200" y="5827712"/>
            <a:ext cx="256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a:t>Mesh-Based</a:t>
            </a:r>
          </a:p>
          <a:p>
            <a:pPr algn="ctr"/>
            <a:r>
              <a:rPr lang="en-US" altLang="en-US" sz="2800"/>
              <a:t>(post meshing)</a:t>
            </a:r>
          </a:p>
        </p:txBody>
      </p:sp>
      <p:pic>
        <p:nvPicPr>
          <p:cNvPr id="4" name="Picture 3">
            <a:extLst>
              <a:ext uri="{FF2B5EF4-FFF2-40B4-BE49-F238E27FC236}">
                <a16:creationId xmlns:a16="http://schemas.microsoft.com/office/drawing/2014/main" id="{A2C33215-6F61-4F71-9516-EFE0747963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08187"/>
            <a:ext cx="1530350" cy="2147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4A29BFA-1E23-4BD5-B708-B58DEC1BFB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465387"/>
            <a:ext cx="1500188" cy="1919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D89B4B-2C5A-45DA-A28C-AB22BD842037}"/>
              </a:ext>
            </a:extLst>
          </p:cNvPr>
          <p:cNvSpPr txBox="1">
            <a:spLocks noChangeArrowheads="1"/>
          </p:cNvSpPr>
          <p:nvPr/>
        </p:nvSpPr>
        <p:spPr bwMode="auto">
          <a:xfrm>
            <a:off x="2322514" y="4522788"/>
            <a:ext cx="2973387"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Imprint/Merge + Overlapping Surface Check in ITEM</a:t>
            </a:r>
          </a:p>
        </p:txBody>
      </p:sp>
      <p:sp>
        <p:nvSpPr>
          <p:cNvPr id="9" name="TextBox 8">
            <a:extLst>
              <a:ext uri="{FF2B5EF4-FFF2-40B4-BE49-F238E27FC236}">
                <a16:creationId xmlns:a16="http://schemas.microsoft.com/office/drawing/2014/main" id="{0BC4821F-7D52-4970-B09F-AE77EC78F5A2}"/>
              </a:ext>
            </a:extLst>
          </p:cNvPr>
          <p:cNvSpPr txBox="1">
            <a:spLocks noChangeArrowheads="1"/>
          </p:cNvSpPr>
          <p:nvPr/>
        </p:nvSpPr>
        <p:spPr bwMode="auto">
          <a:xfrm>
            <a:off x="4038600" y="1627188"/>
            <a:ext cx="11430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Manage Gap/Overlap Tool in ITEM</a:t>
            </a:r>
          </a:p>
        </p:txBody>
      </p:sp>
      <p:sp>
        <p:nvSpPr>
          <p:cNvPr id="10" name="TextBox 9">
            <a:extLst>
              <a:ext uri="{FF2B5EF4-FFF2-40B4-BE49-F238E27FC236}">
                <a16:creationId xmlns:a16="http://schemas.microsoft.com/office/drawing/2014/main" id="{687D0B02-0B57-44EB-801B-ED1443A25560}"/>
              </a:ext>
            </a:extLst>
          </p:cNvPr>
          <p:cNvSpPr txBox="1">
            <a:spLocks noChangeArrowheads="1"/>
          </p:cNvSpPr>
          <p:nvPr/>
        </p:nvSpPr>
        <p:spPr bwMode="auto">
          <a:xfrm>
            <a:off x="4724400" y="2693988"/>
            <a:ext cx="11430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Proximity Check Tool in ITEM</a:t>
            </a:r>
          </a:p>
        </p:txBody>
      </p:sp>
      <p:sp>
        <p:nvSpPr>
          <p:cNvPr id="11" name="TextBox 10">
            <a:extLst>
              <a:ext uri="{FF2B5EF4-FFF2-40B4-BE49-F238E27FC236}">
                <a16:creationId xmlns:a16="http://schemas.microsoft.com/office/drawing/2014/main" id="{D613C991-C288-4664-8AE2-0449B47EDBBD}"/>
              </a:ext>
            </a:extLst>
          </p:cNvPr>
          <p:cNvSpPr txBox="1">
            <a:spLocks noChangeArrowheads="1"/>
          </p:cNvSpPr>
          <p:nvPr/>
        </p:nvSpPr>
        <p:spPr bwMode="auto">
          <a:xfrm>
            <a:off x="2322514" y="5127625"/>
            <a:ext cx="2973387"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Imprint/Merge + Small Feature Tool in ITEM</a:t>
            </a:r>
          </a:p>
        </p:txBody>
      </p:sp>
      <p:cxnSp>
        <p:nvCxnSpPr>
          <p:cNvPr id="12" name="Straight Arrow Connector 11">
            <a:extLst>
              <a:ext uri="{FF2B5EF4-FFF2-40B4-BE49-F238E27FC236}">
                <a16:creationId xmlns:a16="http://schemas.microsoft.com/office/drawing/2014/main" id="{71A55497-660C-4E0D-A664-8C573E81B29B}"/>
              </a:ext>
            </a:extLst>
          </p:cNvPr>
          <p:cNvCxnSpPr>
            <a:cxnSpLocks noChangeShapeType="1"/>
          </p:cNvCxnSpPr>
          <p:nvPr/>
        </p:nvCxnSpPr>
        <p:spPr bwMode="auto">
          <a:xfrm flipH="1">
            <a:off x="3816350" y="2084387"/>
            <a:ext cx="222250" cy="152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a:extLst>
              <a:ext uri="{FF2B5EF4-FFF2-40B4-BE49-F238E27FC236}">
                <a16:creationId xmlns:a16="http://schemas.microsoft.com/office/drawing/2014/main" id="{1FAE7DB5-4946-4196-878D-B5415F69159D}"/>
              </a:ext>
            </a:extLst>
          </p:cNvPr>
          <p:cNvCxnSpPr>
            <a:cxnSpLocks noChangeShapeType="1"/>
            <a:stCxn id="10" idx="1"/>
          </p:cNvCxnSpPr>
          <p:nvPr/>
        </p:nvCxnSpPr>
        <p:spPr bwMode="auto">
          <a:xfrm flipH="1">
            <a:off x="4471988" y="3017837"/>
            <a:ext cx="252412" cy="635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 name="TextBox 19">
            <a:extLst>
              <a:ext uri="{FF2B5EF4-FFF2-40B4-BE49-F238E27FC236}">
                <a16:creationId xmlns:a16="http://schemas.microsoft.com/office/drawing/2014/main" id="{22DC5DED-FE46-4761-A7CA-ED45C1834195}"/>
              </a:ext>
            </a:extLst>
          </p:cNvPr>
          <p:cNvSpPr txBox="1">
            <a:spLocks noChangeArrowheads="1"/>
          </p:cNvSpPr>
          <p:nvPr/>
        </p:nvSpPr>
        <p:spPr bwMode="auto">
          <a:xfrm>
            <a:off x="8408988" y="1590676"/>
            <a:ext cx="1649412"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Coincidence Check</a:t>
            </a:r>
          </a:p>
        </p:txBody>
      </p:sp>
      <p:sp>
        <p:nvSpPr>
          <p:cNvPr id="21" name="TextBox 20">
            <a:extLst>
              <a:ext uri="{FF2B5EF4-FFF2-40B4-BE49-F238E27FC236}">
                <a16:creationId xmlns:a16="http://schemas.microsoft.com/office/drawing/2014/main" id="{EA3BB0AE-8E2A-4D4E-AFD4-C7D3DEA4F851}"/>
              </a:ext>
            </a:extLst>
          </p:cNvPr>
          <p:cNvSpPr txBox="1">
            <a:spLocks noChangeArrowheads="1"/>
          </p:cNvSpPr>
          <p:nvPr/>
        </p:nvSpPr>
        <p:spPr bwMode="auto">
          <a:xfrm>
            <a:off x="9296401" y="2084388"/>
            <a:ext cx="1192213"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Model Edge Check</a:t>
            </a:r>
          </a:p>
        </p:txBody>
      </p:sp>
      <p:pic>
        <p:nvPicPr>
          <p:cNvPr id="17423" name="Picture 2">
            <a:extLst>
              <a:ext uri="{FF2B5EF4-FFF2-40B4-BE49-F238E27FC236}">
                <a16:creationId xmlns:a16="http://schemas.microsoft.com/office/drawing/2014/main" id="{E297925C-0632-4097-834A-8B5FAD88A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14" y="1519237"/>
            <a:ext cx="1709737"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0000031-3064-4122-9B85-CC6E8C736E0F}"/>
              </a:ext>
            </a:extLst>
          </p:cNvPr>
          <p:cNvPicPr>
            <a:picLocks noChangeAspect="1"/>
          </p:cNvPicPr>
          <p:nvPr/>
        </p:nvPicPr>
        <p:blipFill>
          <a:blip r:embed="rId5"/>
          <a:stretch>
            <a:fillRect/>
          </a:stretch>
        </p:blipFill>
        <p:spPr>
          <a:xfrm>
            <a:off x="7431088" y="1992313"/>
            <a:ext cx="1776412" cy="3883025"/>
          </a:xfrm>
          <a:prstGeom prst="rect">
            <a:avLst/>
          </a:prstGeom>
          <a:effectLst>
            <a:outerShdw blurRad="50800" dist="38100" dir="5400000" algn="t" rotWithShape="0">
              <a:prstClr val="black">
                <a:alpha val="40000"/>
              </a:prstClr>
            </a:outerShdw>
          </a:effectLst>
        </p:spPr>
      </p:pic>
      <p:cxnSp>
        <p:nvCxnSpPr>
          <p:cNvPr id="23" name="Straight Arrow Connector 22">
            <a:extLst>
              <a:ext uri="{FF2B5EF4-FFF2-40B4-BE49-F238E27FC236}">
                <a16:creationId xmlns:a16="http://schemas.microsoft.com/office/drawing/2014/main" id="{F7391D8B-B5E9-4567-91B2-D41AB5F952F8}"/>
              </a:ext>
            </a:extLst>
          </p:cNvPr>
          <p:cNvCxnSpPr>
            <a:cxnSpLocks noChangeShapeType="1"/>
            <a:stCxn id="20" idx="1"/>
          </p:cNvCxnSpPr>
          <p:nvPr/>
        </p:nvCxnSpPr>
        <p:spPr bwMode="auto">
          <a:xfrm flipH="1">
            <a:off x="7172326" y="1728787"/>
            <a:ext cx="1236663" cy="5857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Straight Arrow Connector 24">
            <a:extLst>
              <a:ext uri="{FF2B5EF4-FFF2-40B4-BE49-F238E27FC236}">
                <a16:creationId xmlns:a16="http://schemas.microsoft.com/office/drawing/2014/main" id="{2004F434-41DF-42EB-9E66-311147559642}"/>
              </a:ext>
            </a:extLst>
          </p:cNvPr>
          <p:cNvCxnSpPr>
            <a:cxnSpLocks noChangeShapeType="1"/>
          </p:cNvCxnSpPr>
          <p:nvPr/>
        </p:nvCxnSpPr>
        <p:spPr bwMode="auto">
          <a:xfrm flipH="1">
            <a:off x="8991600" y="2546350"/>
            <a:ext cx="533400" cy="25241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589828B4-D064-4ABA-94C6-F0546D3FF5E3}"/>
              </a:ext>
            </a:extLst>
          </p:cNvPr>
          <p:cNvSpPr>
            <a:spLocks noChangeArrowheads="1"/>
          </p:cNvSpPr>
          <p:nvPr/>
        </p:nvSpPr>
        <p:spPr bwMode="auto">
          <a:xfrm>
            <a:off x="2057400" y="1474787"/>
            <a:ext cx="3962400" cy="5105400"/>
          </a:xfrm>
          <a:prstGeom prst="rect">
            <a:avLst/>
          </a:prstGeom>
          <a:noFill/>
          <a:ln w="698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8435" name="Rectangle 5">
            <a:extLst>
              <a:ext uri="{FF2B5EF4-FFF2-40B4-BE49-F238E27FC236}">
                <a16:creationId xmlns:a16="http://schemas.microsoft.com/office/drawing/2014/main" id="{F5A828D5-F6D6-4F32-9617-88B3F198E89A}"/>
              </a:ext>
            </a:extLst>
          </p:cNvPr>
          <p:cNvSpPr>
            <a:spLocks noGrp="1" noChangeArrowheads="1"/>
          </p:cNvSpPr>
          <p:nvPr>
            <p:ph type="title" idx="4294967295"/>
          </p:nvPr>
        </p:nvSpPr>
        <p:spPr>
          <a:xfrm>
            <a:off x="2733676" y="603250"/>
            <a:ext cx="6791325" cy="849313"/>
          </a:xfrm>
        </p:spPr>
        <p:txBody>
          <a:bodyPr>
            <a:normAutofit fontScale="90000"/>
          </a:bodyPr>
          <a:lstStyle/>
          <a:p>
            <a:r>
              <a:rPr lang="en-US" altLang="en-US" dirty="0"/>
              <a:t>Tools for Finding Gaps/Overlaps/Misalignments</a:t>
            </a:r>
          </a:p>
        </p:txBody>
      </p:sp>
      <p:sp>
        <p:nvSpPr>
          <p:cNvPr id="18436" name="TextBox 1">
            <a:extLst>
              <a:ext uri="{FF2B5EF4-FFF2-40B4-BE49-F238E27FC236}">
                <a16:creationId xmlns:a16="http://schemas.microsoft.com/office/drawing/2014/main" id="{862AD76F-D369-4CFF-896F-E762AC114C62}"/>
              </a:ext>
            </a:extLst>
          </p:cNvPr>
          <p:cNvSpPr txBox="1">
            <a:spLocks noChangeArrowheads="1"/>
          </p:cNvSpPr>
          <p:nvPr/>
        </p:nvSpPr>
        <p:spPr bwMode="auto">
          <a:xfrm>
            <a:off x="2362200" y="5903913"/>
            <a:ext cx="290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a:t>Geometry-Based</a:t>
            </a:r>
          </a:p>
        </p:txBody>
      </p:sp>
      <p:sp>
        <p:nvSpPr>
          <p:cNvPr id="18437" name="TextBox 4">
            <a:extLst>
              <a:ext uri="{FF2B5EF4-FFF2-40B4-BE49-F238E27FC236}">
                <a16:creationId xmlns:a16="http://schemas.microsoft.com/office/drawing/2014/main" id="{F3F2F345-C5E7-4354-9BB3-7D08D5F5785D}"/>
              </a:ext>
            </a:extLst>
          </p:cNvPr>
          <p:cNvSpPr txBox="1">
            <a:spLocks noChangeArrowheads="1"/>
          </p:cNvSpPr>
          <p:nvPr/>
        </p:nvSpPr>
        <p:spPr bwMode="auto">
          <a:xfrm>
            <a:off x="6934200" y="5903912"/>
            <a:ext cx="256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a:t>Mesh-Based</a:t>
            </a:r>
          </a:p>
          <a:p>
            <a:pPr algn="ctr"/>
            <a:r>
              <a:rPr lang="en-US" altLang="en-US" sz="2800"/>
              <a:t>(post meshing)</a:t>
            </a:r>
          </a:p>
        </p:txBody>
      </p:sp>
      <p:pic>
        <p:nvPicPr>
          <p:cNvPr id="18438" name="Picture 3">
            <a:extLst>
              <a:ext uri="{FF2B5EF4-FFF2-40B4-BE49-F238E27FC236}">
                <a16:creationId xmlns:a16="http://schemas.microsoft.com/office/drawing/2014/main" id="{919DE54B-27C5-4A50-A11A-5429632E60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84387"/>
            <a:ext cx="1530350" cy="2147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9" name="Picture 5">
            <a:extLst>
              <a:ext uri="{FF2B5EF4-FFF2-40B4-BE49-F238E27FC236}">
                <a16:creationId xmlns:a16="http://schemas.microsoft.com/office/drawing/2014/main" id="{1570EF64-B399-4E08-BD44-2E97D2E02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41587"/>
            <a:ext cx="1500188" cy="1919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0" name="TextBox 6">
            <a:extLst>
              <a:ext uri="{FF2B5EF4-FFF2-40B4-BE49-F238E27FC236}">
                <a16:creationId xmlns:a16="http://schemas.microsoft.com/office/drawing/2014/main" id="{E69D140E-47FF-4DB0-B587-D314E5E7F1B5}"/>
              </a:ext>
            </a:extLst>
          </p:cNvPr>
          <p:cNvSpPr txBox="1">
            <a:spLocks noChangeArrowheads="1"/>
          </p:cNvSpPr>
          <p:nvPr/>
        </p:nvSpPr>
        <p:spPr bwMode="auto">
          <a:xfrm>
            <a:off x="2322514" y="4598988"/>
            <a:ext cx="2973387"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Imprint/Merge + Overlapping Surface Check in ITEM</a:t>
            </a:r>
          </a:p>
        </p:txBody>
      </p:sp>
      <p:sp>
        <p:nvSpPr>
          <p:cNvPr id="18441" name="TextBox 8">
            <a:extLst>
              <a:ext uri="{FF2B5EF4-FFF2-40B4-BE49-F238E27FC236}">
                <a16:creationId xmlns:a16="http://schemas.microsoft.com/office/drawing/2014/main" id="{9489FEF5-8D07-4DEE-83A7-E1686B92A0ED}"/>
              </a:ext>
            </a:extLst>
          </p:cNvPr>
          <p:cNvSpPr txBox="1">
            <a:spLocks noChangeArrowheads="1"/>
          </p:cNvSpPr>
          <p:nvPr/>
        </p:nvSpPr>
        <p:spPr bwMode="auto">
          <a:xfrm>
            <a:off x="4038600" y="1703388"/>
            <a:ext cx="11430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Manage Gap/Overlap Tool in ITEM</a:t>
            </a:r>
          </a:p>
        </p:txBody>
      </p:sp>
      <p:sp>
        <p:nvSpPr>
          <p:cNvPr id="18442" name="TextBox 9">
            <a:extLst>
              <a:ext uri="{FF2B5EF4-FFF2-40B4-BE49-F238E27FC236}">
                <a16:creationId xmlns:a16="http://schemas.microsoft.com/office/drawing/2014/main" id="{2D6131A0-07C0-4462-806A-EDC8B155E0D5}"/>
              </a:ext>
            </a:extLst>
          </p:cNvPr>
          <p:cNvSpPr txBox="1">
            <a:spLocks noChangeArrowheads="1"/>
          </p:cNvSpPr>
          <p:nvPr/>
        </p:nvSpPr>
        <p:spPr bwMode="auto">
          <a:xfrm>
            <a:off x="4724400" y="2770188"/>
            <a:ext cx="11430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Proximity Check Tool in ITEM</a:t>
            </a:r>
          </a:p>
        </p:txBody>
      </p:sp>
      <p:sp>
        <p:nvSpPr>
          <p:cNvPr id="18443" name="TextBox 10">
            <a:extLst>
              <a:ext uri="{FF2B5EF4-FFF2-40B4-BE49-F238E27FC236}">
                <a16:creationId xmlns:a16="http://schemas.microsoft.com/office/drawing/2014/main" id="{32BB2594-F3E5-4373-B217-B8B38E81F59D}"/>
              </a:ext>
            </a:extLst>
          </p:cNvPr>
          <p:cNvSpPr txBox="1">
            <a:spLocks noChangeArrowheads="1"/>
          </p:cNvSpPr>
          <p:nvPr/>
        </p:nvSpPr>
        <p:spPr bwMode="auto">
          <a:xfrm>
            <a:off x="2322514" y="5203825"/>
            <a:ext cx="2973387"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Imprint/Merge + Small Feature Tool in ITEM</a:t>
            </a:r>
          </a:p>
        </p:txBody>
      </p:sp>
      <p:cxnSp>
        <p:nvCxnSpPr>
          <p:cNvPr id="18444" name="Straight Arrow Connector 11">
            <a:extLst>
              <a:ext uri="{FF2B5EF4-FFF2-40B4-BE49-F238E27FC236}">
                <a16:creationId xmlns:a16="http://schemas.microsoft.com/office/drawing/2014/main" id="{30D061A0-CCBA-469B-8F40-4EB14B8DEE3C}"/>
              </a:ext>
            </a:extLst>
          </p:cNvPr>
          <p:cNvCxnSpPr>
            <a:cxnSpLocks noChangeShapeType="1"/>
          </p:cNvCxnSpPr>
          <p:nvPr/>
        </p:nvCxnSpPr>
        <p:spPr bwMode="auto">
          <a:xfrm flipH="1">
            <a:off x="3816350" y="2160587"/>
            <a:ext cx="222250" cy="152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5" name="Straight Arrow Connector 13">
            <a:extLst>
              <a:ext uri="{FF2B5EF4-FFF2-40B4-BE49-F238E27FC236}">
                <a16:creationId xmlns:a16="http://schemas.microsoft.com/office/drawing/2014/main" id="{EFB11E94-61EA-49CC-83A7-A797FB4BF877}"/>
              </a:ext>
            </a:extLst>
          </p:cNvPr>
          <p:cNvCxnSpPr>
            <a:cxnSpLocks noChangeShapeType="1"/>
            <a:stCxn id="18442" idx="1"/>
          </p:cNvCxnSpPr>
          <p:nvPr/>
        </p:nvCxnSpPr>
        <p:spPr bwMode="auto">
          <a:xfrm flipH="1">
            <a:off x="4471988" y="3094037"/>
            <a:ext cx="252412" cy="635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6" name="TextBox 19">
            <a:extLst>
              <a:ext uri="{FF2B5EF4-FFF2-40B4-BE49-F238E27FC236}">
                <a16:creationId xmlns:a16="http://schemas.microsoft.com/office/drawing/2014/main" id="{8A6287A8-2C1C-4F46-83CD-114953C0BE88}"/>
              </a:ext>
            </a:extLst>
          </p:cNvPr>
          <p:cNvSpPr txBox="1">
            <a:spLocks noChangeArrowheads="1"/>
          </p:cNvSpPr>
          <p:nvPr/>
        </p:nvSpPr>
        <p:spPr bwMode="auto">
          <a:xfrm>
            <a:off x="8408988" y="1666876"/>
            <a:ext cx="1649412"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Coincidence Check</a:t>
            </a:r>
          </a:p>
        </p:txBody>
      </p:sp>
      <p:sp>
        <p:nvSpPr>
          <p:cNvPr id="18447" name="TextBox 20">
            <a:extLst>
              <a:ext uri="{FF2B5EF4-FFF2-40B4-BE49-F238E27FC236}">
                <a16:creationId xmlns:a16="http://schemas.microsoft.com/office/drawing/2014/main" id="{0BB4CCEC-AEB7-4BD3-93F4-87C631FC53D0}"/>
              </a:ext>
            </a:extLst>
          </p:cNvPr>
          <p:cNvSpPr txBox="1">
            <a:spLocks noChangeArrowheads="1"/>
          </p:cNvSpPr>
          <p:nvPr/>
        </p:nvSpPr>
        <p:spPr bwMode="auto">
          <a:xfrm>
            <a:off x="9296401" y="2160588"/>
            <a:ext cx="1192213"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Model Edge Check</a:t>
            </a:r>
          </a:p>
        </p:txBody>
      </p:sp>
      <p:pic>
        <p:nvPicPr>
          <p:cNvPr id="18448" name="Picture 20">
            <a:extLst>
              <a:ext uri="{FF2B5EF4-FFF2-40B4-BE49-F238E27FC236}">
                <a16:creationId xmlns:a16="http://schemas.microsoft.com/office/drawing/2014/main" id="{E1E96B53-DAF8-4E74-AE90-4EBB68E31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14" y="1595437"/>
            <a:ext cx="1709737"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82356E07-B889-492A-9E7F-31E1490DB3B5}"/>
              </a:ext>
            </a:extLst>
          </p:cNvPr>
          <p:cNvPicPr>
            <a:picLocks noChangeAspect="1"/>
          </p:cNvPicPr>
          <p:nvPr/>
        </p:nvPicPr>
        <p:blipFill>
          <a:blip r:embed="rId5"/>
          <a:stretch>
            <a:fillRect/>
          </a:stretch>
        </p:blipFill>
        <p:spPr>
          <a:xfrm>
            <a:off x="7431088" y="2068513"/>
            <a:ext cx="1776412" cy="3883025"/>
          </a:xfrm>
          <a:prstGeom prst="rect">
            <a:avLst/>
          </a:prstGeom>
          <a:effectLst>
            <a:outerShdw blurRad="50800" dist="38100" dir="5400000" algn="t" rotWithShape="0">
              <a:prstClr val="black">
                <a:alpha val="40000"/>
              </a:prstClr>
            </a:outerShdw>
          </a:effectLst>
        </p:spPr>
      </p:pic>
      <p:cxnSp>
        <p:nvCxnSpPr>
          <p:cNvPr id="18450" name="Straight Arrow Connector 24">
            <a:extLst>
              <a:ext uri="{FF2B5EF4-FFF2-40B4-BE49-F238E27FC236}">
                <a16:creationId xmlns:a16="http://schemas.microsoft.com/office/drawing/2014/main" id="{6BFA595F-D9B0-46EB-A54B-D965A8B9AA5A}"/>
              </a:ext>
            </a:extLst>
          </p:cNvPr>
          <p:cNvCxnSpPr>
            <a:cxnSpLocks noChangeShapeType="1"/>
          </p:cNvCxnSpPr>
          <p:nvPr/>
        </p:nvCxnSpPr>
        <p:spPr bwMode="auto">
          <a:xfrm flipH="1">
            <a:off x="8915400" y="2622551"/>
            <a:ext cx="609600" cy="30003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51" name="Straight Arrow Connector 22">
            <a:extLst>
              <a:ext uri="{FF2B5EF4-FFF2-40B4-BE49-F238E27FC236}">
                <a16:creationId xmlns:a16="http://schemas.microsoft.com/office/drawing/2014/main" id="{879F37FD-65A1-4E99-9441-07BD21E7D928}"/>
              </a:ext>
            </a:extLst>
          </p:cNvPr>
          <p:cNvCxnSpPr>
            <a:cxnSpLocks noChangeShapeType="1"/>
            <a:stCxn id="18446" idx="1"/>
          </p:cNvCxnSpPr>
          <p:nvPr/>
        </p:nvCxnSpPr>
        <p:spPr bwMode="auto">
          <a:xfrm flipH="1">
            <a:off x="7239000" y="1804987"/>
            <a:ext cx="1169988" cy="660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93A6BCD8-6C2D-4DDE-B6E7-99E2D004869D}"/>
              </a:ext>
            </a:extLst>
          </p:cNvPr>
          <p:cNvSpPr>
            <a:spLocks noGrp="1" noChangeArrowheads="1"/>
          </p:cNvSpPr>
          <p:nvPr>
            <p:ph type="title" idx="4294967295"/>
          </p:nvPr>
        </p:nvSpPr>
        <p:spPr>
          <a:xfrm>
            <a:off x="2016163" y="754856"/>
            <a:ext cx="6791325" cy="849313"/>
          </a:xfrm>
        </p:spPr>
        <p:txBody>
          <a:bodyPr>
            <a:normAutofit fontScale="90000"/>
          </a:bodyPr>
          <a:lstStyle/>
          <a:p>
            <a:r>
              <a:rPr lang="en-US" altLang="en-US" dirty="0"/>
              <a:t>ITEM Manage Gap/Overlap Tool</a:t>
            </a:r>
          </a:p>
        </p:txBody>
      </p:sp>
      <p:pic>
        <p:nvPicPr>
          <p:cNvPr id="19459" name="Picture 2">
            <a:extLst>
              <a:ext uri="{FF2B5EF4-FFF2-40B4-BE49-F238E27FC236}">
                <a16:creationId xmlns:a16="http://schemas.microsoft.com/office/drawing/2014/main" id="{D0837F7F-5B8E-453B-851B-FCCFE1BFC610}"/>
              </a:ext>
            </a:extLst>
          </p:cNvPr>
          <p:cNvPicPr>
            <a:picLocks noChangeAspect="1"/>
          </p:cNvPicPr>
          <p:nvPr/>
        </p:nvPicPr>
        <p:blipFill rotWithShape="1">
          <a:blip r:embed="rId2">
            <a:extLst>
              <a:ext uri="{28A0092B-C50C-407E-A947-70E740481C1C}">
                <a14:useLocalDpi xmlns:a14="http://schemas.microsoft.com/office/drawing/2010/main" val="0"/>
              </a:ext>
            </a:extLst>
          </a:blip>
          <a:srcRect t="6128"/>
          <a:stretch/>
        </p:blipFill>
        <p:spPr bwMode="auto">
          <a:xfrm>
            <a:off x="1981201" y="1765298"/>
            <a:ext cx="2659063" cy="48641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7">
            <a:extLst>
              <a:ext uri="{FF2B5EF4-FFF2-40B4-BE49-F238E27FC236}">
                <a16:creationId xmlns:a16="http://schemas.microsoft.com/office/drawing/2014/main" id="{4F39B192-F9D7-410A-A7DE-82C8449205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1" y="3429000"/>
            <a:ext cx="1566863"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2">
            <a:extLst>
              <a:ext uri="{FF2B5EF4-FFF2-40B4-BE49-F238E27FC236}">
                <a16:creationId xmlns:a16="http://schemas.microsoft.com/office/drawing/2014/main" id="{A651F92A-C6E1-4986-AFD7-EBA93D33845A}"/>
              </a:ext>
            </a:extLst>
          </p:cNvPr>
          <p:cNvSpPr txBox="1">
            <a:spLocks noChangeArrowheads="1"/>
          </p:cNvSpPr>
          <p:nvPr/>
        </p:nvSpPr>
        <p:spPr bwMode="auto">
          <a:xfrm>
            <a:off x="5491163" y="1641475"/>
            <a:ext cx="2360612"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Tolerance specifying how large a gap to consider in the results.</a:t>
            </a:r>
          </a:p>
        </p:txBody>
      </p:sp>
      <p:sp>
        <p:nvSpPr>
          <p:cNvPr id="19462" name="TextBox 25">
            <a:extLst>
              <a:ext uri="{FF2B5EF4-FFF2-40B4-BE49-F238E27FC236}">
                <a16:creationId xmlns:a16="http://schemas.microsoft.com/office/drawing/2014/main" id="{23255940-C2FD-42A1-AF78-3EE381C5F6EA}"/>
              </a:ext>
            </a:extLst>
          </p:cNvPr>
          <p:cNvSpPr txBox="1">
            <a:spLocks noChangeArrowheads="1"/>
          </p:cNvSpPr>
          <p:nvPr/>
        </p:nvSpPr>
        <p:spPr bwMode="auto">
          <a:xfrm>
            <a:off x="5638801" y="2286000"/>
            <a:ext cx="2360613"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Tolerance specifying how far off of parallel pairs of surfaces can be when being considered in the gap analysis.</a:t>
            </a:r>
          </a:p>
        </p:txBody>
      </p:sp>
      <p:sp>
        <p:nvSpPr>
          <p:cNvPr id="19463" name="TextBox 27">
            <a:extLst>
              <a:ext uri="{FF2B5EF4-FFF2-40B4-BE49-F238E27FC236}">
                <a16:creationId xmlns:a16="http://schemas.microsoft.com/office/drawing/2014/main" id="{481544DB-53D9-4B20-9638-04F7302502F9}"/>
              </a:ext>
            </a:extLst>
          </p:cNvPr>
          <p:cNvSpPr txBox="1">
            <a:spLocks noChangeArrowheads="1"/>
          </p:cNvSpPr>
          <p:nvPr/>
        </p:nvSpPr>
        <p:spPr bwMode="auto">
          <a:xfrm>
            <a:off x="6019801" y="2971801"/>
            <a:ext cx="236061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Button to execute search.</a:t>
            </a:r>
          </a:p>
        </p:txBody>
      </p:sp>
      <p:sp>
        <p:nvSpPr>
          <p:cNvPr id="19464" name="TextBox 28">
            <a:extLst>
              <a:ext uri="{FF2B5EF4-FFF2-40B4-BE49-F238E27FC236}">
                <a16:creationId xmlns:a16="http://schemas.microsoft.com/office/drawing/2014/main" id="{C3B49D34-4369-4A76-ACE9-219668A326F1}"/>
              </a:ext>
            </a:extLst>
          </p:cNvPr>
          <p:cNvSpPr txBox="1">
            <a:spLocks noChangeArrowheads="1"/>
          </p:cNvSpPr>
          <p:nvPr/>
        </p:nvSpPr>
        <p:spPr bwMode="auto">
          <a:xfrm>
            <a:off x="5867401" y="3421064"/>
            <a:ext cx="2360613" cy="401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Toggle whether to rerun search after a solution is executed.</a:t>
            </a:r>
          </a:p>
        </p:txBody>
      </p:sp>
      <p:sp>
        <p:nvSpPr>
          <p:cNvPr id="19465" name="TextBox 29">
            <a:extLst>
              <a:ext uri="{FF2B5EF4-FFF2-40B4-BE49-F238E27FC236}">
                <a16:creationId xmlns:a16="http://schemas.microsoft.com/office/drawing/2014/main" id="{57FFE2FF-6D6A-440A-BB3F-9F181B6AE145}"/>
              </a:ext>
            </a:extLst>
          </p:cNvPr>
          <p:cNvSpPr txBox="1">
            <a:spLocks noChangeArrowheads="1"/>
          </p:cNvSpPr>
          <p:nvPr/>
        </p:nvSpPr>
        <p:spPr bwMode="auto">
          <a:xfrm>
            <a:off x="5943601" y="4003675"/>
            <a:ext cx="2360613"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Lists of Gaps and Overlaps that were found in the model.</a:t>
            </a:r>
          </a:p>
        </p:txBody>
      </p:sp>
      <p:sp>
        <p:nvSpPr>
          <p:cNvPr id="19466" name="TextBox 30">
            <a:extLst>
              <a:ext uri="{FF2B5EF4-FFF2-40B4-BE49-F238E27FC236}">
                <a16:creationId xmlns:a16="http://schemas.microsoft.com/office/drawing/2014/main" id="{57B90DD9-4E86-4252-A8AE-E4E9F2897477}"/>
              </a:ext>
            </a:extLst>
          </p:cNvPr>
          <p:cNvSpPr txBox="1">
            <a:spLocks noChangeArrowheads="1"/>
          </p:cNvSpPr>
          <p:nvPr/>
        </p:nvSpPr>
        <p:spPr bwMode="auto">
          <a:xfrm>
            <a:off x="5943601" y="4572000"/>
            <a:ext cx="2360613"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Right-click menu for viewing a particular gap/overlap.</a:t>
            </a:r>
          </a:p>
        </p:txBody>
      </p:sp>
      <p:sp>
        <p:nvSpPr>
          <p:cNvPr id="19467" name="TextBox 31">
            <a:extLst>
              <a:ext uri="{FF2B5EF4-FFF2-40B4-BE49-F238E27FC236}">
                <a16:creationId xmlns:a16="http://schemas.microsoft.com/office/drawing/2014/main" id="{15326283-B084-4376-A596-55AB1DCC1857}"/>
              </a:ext>
            </a:extLst>
          </p:cNvPr>
          <p:cNvSpPr txBox="1">
            <a:spLocks noChangeArrowheads="1"/>
          </p:cNvSpPr>
          <p:nvPr/>
        </p:nvSpPr>
        <p:spPr bwMode="auto">
          <a:xfrm>
            <a:off x="5867401" y="5257800"/>
            <a:ext cx="2360613"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Possible solutions for fixing the gap/overlap</a:t>
            </a:r>
          </a:p>
        </p:txBody>
      </p:sp>
      <p:sp>
        <p:nvSpPr>
          <p:cNvPr id="19468" name="TextBox 32">
            <a:extLst>
              <a:ext uri="{FF2B5EF4-FFF2-40B4-BE49-F238E27FC236}">
                <a16:creationId xmlns:a16="http://schemas.microsoft.com/office/drawing/2014/main" id="{83B31553-993B-462A-A835-4A06EE3D25FF}"/>
              </a:ext>
            </a:extLst>
          </p:cNvPr>
          <p:cNvSpPr txBox="1">
            <a:spLocks noChangeArrowheads="1"/>
          </p:cNvSpPr>
          <p:nvPr/>
        </p:nvSpPr>
        <p:spPr bwMode="auto">
          <a:xfrm>
            <a:off x="5641976" y="5867401"/>
            <a:ext cx="236061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Button to execute a solution.</a:t>
            </a:r>
          </a:p>
        </p:txBody>
      </p:sp>
      <p:sp>
        <p:nvSpPr>
          <p:cNvPr id="19469" name="TextBox 33">
            <a:extLst>
              <a:ext uri="{FF2B5EF4-FFF2-40B4-BE49-F238E27FC236}">
                <a16:creationId xmlns:a16="http://schemas.microsoft.com/office/drawing/2014/main" id="{D87B3ABE-5F6D-42C9-AD1A-C83399C88ADA}"/>
              </a:ext>
            </a:extLst>
          </p:cNvPr>
          <p:cNvSpPr txBox="1">
            <a:spLocks noChangeArrowheads="1"/>
          </p:cNvSpPr>
          <p:nvPr/>
        </p:nvSpPr>
        <p:spPr bwMode="auto">
          <a:xfrm>
            <a:off x="5562601" y="6248401"/>
            <a:ext cx="236061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Links to other possible solutions.</a:t>
            </a:r>
          </a:p>
        </p:txBody>
      </p:sp>
      <p:cxnSp>
        <p:nvCxnSpPr>
          <p:cNvPr id="19470" name="Straight Arrow Connector 18">
            <a:extLst>
              <a:ext uri="{FF2B5EF4-FFF2-40B4-BE49-F238E27FC236}">
                <a16:creationId xmlns:a16="http://schemas.microsoft.com/office/drawing/2014/main" id="{5C6A92AF-3C45-46A3-B3DB-9C4E8B8B2C49}"/>
              </a:ext>
            </a:extLst>
          </p:cNvPr>
          <p:cNvCxnSpPr>
            <a:cxnSpLocks noChangeShapeType="1"/>
            <a:stCxn id="19461" idx="1"/>
          </p:cNvCxnSpPr>
          <p:nvPr/>
        </p:nvCxnSpPr>
        <p:spPr bwMode="auto">
          <a:xfrm flipH="1">
            <a:off x="4495801" y="1841500"/>
            <a:ext cx="995363" cy="5207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71" name="Straight Arrow Connector 34">
            <a:extLst>
              <a:ext uri="{FF2B5EF4-FFF2-40B4-BE49-F238E27FC236}">
                <a16:creationId xmlns:a16="http://schemas.microsoft.com/office/drawing/2014/main" id="{4A223255-99F5-47D1-A1A9-F335C5B37F9B}"/>
              </a:ext>
            </a:extLst>
          </p:cNvPr>
          <p:cNvCxnSpPr>
            <a:cxnSpLocks noChangeShapeType="1"/>
            <a:stCxn id="19462" idx="1"/>
          </p:cNvCxnSpPr>
          <p:nvPr/>
        </p:nvCxnSpPr>
        <p:spPr bwMode="auto">
          <a:xfrm flipH="1">
            <a:off x="4495800" y="2562226"/>
            <a:ext cx="1143000" cy="285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72" name="Straight Arrow Connector 36">
            <a:extLst>
              <a:ext uri="{FF2B5EF4-FFF2-40B4-BE49-F238E27FC236}">
                <a16:creationId xmlns:a16="http://schemas.microsoft.com/office/drawing/2014/main" id="{BE315AE2-BFEB-403D-BCE9-0C64F36BC5EB}"/>
              </a:ext>
            </a:extLst>
          </p:cNvPr>
          <p:cNvCxnSpPr>
            <a:cxnSpLocks noChangeShapeType="1"/>
            <a:stCxn id="19463" idx="1"/>
          </p:cNvCxnSpPr>
          <p:nvPr/>
        </p:nvCxnSpPr>
        <p:spPr bwMode="auto">
          <a:xfrm flipH="1" flipV="1">
            <a:off x="4495800" y="2743201"/>
            <a:ext cx="1524000" cy="3524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73" name="Straight Arrow Connector 38">
            <a:extLst>
              <a:ext uri="{FF2B5EF4-FFF2-40B4-BE49-F238E27FC236}">
                <a16:creationId xmlns:a16="http://schemas.microsoft.com/office/drawing/2014/main" id="{406B55BC-F092-4364-A356-B571D69ADBA4}"/>
              </a:ext>
            </a:extLst>
          </p:cNvPr>
          <p:cNvCxnSpPr>
            <a:cxnSpLocks noChangeShapeType="1"/>
          </p:cNvCxnSpPr>
          <p:nvPr/>
        </p:nvCxnSpPr>
        <p:spPr bwMode="auto">
          <a:xfrm flipH="1" flipV="1">
            <a:off x="3124200" y="2743200"/>
            <a:ext cx="2743200"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74" name="Straight Arrow Connector 41">
            <a:extLst>
              <a:ext uri="{FF2B5EF4-FFF2-40B4-BE49-F238E27FC236}">
                <a16:creationId xmlns:a16="http://schemas.microsoft.com/office/drawing/2014/main" id="{9069C232-76E4-4B99-AC4C-5E4639080089}"/>
              </a:ext>
            </a:extLst>
          </p:cNvPr>
          <p:cNvCxnSpPr>
            <a:cxnSpLocks noChangeShapeType="1"/>
            <a:stCxn id="19465" idx="1"/>
          </p:cNvCxnSpPr>
          <p:nvPr/>
        </p:nvCxnSpPr>
        <p:spPr bwMode="auto">
          <a:xfrm flipH="1" flipV="1">
            <a:off x="3886200" y="3217864"/>
            <a:ext cx="2057400" cy="98583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75" name="Straight Arrow Connector 43">
            <a:extLst>
              <a:ext uri="{FF2B5EF4-FFF2-40B4-BE49-F238E27FC236}">
                <a16:creationId xmlns:a16="http://schemas.microsoft.com/office/drawing/2014/main" id="{617C74C6-3D2F-4340-BE4F-DD3F480BBD70}"/>
              </a:ext>
            </a:extLst>
          </p:cNvPr>
          <p:cNvCxnSpPr>
            <a:cxnSpLocks noChangeShapeType="1"/>
            <a:stCxn id="19466" idx="1"/>
          </p:cNvCxnSpPr>
          <p:nvPr/>
        </p:nvCxnSpPr>
        <p:spPr bwMode="auto">
          <a:xfrm flipH="1" flipV="1">
            <a:off x="5562600" y="4572001"/>
            <a:ext cx="381000" cy="2000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76" name="Straight Arrow Connector 45">
            <a:extLst>
              <a:ext uri="{FF2B5EF4-FFF2-40B4-BE49-F238E27FC236}">
                <a16:creationId xmlns:a16="http://schemas.microsoft.com/office/drawing/2014/main" id="{A725B4B1-FF39-41D5-845B-990AAF0BE00A}"/>
              </a:ext>
            </a:extLst>
          </p:cNvPr>
          <p:cNvCxnSpPr>
            <a:cxnSpLocks noChangeShapeType="1"/>
          </p:cNvCxnSpPr>
          <p:nvPr/>
        </p:nvCxnSpPr>
        <p:spPr bwMode="auto">
          <a:xfrm flipH="1" flipV="1">
            <a:off x="3311526" y="4724400"/>
            <a:ext cx="2555875"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77" name="Straight Arrow Connector 47">
            <a:extLst>
              <a:ext uri="{FF2B5EF4-FFF2-40B4-BE49-F238E27FC236}">
                <a16:creationId xmlns:a16="http://schemas.microsoft.com/office/drawing/2014/main" id="{0A6F029A-D7D8-4B3A-AFB3-38DBB2D08BD4}"/>
              </a:ext>
            </a:extLst>
          </p:cNvPr>
          <p:cNvCxnSpPr>
            <a:cxnSpLocks noChangeShapeType="1"/>
            <a:stCxn id="19468" idx="1"/>
          </p:cNvCxnSpPr>
          <p:nvPr/>
        </p:nvCxnSpPr>
        <p:spPr bwMode="auto">
          <a:xfrm flipH="1" flipV="1">
            <a:off x="3048001" y="5657851"/>
            <a:ext cx="2593975" cy="3333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78" name="Straight Arrow Connector 49">
            <a:extLst>
              <a:ext uri="{FF2B5EF4-FFF2-40B4-BE49-F238E27FC236}">
                <a16:creationId xmlns:a16="http://schemas.microsoft.com/office/drawing/2014/main" id="{5D52B121-6847-4963-B620-8902E2BD207C}"/>
              </a:ext>
            </a:extLst>
          </p:cNvPr>
          <p:cNvCxnSpPr>
            <a:cxnSpLocks noChangeShapeType="1"/>
            <a:stCxn id="19469" idx="1"/>
          </p:cNvCxnSpPr>
          <p:nvPr/>
        </p:nvCxnSpPr>
        <p:spPr bwMode="auto">
          <a:xfrm flipH="1" flipV="1">
            <a:off x="4038600" y="6248401"/>
            <a:ext cx="1524000" cy="1238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479" name="TextBox 50">
            <a:extLst>
              <a:ext uri="{FF2B5EF4-FFF2-40B4-BE49-F238E27FC236}">
                <a16:creationId xmlns:a16="http://schemas.microsoft.com/office/drawing/2014/main" id="{BD1B87C6-A472-4E6B-BBF0-C52511696C88}"/>
              </a:ext>
            </a:extLst>
          </p:cNvPr>
          <p:cNvSpPr txBox="1">
            <a:spLocks noChangeArrowheads="1"/>
          </p:cNvSpPr>
          <p:nvPr/>
        </p:nvSpPr>
        <p:spPr bwMode="auto">
          <a:xfrm>
            <a:off x="8458200" y="5386388"/>
            <a:ext cx="2057400" cy="862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solidFill>
                  <a:srgbClr val="7030A0"/>
                </a:solidFill>
              </a:rPr>
              <a:t>This tool can be found in ITEM by clicking on the following links: Prepare Geometry-&gt;Connect Volumes-&gt;Manage Gaps/Overlaps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3C125507-7C58-47A1-9964-57D71554C7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916362"/>
            <a:ext cx="30353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a:extLst>
              <a:ext uri="{FF2B5EF4-FFF2-40B4-BE49-F238E27FC236}">
                <a16:creationId xmlns:a16="http://schemas.microsoft.com/office/drawing/2014/main" id="{1CE2E058-6E1C-432A-BF99-EA7A8BCF46DC}"/>
              </a:ext>
            </a:extLst>
          </p:cNvPr>
          <p:cNvSpPr>
            <a:spLocks noGrp="1" noChangeArrowheads="1"/>
          </p:cNvSpPr>
          <p:nvPr>
            <p:ph type="title" idx="4294967295"/>
          </p:nvPr>
        </p:nvSpPr>
        <p:spPr>
          <a:xfrm>
            <a:off x="2971801" y="903288"/>
            <a:ext cx="6791325" cy="849313"/>
          </a:xfrm>
        </p:spPr>
        <p:txBody>
          <a:bodyPr>
            <a:normAutofit fontScale="90000"/>
          </a:bodyPr>
          <a:lstStyle/>
          <a:p>
            <a:r>
              <a:rPr lang="en-US" altLang="en-US" dirty="0"/>
              <a:t>Contiguous Meshing Exercise 5</a:t>
            </a:r>
          </a:p>
        </p:txBody>
      </p:sp>
      <p:sp>
        <p:nvSpPr>
          <p:cNvPr id="20484" name="TextBox 1">
            <a:extLst>
              <a:ext uri="{FF2B5EF4-FFF2-40B4-BE49-F238E27FC236}">
                <a16:creationId xmlns:a16="http://schemas.microsoft.com/office/drawing/2014/main" id="{1237337B-83DB-4347-A4D8-E69C70079DB3}"/>
              </a:ext>
            </a:extLst>
          </p:cNvPr>
          <p:cNvSpPr txBox="1">
            <a:spLocks noChangeArrowheads="1"/>
          </p:cNvSpPr>
          <p:nvPr/>
        </p:nvSpPr>
        <p:spPr bwMode="auto">
          <a:xfrm>
            <a:off x="2590800" y="2239962"/>
            <a:ext cx="4800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Import </a:t>
            </a:r>
            <a:r>
              <a:rPr lang="ja-JP" altLang="en-US" sz="1600"/>
              <a:t>“</a:t>
            </a:r>
            <a:r>
              <a:rPr lang="en-US" altLang="ja-JP" sz="1600"/>
              <a:t>contig_assembly.sat</a:t>
            </a:r>
            <a:r>
              <a:rPr lang="ja-JP" altLang="en-US" sz="1600"/>
              <a:t>”</a:t>
            </a:r>
            <a:r>
              <a:rPr lang="en-US" altLang="ja-JP" sz="1600"/>
              <a:t>.</a:t>
            </a:r>
          </a:p>
          <a:p>
            <a:endParaRPr lang="en-US" altLang="en-US" sz="1600"/>
          </a:p>
          <a:p>
            <a:r>
              <a:rPr lang="en-US" altLang="en-US" sz="1600"/>
              <a:t>Go to the Manage Gap/Overlap Tool in ITEM (Prepare Geometry-&gt;Connect Volumes-&gt;Manage Gaps and Overlaps).</a:t>
            </a:r>
          </a:p>
          <a:p>
            <a:endParaRPr lang="en-US" altLang="en-US" sz="1600"/>
          </a:p>
          <a:p>
            <a:r>
              <a:rPr lang="en-US" altLang="en-US" sz="1600"/>
              <a:t>Search for gaps/overlaps using the default settings.</a:t>
            </a:r>
          </a:p>
          <a:p>
            <a:endParaRPr lang="en-US" altLang="en-US" sz="1600"/>
          </a:p>
          <a:p>
            <a:r>
              <a:rPr lang="en-US" altLang="en-US" sz="1600"/>
              <a:t>Use the right-click menus to visualize the gaps and overlaps.</a:t>
            </a:r>
          </a:p>
        </p:txBody>
      </p:sp>
      <p:sp>
        <p:nvSpPr>
          <p:cNvPr id="20485" name="Oval 5">
            <a:extLst>
              <a:ext uri="{FF2B5EF4-FFF2-40B4-BE49-F238E27FC236}">
                <a16:creationId xmlns:a16="http://schemas.microsoft.com/office/drawing/2014/main" id="{BB215AE3-E6A6-4A4E-8F33-63B657AC0409}"/>
              </a:ext>
            </a:extLst>
          </p:cNvPr>
          <p:cNvSpPr>
            <a:spLocks noChangeArrowheads="1"/>
          </p:cNvSpPr>
          <p:nvPr/>
        </p:nvSpPr>
        <p:spPr bwMode="auto">
          <a:xfrm>
            <a:off x="2133600" y="2243137"/>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20486" name="Oval 6">
            <a:extLst>
              <a:ext uri="{FF2B5EF4-FFF2-40B4-BE49-F238E27FC236}">
                <a16:creationId xmlns:a16="http://schemas.microsoft.com/office/drawing/2014/main" id="{3323B8DD-2597-4792-A4ED-A2DCEC28D9EF}"/>
              </a:ext>
            </a:extLst>
          </p:cNvPr>
          <p:cNvSpPr>
            <a:spLocks noChangeArrowheads="1"/>
          </p:cNvSpPr>
          <p:nvPr/>
        </p:nvSpPr>
        <p:spPr bwMode="auto">
          <a:xfrm>
            <a:off x="2133600" y="2924175"/>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20487" name="Oval 7">
            <a:extLst>
              <a:ext uri="{FF2B5EF4-FFF2-40B4-BE49-F238E27FC236}">
                <a16:creationId xmlns:a16="http://schemas.microsoft.com/office/drawing/2014/main" id="{9131E330-0349-4F2C-975C-B053BE699A8C}"/>
              </a:ext>
            </a:extLst>
          </p:cNvPr>
          <p:cNvSpPr>
            <a:spLocks noChangeArrowheads="1"/>
          </p:cNvSpPr>
          <p:nvPr/>
        </p:nvSpPr>
        <p:spPr bwMode="auto">
          <a:xfrm>
            <a:off x="2133600" y="3838575"/>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20488" name="Oval 15">
            <a:extLst>
              <a:ext uri="{FF2B5EF4-FFF2-40B4-BE49-F238E27FC236}">
                <a16:creationId xmlns:a16="http://schemas.microsoft.com/office/drawing/2014/main" id="{80F9EDBB-95F0-4853-878F-B82D5483889A}"/>
              </a:ext>
            </a:extLst>
          </p:cNvPr>
          <p:cNvSpPr>
            <a:spLocks noChangeArrowheads="1"/>
          </p:cNvSpPr>
          <p:nvPr/>
        </p:nvSpPr>
        <p:spPr bwMode="auto">
          <a:xfrm>
            <a:off x="2133600" y="4524375"/>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6136C405-819F-4446-90E6-735DD6C7D1E4}"/>
              </a:ext>
            </a:extLst>
          </p:cNvPr>
          <p:cNvPicPr>
            <a:picLocks noChangeAspect="1"/>
          </p:cNvPicPr>
          <p:nvPr/>
        </p:nvPicPr>
        <p:blipFill rotWithShape="1">
          <a:blip r:embed="rId2">
            <a:extLst>
              <a:ext uri="{28A0092B-C50C-407E-A947-70E740481C1C}">
                <a14:useLocalDpi xmlns:a14="http://schemas.microsoft.com/office/drawing/2010/main" val="0"/>
              </a:ext>
            </a:extLst>
          </a:blip>
          <a:srcRect t="6315" b="22893"/>
          <a:stretch/>
        </p:blipFill>
        <p:spPr bwMode="auto">
          <a:xfrm>
            <a:off x="1973264" y="2414588"/>
            <a:ext cx="2301875" cy="3452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7" name="Rectangle 5">
            <a:extLst>
              <a:ext uri="{FF2B5EF4-FFF2-40B4-BE49-F238E27FC236}">
                <a16:creationId xmlns:a16="http://schemas.microsoft.com/office/drawing/2014/main" id="{1612FE4F-3ED8-4C89-8413-7F1199DE6639}"/>
              </a:ext>
            </a:extLst>
          </p:cNvPr>
          <p:cNvSpPr>
            <a:spLocks noGrp="1" noChangeArrowheads="1"/>
          </p:cNvSpPr>
          <p:nvPr>
            <p:ph type="title" idx="4294967295"/>
          </p:nvPr>
        </p:nvSpPr>
        <p:spPr>
          <a:xfrm>
            <a:off x="2362201" y="725340"/>
            <a:ext cx="6791325" cy="849313"/>
          </a:xfrm>
        </p:spPr>
        <p:txBody>
          <a:bodyPr/>
          <a:lstStyle/>
          <a:p>
            <a:r>
              <a:rPr lang="en-US" altLang="en-US" dirty="0"/>
              <a:t>ITEM Proximity Check Tool</a:t>
            </a:r>
          </a:p>
        </p:txBody>
      </p:sp>
      <p:sp>
        <p:nvSpPr>
          <p:cNvPr id="21508" name="TextBox 27">
            <a:extLst>
              <a:ext uri="{FF2B5EF4-FFF2-40B4-BE49-F238E27FC236}">
                <a16:creationId xmlns:a16="http://schemas.microsoft.com/office/drawing/2014/main" id="{0D4A4816-2EDD-46D9-B423-AF62897850B2}"/>
              </a:ext>
            </a:extLst>
          </p:cNvPr>
          <p:cNvSpPr txBox="1">
            <a:spLocks noChangeArrowheads="1"/>
          </p:cNvSpPr>
          <p:nvPr/>
        </p:nvSpPr>
        <p:spPr bwMode="auto">
          <a:xfrm>
            <a:off x="5867400" y="2835276"/>
            <a:ext cx="2743200"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List of volumes to include in proximity checks.</a:t>
            </a:r>
          </a:p>
        </p:txBody>
      </p:sp>
      <p:sp>
        <p:nvSpPr>
          <p:cNvPr id="21509" name="TextBox 28">
            <a:extLst>
              <a:ext uri="{FF2B5EF4-FFF2-40B4-BE49-F238E27FC236}">
                <a16:creationId xmlns:a16="http://schemas.microsoft.com/office/drawing/2014/main" id="{52C0A09D-514B-49E3-8261-5521069F6251}"/>
              </a:ext>
            </a:extLst>
          </p:cNvPr>
          <p:cNvSpPr txBox="1">
            <a:spLocks noChangeArrowheads="1"/>
          </p:cNvSpPr>
          <p:nvPr/>
        </p:nvSpPr>
        <p:spPr bwMode="auto">
          <a:xfrm>
            <a:off x="5867401" y="3200400"/>
            <a:ext cx="2360613"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Filter toggles to determine which entities will be considered during the proximity check.</a:t>
            </a:r>
          </a:p>
        </p:txBody>
      </p:sp>
      <p:sp>
        <p:nvSpPr>
          <p:cNvPr id="21510" name="TextBox 29">
            <a:extLst>
              <a:ext uri="{FF2B5EF4-FFF2-40B4-BE49-F238E27FC236}">
                <a16:creationId xmlns:a16="http://schemas.microsoft.com/office/drawing/2014/main" id="{569CB7BC-2F25-4ABC-BE5C-B9ADD3612E51}"/>
              </a:ext>
            </a:extLst>
          </p:cNvPr>
          <p:cNvSpPr txBox="1">
            <a:spLocks noChangeArrowheads="1"/>
          </p:cNvSpPr>
          <p:nvPr/>
        </p:nvSpPr>
        <p:spPr bwMode="auto">
          <a:xfrm>
            <a:off x="5867401" y="3886200"/>
            <a:ext cx="2360613"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Proximity distance range within which to search.</a:t>
            </a:r>
          </a:p>
        </p:txBody>
      </p:sp>
      <p:sp>
        <p:nvSpPr>
          <p:cNvPr id="21511" name="TextBox 30">
            <a:extLst>
              <a:ext uri="{FF2B5EF4-FFF2-40B4-BE49-F238E27FC236}">
                <a16:creationId xmlns:a16="http://schemas.microsoft.com/office/drawing/2014/main" id="{88813BF8-F348-45DA-A23E-9AF44A225E3C}"/>
              </a:ext>
            </a:extLst>
          </p:cNvPr>
          <p:cNvSpPr txBox="1">
            <a:spLocks noChangeArrowheads="1"/>
          </p:cNvSpPr>
          <p:nvPr/>
        </p:nvSpPr>
        <p:spPr bwMode="auto">
          <a:xfrm>
            <a:off x="5867401" y="4419601"/>
            <a:ext cx="236061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Button to start search.</a:t>
            </a:r>
          </a:p>
        </p:txBody>
      </p:sp>
      <p:sp>
        <p:nvSpPr>
          <p:cNvPr id="21512" name="TextBox 31">
            <a:extLst>
              <a:ext uri="{FF2B5EF4-FFF2-40B4-BE49-F238E27FC236}">
                <a16:creationId xmlns:a16="http://schemas.microsoft.com/office/drawing/2014/main" id="{55F14A59-C89A-4175-94F6-F25172D336B1}"/>
              </a:ext>
            </a:extLst>
          </p:cNvPr>
          <p:cNvSpPr txBox="1">
            <a:spLocks noChangeArrowheads="1"/>
          </p:cNvSpPr>
          <p:nvPr/>
        </p:nvSpPr>
        <p:spPr bwMode="auto">
          <a:xfrm>
            <a:off x="5867401" y="4833938"/>
            <a:ext cx="2360613" cy="246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Proximity pairs that were located.</a:t>
            </a:r>
          </a:p>
        </p:txBody>
      </p:sp>
      <p:cxnSp>
        <p:nvCxnSpPr>
          <p:cNvPr id="21513" name="Straight Arrow Connector 36">
            <a:extLst>
              <a:ext uri="{FF2B5EF4-FFF2-40B4-BE49-F238E27FC236}">
                <a16:creationId xmlns:a16="http://schemas.microsoft.com/office/drawing/2014/main" id="{A4720F12-CF2F-4A90-BE3A-F1C130788DD0}"/>
              </a:ext>
            </a:extLst>
          </p:cNvPr>
          <p:cNvCxnSpPr>
            <a:cxnSpLocks noChangeShapeType="1"/>
            <a:stCxn id="21508" idx="1"/>
          </p:cNvCxnSpPr>
          <p:nvPr/>
        </p:nvCxnSpPr>
        <p:spPr bwMode="auto">
          <a:xfrm flipH="1">
            <a:off x="4191000" y="2959100"/>
            <a:ext cx="1676400" cy="444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514" name="Straight Arrow Connector 38">
            <a:extLst>
              <a:ext uri="{FF2B5EF4-FFF2-40B4-BE49-F238E27FC236}">
                <a16:creationId xmlns:a16="http://schemas.microsoft.com/office/drawing/2014/main" id="{3B54226E-C5D1-4D34-B4DC-FC96ADE08A80}"/>
              </a:ext>
            </a:extLst>
          </p:cNvPr>
          <p:cNvCxnSpPr>
            <a:cxnSpLocks noChangeShapeType="1"/>
            <a:stCxn id="21509" idx="1"/>
          </p:cNvCxnSpPr>
          <p:nvPr/>
        </p:nvCxnSpPr>
        <p:spPr bwMode="auto">
          <a:xfrm flipH="1">
            <a:off x="3352800" y="3476625"/>
            <a:ext cx="25146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515" name="Straight Arrow Connector 41">
            <a:extLst>
              <a:ext uri="{FF2B5EF4-FFF2-40B4-BE49-F238E27FC236}">
                <a16:creationId xmlns:a16="http://schemas.microsoft.com/office/drawing/2014/main" id="{FC9CDB00-3833-4A6D-91F5-CAD299280B8F}"/>
              </a:ext>
            </a:extLst>
          </p:cNvPr>
          <p:cNvCxnSpPr>
            <a:cxnSpLocks noChangeShapeType="1"/>
            <a:stCxn id="21510" idx="1"/>
          </p:cNvCxnSpPr>
          <p:nvPr/>
        </p:nvCxnSpPr>
        <p:spPr bwMode="auto">
          <a:xfrm flipH="1">
            <a:off x="3733800" y="4086226"/>
            <a:ext cx="2133600" cy="4857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516" name="Straight Arrow Connector 43">
            <a:extLst>
              <a:ext uri="{FF2B5EF4-FFF2-40B4-BE49-F238E27FC236}">
                <a16:creationId xmlns:a16="http://schemas.microsoft.com/office/drawing/2014/main" id="{992FF448-0F15-4D23-A9CE-12EAFE45CC4C}"/>
              </a:ext>
            </a:extLst>
          </p:cNvPr>
          <p:cNvCxnSpPr>
            <a:cxnSpLocks noChangeShapeType="1"/>
            <a:stCxn id="21511" idx="1"/>
          </p:cNvCxnSpPr>
          <p:nvPr/>
        </p:nvCxnSpPr>
        <p:spPr bwMode="auto">
          <a:xfrm flipH="1">
            <a:off x="2971800" y="4543426"/>
            <a:ext cx="2895600" cy="2968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517" name="Straight Arrow Connector 45">
            <a:extLst>
              <a:ext uri="{FF2B5EF4-FFF2-40B4-BE49-F238E27FC236}">
                <a16:creationId xmlns:a16="http://schemas.microsoft.com/office/drawing/2014/main" id="{E8EA63BF-FCEF-40FF-8619-9E8BD83BCE50}"/>
              </a:ext>
            </a:extLst>
          </p:cNvPr>
          <p:cNvCxnSpPr>
            <a:cxnSpLocks noChangeShapeType="1"/>
            <a:stCxn id="21512" idx="1"/>
          </p:cNvCxnSpPr>
          <p:nvPr/>
        </p:nvCxnSpPr>
        <p:spPr bwMode="auto">
          <a:xfrm flipH="1">
            <a:off x="4114800" y="4957764"/>
            <a:ext cx="1752600" cy="12223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1518" name="TextBox 50">
            <a:extLst>
              <a:ext uri="{FF2B5EF4-FFF2-40B4-BE49-F238E27FC236}">
                <a16:creationId xmlns:a16="http://schemas.microsoft.com/office/drawing/2014/main" id="{FF12BFD6-B441-4561-82C3-84E5224CE22A}"/>
              </a:ext>
            </a:extLst>
          </p:cNvPr>
          <p:cNvSpPr txBox="1">
            <a:spLocks noChangeArrowheads="1"/>
          </p:cNvSpPr>
          <p:nvPr/>
        </p:nvSpPr>
        <p:spPr bwMode="auto">
          <a:xfrm>
            <a:off x="5867400" y="5715000"/>
            <a:ext cx="3505200"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solidFill>
                  <a:srgbClr val="7030A0"/>
                </a:solidFill>
              </a:rPr>
              <a:t>This tool can be found in ITEM by clicking on the following links: Prepare Geometry-&gt;Connect Volumes-&gt;Imprint and Merge-&gt;</a:t>
            </a:r>
            <a:r>
              <a:rPr lang="ja-JP" altLang="en-US">
                <a:solidFill>
                  <a:srgbClr val="7030A0"/>
                </a:solidFill>
              </a:rPr>
              <a:t>”</a:t>
            </a:r>
            <a:r>
              <a:rPr lang="en-US" altLang="ja-JP">
                <a:solidFill>
                  <a:srgbClr val="7030A0"/>
                </a:solidFill>
              </a:rPr>
              <a:t>…</a:t>
            </a:r>
            <a:r>
              <a:rPr lang="ja-JP" altLang="en-US">
                <a:solidFill>
                  <a:srgbClr val="7030A0"/>
                </a:solidFill>
              </a:rPr>
              <a:t>”</a:t>
            </a:r>
            <a:r>
              <a:rPr lang="en-US" altLang="ja-JP">
                <a:solidFill>
                  <a:srgbClr val="7030A0"/>
                </a:solidFill>
              </a:rPr>
              <a:t> button next to the merge tolerance.</a:t>
            </a:r>
            <a:endParaRPr lang="en-US" altLang="en-US">
              <a:solidFill>
                <a:srgbClr val="7030A0"/>
              </a:solidFill>
            </a:endParaRPr>
          </a:p>
        </p:txBody>
      </p:sp>
      <p:sp>
        <p:nvSpPr>
          <p:cNvPr id="21519" name="TextBox 26">
            <a:extLst>
              <a:ext uri="{FF2B5EF4-FFF2-40B4-BE49-F238E27FC236}">
                <a16:creationId xmlns:a16="http://schemas.microsoft.com/office/drawing/2014/main" id="{9558C2E0-4FE3-452E-B309-4657D7CC3E05}"/>
              </a:ext>
            </a:extLst>
          </p:cNvPr>
          <p:cNvSpPr txBox="1">
            <a:spLocks noChangeArrowheads="1"/>
          </p:cNvSpPr>
          <p:nvPr/>
        </p:nvSpPr>
        <p:spPr bwMode="auto">
          <a:xfrm>
            <a:off x="5029200" y="1460500"/>
            <a:ext cx="5029200"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The ITEM proximity check tool is found in the </a:t>
            </a:r>
            <a:r>
              <a:rPr lang="ja-JP" altLang="en-US" sz="1400"/>
              <a:t>“</a:t>
            </a:r>
            <a:r>
              <a:rPr lang="en-US" altLang="ja-JP" sz="1400"/>
              <a:t>Determine Merge Tolerance</a:t>
            </a:r>
            <a:r>
              <a:rPr lang="ja-JP" altLang="en-US" sz="1400"/>
              <a:t>”</a:t>
            </a:r>
            <a:r>
              <a:rPr lang="en-US" altLang="ja-JP" sz="1400"/>
              <a:t> panel in ITEM.  The proximity check tool allows you to search for entities that are with close proximity to one another to identify potential problems.</a:t>
            </a:r>
            <a:endParaRPr lang="en-US" alt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1BF01AF1-19F4-4471-A53D-72053F9B2E76}"/>
              </a:ext>
            </a:extLst>
          </p:cNvPr>
          <p:cNvSpPr>
            <a:spLocks noGrp="1" noChangeArrowheads="1"/>
          </p:cNvSpPr>
          <p:nvPr>
            <p:ph type="title" idx="4294967295"/>
          </p:nvPr>
        </p:nvSpPr>
        <p:spPr>
          <a:xfrm>
            <a:off x="2809876" y="641202"/>
            <a:ext cx="6791325" cy="849313"/>
          </a:xfrm>
        </p:spPr>
        <p:txBody>
          <a:bodyPr>
            <a:normAutofit fontScale="90000"/>
          </a:bodyPr>
          <a:lstStyle/>
          <a:p>
            <a:r>
              <a:rPr lang="en-US" altLang="en-US" dirty="0"/>
              <a:t>Contiguous Meshing Exercise 6</a:t>
            </a:r>
          </a:p>
        </p:txBody>
      </p:sp>
      <p:sp>
        <p:nvSpPr>
          <p:cNvPr id="22531" name="TextBox 1">
            <a:extLst>
              <a:ext uri="{FF2B5EF4-FFF2-40B4-BE49-F238E27FC236}">
                <a16:creationId xmlns:a16="http://schemas.microsoft.com/office/drawing/2014/main" id="{633FE9A9-D653-48ED-9EAE-6C1011B682C3}"/>
              </a:ext>
            </a:extLst>
          </p:cNvPr>
          <p:cNvSpPr txBox="1">
            <a:spLocks noChangeArrowheads="1"/>
          </p:cNvSpPr>
          <p:nvPr/>
        </p:nvSpPr>
        <p:spPr bwMode="auto">
          <a:xfrm>
            <a:off x="2590800" y="1477964"/>
            <a:ext cx="49530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Import </a:t>
            </a:r>
            <a:r>
              <a:rPr lang="ja-JP" altLang="en-US" sz="1600"/>
              <a:t>“</a:t>
            </a:r>
            <a:r>
              <a:rPr lang="en-US" altLang="ja-JP" sz="1600"/>
              <a:t>contig_exercise6.sat</a:t>
            </a:r>
            <a:r>
              <a:rPr lang="ja-JP" altLang="en-US" sz="1600"/>
              <a:t>”</a:t>
            </a:r>
            <a:r>
              <a:rPr lang="en-US" altLang="ja-JP" sz="1600"/>
              <a:t>.</a:t>
            </a:r>
          </a:p>
          <a:p>
            <a:endParaRPr lang="en-US" altLang="en-US" sz="1600"/>
          </a:p>
          <a:p>
            <a:r>
              <a:rPr lang="en-US" altLang="en-US" sz="1600"/>
              <a:t>Go to the Proximity Check tool by following the links: Prepare Geometry-&gt;Connect Volumes-&gt;Imprint and Merge-&gt;</a:t>
            </a:r>
            <a:r>
              <a:rPr lang="ja-JP" altLang="en-US" sz="1600"/>
              <a:t>”</a:t>
            </a:r>
            <a:r>
              <a:rPr lang="en-US" altLang="ja-JP" sz="1600"/>
              <a:t>…</a:t>
            </a:r>
            <a:r>
              <a:rPr lang="ja-JP" altLang="en-US" sz="1600"/>
              <a:t>”</a:t>
            </a:r>
            <a:r>
              <a:rPr lang="en-US" altLang="ja-JP" sz="1600"/>
              <a:t> button next to the merge tolerance field.</a:t>
            </a:r>
          </a:p>
          <a:p>
            <a:endParaRPr lang="en-US" altLang="en-US" sz="1600"/>
          </a:p>
          <a:p>
            <a:r>
              <a:rPr lang="en-US" altLang="en-US" sz="1600"/>
              <a:t>Identify potential imprint/merge problems by looking for vertex/vertex and vertex/curve proximities.</a:t>
            </a:r>
          </a:p>
          <a:p>
            <a:endParaRPr lang="en-US" altLang="en-US" sz="1600"/>
          </a:p>
          <a:p>
            <a:r>
              <a:rPr lang="en-US" altLang="en-US" sz="1600"/>
              <a:t>Hint: To filter out geometry entities that are right on top of each other (distance of 0.0—or at least less than ACIS</a:t>
            </a:r>
            <a:r>
              <a:rPr lang="ja-JP" altLang="en-US" sz="1600"/>
              <a:t>’</a:t>
            </a:r>
            <a:r>
              <a:rPr lang="en-US" altLang="ja-JP" sz="1600"/>
              <a:t> tolerance of 1e-6) you may want to set the lower range value to 1e-6.  This will filter out cases that should not create slivers when imprinting.</a:t>
            </a:r>
          </a:p>
          <a:p>
            <a:endParaRPr lang="en-US" altLang="en-US" sz="1600"/>
          </a:p>
          <a:p>
            <a:r>
              <a:rPr lang="en-US" altLang="en-US" sz="1600"/>
              <a:t>Import </a:t>
            </a:r>
            <a:r>
              <a:rPr lang="ja-JP" altLang="en-US" sz="1600"/>
              <a:t>“</a:t>
            </a:r>
            <a:r>
              <a:rPr lang="en-US" altLang="ja-JP" sz="1600"/>
              <a:t>contig_assembly.sat</a:t>
            </a:r>
            <a:r>
              <a:rPr lang="ja-JP" altLang="en-US" sz="1600"/>
              <a:t>”</a:t>
            </a:r>
            <a:r>
              <a:rPr lang="en-US" altLang="ja-JP" sz="1600"/>
              <a:t> and see how useful the tool is on a more complex assembly model.  See if you are able effectively find potential imprint/merge problems. </a:t>
            </a:r>
            <a:endParaRPr lang="en-US" altLang="en-US" sz="1600"/>
          </a:p>
        </p:txBody>
      </p:sp>
      <p:sp>
        <p:nvSpPr>
          <p:cNvPr id="22532" name="Oval 5">
            <a:extLst>
              <a:ext uri="{FF2B5EF4-FFF2-40B4-BE49-F238E27FC236}">
                <a16:creationId xmlns:a16="http://schemas.microsoft.com/office/drawing/2014/main" id="{BE2115A2-4F37-457C-B908-968BF2773C2E}"/>
              </a:ext>
            </a:extLst>
          </p:cNvPr>
          <p:cNvSpPr>
            <a:spLocks noChangeArrowheads="1"/>
          </p:cNvSpPr>
          <p:nvPr/>
        </p:nvSpPr>
        <p:spPr bwMode="auto">
          <a:xfrm>
            <a:off x="2133600" y="1477963"/>
            <a:ext cx="381000" cy="32385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22533" name="Oval 6">
            <a:extLst>
              <a:ext uri="{FF2B5EF4-FFF2-40B4-BE49-F238E27FC236}">
                <a16:creationId xmlns:a16="http://schemas.microsoft.com/office/drawing/2014/main" id="{4D0D63AB-D161-4A85-8C3F-24EFB1012C8F}"/>
              </a:ext>
            </a:extLst>
          </p:cNvPr>
          <p:cNvSpPr>
            <a:spLocks noChangeArrowheads="1"/>
          </p:cNvSpPr>
          <p:nvPr/>
        </p:nvSpPr>
        <p:spPr bwMode="auto">
          <a:xfrm>
            <a:off x="2133600" y="2159000"/>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22534" name="Oval 7">
            <a:extLst>
              <a:ext uri="{FF2B5EF4-FFF2-40B4-BE49-F238E27FC236}">
                <a16:creationId xmlns:a16="http://schemas.microsoft.com/office/drawing/2014/main" id="{CA42C46C-4FD6-4993-B0C5-9C89F12C7DA6}"/>
              </a:ext>
            </a:extLst>
          </p:cNvPr>
          <p:cNvSpPr>
            <a:spLocks noChangeArrowheads="1"/>
          </p:cNvSpPr>
          <p:nvPr/>
        </p:nvSpPr>
        <p:spPr bwMode="auto">
          <a:xfrm>
            <a:off x="2133600" y="2979738"/>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22535" name="Oval 15">
            <a:extLst>
              <a:ext uri="{FF2B5EF4-FFF2-40B4-BE49-F238E27FC236}">
                <a16:creationId xmlns:a16="http://schemas.microsoft.com/office/drawing/2014/main" id="{30A6DD7D-73F5-4564-826B-629078C28C9D}"/>
              </a:ext>
            </a:extLst>
          </p:cNvPr>
          <p:cNvSpPr>
            <a:spLocks noChangeArrowheads="1"/>
          </p:cNvSpPr>
          <p:nvPr/>
        </p:nvSpPr>
        <p:spPr bwMode="auto">
          <a:xfrm>
            <a:off x="2133600" y="5211763"/>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pic>
        <p:nvPicPr>
          <p:cNvPr id="22536" name="Picture 1">
            <a:extLst>
              <a:ext uri="{FF2B5EF4-FFF2-40B4-BE49-F238E27FC236}">
                <a16:creationId xmlns:a16="http://schemas.microsoft.com/office/drawing/2014/main" id="{250E4653-5326-4058-89BD-86C258BD47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9676" y="1981201"/>
            <a:ext cx="2905125"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DE328278-2F21-46BB-93F2-DBC3CD0C695A}"/>
              </a:ext>
            </a:extLst>
          </p:cNvPr>
          <p:cNvPicPr>
            <a:picLocks noChangeAspect="1"/>
          </p:cNvPicPr>
          <p:nvPr/>
        </p:nvPicPr>
        <p:blipFill rotWithShape="1">
          <a:blip r:embed="rId2">
            <a:extLst>
              <a:ext uri="{28A0092B-C50C-407E-A947-70E740481C1C}">
                <a14:useLocalDpi xmlns:a14="http://schemas.microsoft.com/office/drawing/2010/main" val="0"/>
              </a:ext>
            </a:extLst>
          </a:blip>
          <a:srcRect t="2084"/>
          <a:stretch/>
        </p:blipFill>
        <p:spPr bwMode="auto">
          <a:xfrm>
            <a:off x="2016125" y="1781174"/>
            <a:ext cx="2306638" cy="4924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5" name="Rectangle 5">
            <a:extLst>
              <a:ext uri="{FF2B5EF4-FFF2-40B4-BE49-F238E27FC236}">
                <a16:creationId xmlns:a16="http://schemas.microsoft.com/office/drawing/2014/main" id="{63471369-AD48-48D5-9F45-13C515181BCC}"/>
              </a:ext>
            </a:extLst>
          </p:cNvPr>
          <p:cNvSpPr>
            <a:spLocks noGrp="1" noChangeArrowheads="1"/>
          </p:cNvSpPr>
          <p:nvPr>
            <p:ph type="title" idx="4294967295"/>
          </p:nvPr>
        </p:nvSpPr>
        <p:spPr>
          <a:xfrm>
            <a:off x="2700338" y="702479"/>
            <a:ext cx="6791325" cy="849313"/>
          </a:xfrm>
        </p:spPr>
        <p:txBody>
          <a:bodyPr>
            <a:normAutofit fontScale="90000"/>
          </a:bodyPr>
          <a:lstStyle/>
          <a:p>
            <a:r>
              <a:rPr lang="en-US" altLang="en-US" dirty="0"/>
              <a:t>ITEM Overlapping Surface Tool</a:t>
            </a:r>
          </a:p>
        </p:txBody>
      </p:sp>
      <p:sp>
        <p:nvSpPr>
          <p:cNvPr id="23556" name="TextBox 27">
            <a:extLst>
              <a:ext uri="{FF2B5EF4-FFF2-40B4-BE49-F238E27FC236}">
                <a16:creationId xmlns:a16="http://schemas.microsoft.com/office/drawing/2014/main" id="{B08ADCE9-8266-41D5-B309-7D699C4F9511}"/>
              </a:ext>
            </a:extLst>
          </p:cNvPr>
          <p:cNvSpPr txBox="1">
            <a:spLocks noChangeArrowheads="1"/>
          </p:cNvSpPr>
          <p:nvPr/>
        </p:nvSpPr>
        <p:spPr bwMode="auto">
          <a:xfrm>
            <a:off x="5486401" y="4219576"/>
            <a:ext cx="442436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Allowable distance between overlapping surfaces.</a:t>
            </a:r>
          </a:p>
        </p:txBody>
      </p:sp>
      <p:sp>
        <p:nvSpPr>
          <p:cNvPr id="23557" name="TextBox 28">
            <a:extLst>
              <a:ext uri="{FF2B5EF4-FFF2-40B4-BE49-F238E27FC236}">
                <a16:creationId xmlns:a16="http://schemas.microsoft.com/office/drawing/2014/main" id="{D582FF1F-CF25-4280-9B2E-9107DE0DEFD3}"/>
              </a:ext>
            </a:extLst>
          </p:cNvPr>
          <p:cNvSpPr txBox="1">
            <a:spLocks noChangeArrowheads="1"/>
          </p:cNvSpPr>
          <p:nvPr/>
        </p:nvSpPr>
        <p:spPr bwMode="auto">
          <a:xfrm>
            <a:off x="5491163" y="4524376"/>
            <a:ext cx="4419600"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Button to execute the search for post-imprint/merge problems.</a:t>
            </a:r>
          </a:p>
        </p:txBody>
      </p:sp>
      <p:sp>
        <p:nvSpPr>
          <p:cNvPr id="23558" name="TextBox 29">
            <a:extLst>
              <a:ext uri="{FF2B5EF4-FFF2-40B4-BE49-F238E27FC236}">
                <a16:creationId xmlns:a16="http://schemas.microsoft.com/office/drawing/2014/main" id="{39A700B1-E7B5-4F83-930E-1EA9D788291D}"/>
              </a:ext>
            </a:extLst>
          </p:cNvPr>
          <p:cNvSpPr txBox="1">
            <a:spLocks noChangeArrowheads="1"/>
          </p:cNvSpPr>
          <p:nvPr/>
        </p:nvSpPr>
        <p:spPr bwMode="auto">
          <a:xfrm>
            <a:off x="5486401" y="4829176"/>
            <a:ext cx="442436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Results.</a:t>
            </a:r>
          </a:p>
        </p:txBody>
      </p:sp>
      <p:sp>
        <p:nvSpPr>
          <p:cNvPr id="23559" name="TextBox 30">
            <a:extLst>
              <a:ext uri="{FF2B5EF4-FFF2-40B4-BE49-F238E27FC236}">
                <a16:creationId xmlns:a16="http://schemas.microsoft.com/office/drawing/2014/main" id="{82C951CD-E676-46C2-874D-C28487401F73}"/>
              </a:ext>
            </a:extLst>
          </p:cNvPr>
          <p:cNvSpPr txBox="1">
            <a:spLocks noChangeArrowheads="1"/>
          </p:cNvSpPr>
          <p:nvPr/>
        </p:nvSpPr>
        <p:spPr bwMode="auto">
          <a:xfrm>
            <a:off x="5486401" y="5133976"/>
            <a:ext cx="442436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Potential solutions for fixing problems that were found.</a:t>
            </a:r>
          </a:p>
        </p:txBody>
      </p:sp>
      <p:sp>
        <p:nvSpPr>
          <p:cNvPr id="23560" name="TextBox 31">
            <a:extLst>
              <a:ext uri="{FF2B5EF4-FFF2-40B4-BE49-F238E27FC236}">
                <a16:creationId xmlns:a16="http://schemas.microsoft.com/office/drawing/2014/main" id="{BD2A01CA-BEE0-4AB8-A509-910F6022CF7E}"/>
              </a:ext>
            </a:extLst>
          </p:cNvPr>
          <p:cNvSpPr txBox="1">
            <a:spLocks noChangeArrowheads="1"/>
          </p:cNvSpPr>
          <p:nvPr/>
        </p:nvSpPr>
        <p:spPr bwMode="auto">
          <a:xfrm>
            <a:off x="5486401" y="5438776"/>
            <a:ext cx="442436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Button to execute highlighted solution.</a:t>
            </a:r>
          </a:p>
        </p:txBody>
      </p:sp>
      <p:cxnSp>
        <p:nvCxnSpPr>
          <p:cNvPr id="23561" name="Straight Arrow Connector 36">
            <a:extLst>
              <a:ext uri="{FF2B5EF4-FFF2-40B4-BE49-F238E27FC236}">
                <a16:creationId xmlns:a16="http://schemas.microsoft.com/office/drawing/2014/main" id="{D58797E8-7274-4171-8E0E-5B3010E17DBE}"/>
              </a:ext>
            </a:extLst>
          </p:cNvPr>
          <p:cNvCxnSpPr>
            <a:cxnSpLocks noChangeShapeType="1"/>
            <a:stCxn id="23556" idx="1"/>
          </p:cNvCxnSpPr>
          <p:nvPr/>
        </p:nvCxnSpPr>
        <p:spPr bwMode="auto">
          <a:xfrm flipH="1" flipV="1">
            <a:off x="3810000" y="2771775"/>
            <a:ext cx="1676400" cy="157003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62" name="Straight Arrow Connector 38">
            <a:extLst>
              <a:ext uri="{FF2B5EF4-FFF2-40B4-BE49-F238E27FC236}">
                <a16:creationId xmlns:a16="http://schemas.microsoft.com/office/drawing/2014/main" id="{A93256C7-8F79-4C9A-8144-F68FD3264405}"/>
              </a:ext>
            </a:extLst>
          </p:cNvPr>
          <p:cNvCxnSpPr>
            <a:cxnSpLocks noChangeShapeType="1"/>
            <a:stCxn id="23557" idx="1"/>
          </p:cNvCxnSpPr>
          <p:nvPr/>
        </p:nvCxnSpPr>
        <p:spPr bwMode="auto">
          <a:xfrm flipH="1" flipV="1">
            <a:off x="4191001" y="3303589"/>
            <a:ext cx="1300163" cy="13430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63" name="Straight Arrow Connector 41">
            <a:extLst>
              <a:ext uri="{FF2B5EF4-FFF2-40B4-BE49-F238E27FC236}">
                <a16:creationId xmlns:a16="http://schemas.microsoft.com/office/drawing/2014/main" id="{C044688B-C934-4FC6-B934-089C56734110}"/>
              </a:ext>
            </a:extLst>
          </p:cNvPr>
          <p:cNvCxnSpPr>
            <a:cxnSpLocks noChangeShapeType="1"/>
            <a:stCxn id="23558" idx="1"/>
          </p:cNvCxnSpPr>
          <p:nvPr/>
        </p:nvCxnSpPr>
        <p:spPr bwMode="auto">
          <a:xfrm flipH="1" flipV="1">
            <a:off x="3586164" y="3975101"/>
            <a:ext cx="1900237" cy="97631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64" name="Straight Arrow Connector 43">
            <a:extLst>
              <a:ext uri="{FF2B5EF4-FFF2-40B4-BE49-F238E27FC236}">
                <a16:creationId xmlns:a16="http://schemas.microsoft.com/office/drawing/2014/main" id="{2C7EEC0A-BF58-4053-8316-558F9D5711C6}"/>
              </a:ext>
            </a:extLst>
          </p:cNvPr>
          <p:cNvCxnSpPr>
            <a:cxnSpLocks noChangeShapeType="1"/>
            <a:stCxn id="23559" idx="1"/>
          </p:cNvCxnSpPr>
          <p:nvPr/>
        </p:nvCxnSpPr>
        <p:spPr bwMode="auto">
          <a:xfrm flipH="1" flipV="1">
            <a:off x="3586164" y="4981575"/>
            <a:ext cx="1900237" cy="27463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65" name="Straight Arrow Connector 45">
            <a:extLst>
              <a:ext uri="{FF2B5EF4-FFF2-40B4-BE49-F238E27FC236}">
                <a16:creationId xmlns:a16="http://schemas.microsoft.com/office/drawing/2014/main" id="{417D4395-CBE0-41AF-9372-0E478D0671A3}"/>
              </a:ext>
            </a:extLst>
          </p:cNvPr>
          <p:cNvCxnSpPr>
            <a:cxnSpLocks noChangeShapeType="1"/>
            <a:stCxn id="23560" idx="1"/>
          </p:cNvCxnSpPr>
          <p:nvPr/>
        </p:nvCxnSpPr>
        <p:spPr bwMode="auto">
          <a:xfrm flipH="1">
            <a:off x="2971800" y="5561013"/>
            <a:ext cx="2514600" cy="18256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3566" name="TextBox 50">
            <a:extLst>
              <a:ext uri="{FF2B5EF4-FFF2-40B4-BE49-F238E27FC236}">
                <a16:creationId xmlns:a16="http://schemas.microsoft.com/office/drawing/2014/main" id="{981FFA37-F4B9-44E1-8A0C-F39BA5D2563B}"/>
              </a:ext>
            </a:extLst>
          </p:cNvPr>
          <p:cNvSpPr txBox="1">
            <a:spLocks noChangeArrowheads="1"/>
          </p:cNvSpPr>
          <p:nvPr/>
        </p:nvSpPr>
        <p:spPr bwMode="auto">
          <a:xfrm>
            <a:off x="5491163" y="6257925"/>
            <a:ext cx="44196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solidFill>
                  <a:srgbClr val="7030A0"/>
                </a:solidFill>
              </a:rPr>
              <a:t>This tool can be found in ITEM by clicking on the following links: Prepare Geometry-&gt;Connect Volumes-&gt;Imprint and Merge.</a:t>
            </a:r>
          </a:p>
        </p:txBody>
      </p:sp>
      <p:sp>
        <p:nvSpPr>
          <p:cNvPr id="23567" name="TextBox 26">
            <a:extLst>
              <a:ext uri="{FF2B5EF4-FFF2-40B4-BE49-F238E27FC236}">
                <a16:creationId xmlns:a16="http://schemas.microsoft.com/office/drawing/2014/main" id="{352366B7-84BB-487C-BB99-4678802A669F}"/>
              </a:ext>
            </a:extLst>
          </p:cNvPr>
          <p:cNvSpPr txBox="1">
            <a:spLocks noChangeArrowheads="1"/>
          </p:cNvSpPr>
          <p:nvPr/>
        </p:nvSpPr>
        <p:spPr bwMode="auto">
          <a:xfrm>
            <a:off x="5486401" y="1781175"/>
            <a:ext cx="4424363"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The ITEM overlapping surface tool is found in the </a:t>
            </a:r>
            <a:r>
              <a:rPr lang="ja-JP" altLang="en-US" sz="1400"/>
              <a:t>“</a:t>
            </a:r>
            <a:r>
              <a:rPr lang="en-US" altLang="ja-JP" sz="1400"/>
              <a:t>Imprint/Merge</a:t>
            </a:r>
            <a:r>
              <a:rPr lang="ja-JP" altLang="en-US" sz="1400"/>
              <a:t>”</a:t>
            </a:r>
            <a:r>
              <a:rPr lang="en-US" altLang="ja-JP" sz="1400"/>
              <a:t> panel in ITEM.  The overlapping surface tool allows you to search for surfaces that are </a:t>
            </a:r>
            <a:r>
              <a:rPr lang="ja-JP" altLang="en-US" sz="1400"/>
              <a:t>“</a:t>
            </a:r>
            <a:r>
              <a:rPr lang="en-US" altLang="ja-JP" sz="1400"/>
              <a:t>parallel</a:t>
            </a:r>
            <a:r>
              <a:rPr lang="ja-JP" altLang="en-US" sz="1400"/>
              <a:t>”</a:t>
            </a:r>
            <a:r>
              <a:rPr lang="en-US" altLang="ja-JP" sz="1400"/>
              <a:t> and are within some tolerance of each other.  After imprinting and merging this check is a good way to find surfaces that should have merged because they are close enough but didn</a:t>
            </a:r>
            <a:r>
              <a:rPr lang="ja-JP" altLang="en-US" sz="1400"/>
              <a:t>’</a:t>
            </a:r>
            <a:r>
              <a:rPr lang="en-US" altLang="ja-JP" sz="1400"/>
              <a:t>t.</a:t>
            </a:r>
            <a:endParaRPr lang="en-US" altLang="en-US" sz="1400"/>
          </a:p>
        </p:txBody>
      </p:sp>
      <p:sp>
        <p:nvSpPr>
          <p:cNvPr id="23568" name="TextBox 27">
            <a:extLst>
              <a:ext uri="{FF2B5EF4-FFF2-40B4-BE49-F238E27FC236}">
                <a16:creationId xmlns:a16="http://schemas.microsoft.com/office/drawing/2014/main" id="{923C134A-078D-46C2-90B1-C8784DBF3260}"/>
              </a:ext>
            </a:extLst>
          </p:cNvPr>
          <p:cNvSpPr txBox="1">
            <a:spLocks noChangeArrowheads="1"/>
          </p:cNvSpPr>
          <p:nvPr/>
        </p:nvSpPr>
        <p:spPr bwMode="auto">
          <a:xfrm>
            <a:off x="5491163" y="3914776"/>
            <a:ext cx="4419600"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List of volumes to include in checks.</a:t>
            </a:r>
          </a:p>
        </p:txBody>
      </p:sp>
      <p:cxnSp>
        <p:nvCxnSpPr>
          <p:cNvPr id="23569" name="Straight Arrow Connector 36">
            <a:extLst>
              <a:ext uri="{FF2B5EF4-FFF2-40B4-BE49-F238E27FC236}">
                <a16:creationId xmlns:a16="http://schemas.microsoft.com/office/drawing/2014/main" id="{A07EE1B1-78FC-4EF6-90D2-01F8DC9D6C3E}"/>
              </a:ext>
            </a:extLst>
          </p:cNvPr>
          <p:cNvCxnSpPr>
            <a:cxnSpLocks noChangeShapeType="1"/>
          </p:cNvCxnSpPr>
          <p:nvPr/>
        </p:nvCxnSpPr>
        <p:spPr bwMode="auto">
          <a:xfrm flipH="1" flipV="1">
            <a:off x="4191001" y="2543176"/>
            <a:ext cx="1300163" cy="15208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AB2C7625-5858-4080-B451-BA4F897303D4}"/>
              </a:ext>
            </a:extLst>
          </p:cNvPr>
          <p:cNvSpPr>
            <a:spLocks noGrp="1" noChangeArrowheads="1"/>
          </p:cNvSpPr>
          <p:nvPr>
            <p:ph type="title" idx="4294967295"/>
          </p:nvPr>
        </p:nvSpPr>
        <p:spPr>
          <a:xfrm>
            <a:off x="3800476" y="533401"/>
            <a:ext cx="6791325" cy="849313"/>
          </a:xfrm>
        </p:spPr>
        <p:txBody>
          <a:bodyPr/>
          <a:lstStyle/>
          <a:p>
            <a:r>
              <a:rPr lang="en-US" altLang="en-US"/>
              <a:t>Outline</a:t>
            </a:r>
          </a:p>
        </p:txBody>
      </p:sp>
      <p:sp>
        <p:nvSpPr>
          <p:cNvPr id="6147" name="TextBox 2">
            <a:extLst>
              <a:ext uri="{FF2B5EF4-FFF2-40B4-BE49-F238E27FC236}">
                <a16:creationId xmlns:a16="http://schemas.microsoft.com/office/drawing/2014/main" id="{32350995-2D4E-497B-91C0-1AD8080117A2}"/>
              </a:ext>
            </a:extLst>
          </p:cNvPr>
          <p:cNvSpPr txBox="1">
            <a:spLocks noChangeArrowheads="1"/>
          </p:cNvSpPr>
          <p:nvPr/>
        </p:nvSpPr>
        <p:spPr bwMode="auto">
          <a:xfrm>
            <a:off x="2514600" y="2287588"/>
            <a:ext cx="7010400" cy="3046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AutoNum type="arabicPeriod"/>
            </a:pPr>
            <a:r>
              <a:rPr lang="en-US" altLang="en-US" sz="2400" dirty="0"/>
              <a:t>Why contiguous meshes?  How does CUBIT™ enforce contiguous meshes between parts?</a:t>
            </a:r>
          </a:p>
          <a:p>
            <a:pPr>
              <a:buFont typeface="Arial" panose="020B0604020202020204" pitchFamily="34" charset="0"/>
              <a:buAutoNum type="arabicPeriod"/>
            </a:pPr>
            <a:r>
              <a:rPr lang="en-US" altLang="en-US" sz="2400" dirty="0"/>
              <a:t>What are the difficulties with generating contiguous assembly meshes?</a:t>
            </a:r>
          </a:p>
          <a:p>
            <a:pPr>
              <a:buFont typeface="Arial" panose="020B0604020202020204" pitchFamily="34" charset="0"/>
              <a:buAutoNum type="arabicPeriod"/>
            </a:pPr>
            <a:r>
              <a:rPr lang="en-US" altLang="en-US" sz="2400" dirty="0"/>
              <a:t>What are the tools in CUBIT™ that will help me identify problems early?</a:t>
            </a:r>
          </a:p>
          <a:p>
            <a:pPr>
              <a:buFont typeface="Arial" panose="020B0604020202020204" pitchFamily="34" charset="0"/>
              <a:buAutoNum type="arabicPeriod"/>
            </a:pPr>
            <a:r>
              <a:rPr lang="en-US" altLang="en-US" sz="2400" dirty="0"/>
              <a:t>What are the tools in CUBIT™ that will help me fix the problems?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3ABC6438-3BA8-4AAD-A131-595B7CD10B3E}"/>
              </a:ext>
            </a:extLst>
          </p:cNvPr>
          <p:cNvSpPr>
            <a:spLocks noGrp="1" noChangeArrowheads="1"/>
          </p:cNvSpPr>
          <p:nvPr>
            <p:ph type="title" idx="4294967295"/>
          </p:nvPr>
        </p:nvSpPr>
        <p:spPr>
          <a:xfrm>
            <a:off x="3124201" y="979488"/>
            <a:ext cx="6791325" cy="849313"/>
          </a:xfrm>
        </p:spPr>
        <p:txBody>
          <a:bodyPr>
            <a:normAutofit fontScale="90000"/>
          </a:bodyPr>
          <a:lstStyle/>
          <a:p>
            <a:r>
              <a:rPr lang="en-US" altLang="en-US" dirty="0"/>
              <a:t>Contiguous Meshing Exercise 7</a:t>
            </a:r>
          </a:p>
        </p:txBody>
      </p:sp>
      <p:sp>
        <p:nvSpPr>
          <p:cNvPr id="24579" name="TextBox 1">
            <a:extLst>
              <a:ext uri="{FF2B5EF4-FFF2-40B4-BE49-F238E27FC236}">
                <a16:creationId xmlns:a16="http://schemas.microsoft.com/office/drawing/2014/main" id="{2A09C610-7F45-4A9E-BD49-18BEB19A2DF2}"/>
              </a:ext>
            </a:extLst>
          </p:cNvPr>
          <p:cNvSpPr txBox="1">
            <a:spLocks noChangeArrowheads="1"/>
          </p:cNvSpPr>
          <p:nvPr/>
        </p:nvSpPr>
        <p:spPr bwMode="auto">
          <a:xfrm>
            <a:off x="2743200" y="2403476"/>
            <a:ext cx="4953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Import </a:t>
            </a:r>
            <a:r>
              <a:rPr lang="ja-JP" altLang="en-US" sz="1600"/>
              <a:t>“</a:t>
            </a:r>
            <a:r>
              <a:rPr lang="en-US" altLang="ja-JP" sz="1600"/>
              <a:t>contig_assembly.sat</a:t>
            </a:r>
            <a:r>
              <a:rPr lang="ja-JP" altLang="en-US" sz="1600"/>
              <a:t>”</a:t>
            </a:r>
            <a:r>
              <a:rPr lang="en-US" altLang="ja-JP" sz="1600"/>
              <a:t>.</a:t>
            </a:r>
          </a:p>
          <a:p>
            <a:endParaRPr lang="en-US" altLang="en-US" sz="1600"/>
          </a:p>
          <a:p>
            <a:r>
              <a:rPr lang="en-US" altLang="en-US" sz="1600"/>
              <a:t>Go to the Imprint/Merge panel in ITEM: Prepare Geometry-&gt;Connect Volumes-&gt;Imprint and Merge.</a:t>
            </a:r>
          </a:p>
          <a:p>
            <a:endParaRPr lang="en-US" altLang="en-US" sz="1600"/>
          </a:p>
          <a:p>
            <a:r>
              <a:rPr lang="en-US" altLang="en-US" sz="1600"/>
              <a:t>Uncheck the </a:t>
            </a:r>
            <a:r>
              <a:rPr lang="ja-JP" altLang="en-US" sz="1600"/>
              <a:t>“</a:t>
            </a:r>
            <a:r>
              <a:rPr lang="en-US" altLang="ja-JP" sz="1600"/>
              <a:t>Use Tolerant Imprinting</a:t>
            </a:r>
            <a:r>
              <a:rPr lang="ja-JP" altLang="en-US" sz="1600"/>
              <a:t>”</a:t>
            </a:r>
            <a:r>
              <a:rPr lang="en-US" altLang="ja-JP" sz="1600"/>
              <a:t> check box.</a:t>
            </a:r>
          </a:p>
          <a:p>
            <a:endParaRPr lang="en-US" altLang="en-US" sz="1600"/>
          </a:p>
          <a:p>
            <a:r>
              <a:rPr lang="en-US" altLang="en-US" sz="1600"/>
              <a:t>Click on the </a:t>
            </a:r>
            <a:r>
              <a:rPr lang="ja-JP" altLang="en-US" sz="1600"/>
              <a:t>“</a:t>
            </a:r>
            <a:r>
              <a:rPr lang="en-US" altLang="ja-JP" sz="1600"/>
              <a:t>Imprint/Merge</a:t>
            </a:r>
            <a:r>
              <a:rPr lang="ja-JP" altLang="en-US" sz="1600"/>
              <a:t>”</a:t>
            </a:r>
            <a:r>
              <a:rPr lang="en-US" altLang="ja-JP" sz="1600"/>
              <a:t> button.</a:t>
            </a:r>
          </a:p>
          <a:p>
            <a:endParaRPr lang="en-US" altLang="en-US" sz="1600"/>
          </a:p>
          <a:p>
            <a:r>
              <a:rPr lang="en-US" altLang="en-US" sz="1600"/>
              <a:t>Click on the </a:t>
            </a:r>
            <a:r>
              <a:rPr lang="ja-JP" altLang="en-US" sz="1600"/>
              <a:t>“</a:t>
            </a:r>
            <a:r>
              <a:rPr lang="en-US" altLang="ja-JP" sz="1600"/>
              <a:t>Detect Potential Problems</a:t>
            </a:r>
            <a:r>
              <a:rPr lang="ja-JP" altLang="en-US" sz="1600"/>
              <a:t>”</a:t>
            </a:r>
            <a:r>
              <a:rPr lang="en-US" altLang="ja-JP" sz="1600"/>
              <a:t> button.</a:t>
            </a:r>
          </a:p>
          <a:p>
            <a:endParaRPr lang="en-US" altLang="en-US" sz="1600"/>
          </a:p>
          <a:p>
            <a:r>
              <a:rPr lang="en-US" altLang="en-US" sz="1600"/>
              <a:t>Use the right-click menu options on the results to visualize the problems that were found.  Can you identify why things failed to imprint/merge correctly?</a:t>
            </a:r>
          </a:p>
        </p:txBody>
      </p:sp>
      <p:sp>
        <p:nvSpPr>
          <p:cNvPr id="24580" name="Oval 5">
            <a:extLst>
              <a:ext uri="{FF2B5EF4-FFF2-40B4-BE49-F238E27FC236}">
                <a16:creationId xmlns:a16="http://schemas.microsoft.com/office/drawing/2014/main" id="{B9D43862-CD7B-488B-9233-87FA761F800F}"/>
              </a:ext>
            </a:extLst>
          </p:cNvPr>
          <p:cNvSpPr>
            <a:spLocks noChangeArrowheads="1"/>
          </p:cNvSpPr>
          <p:nvPr/>
        </p:nvSpPr>
        <p:spPr bwMode="auto">
          <a:xfrm>
            <a:off x="2286000" y="2403475"/>
            <a:ext cx="381000" cy="32385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24581" name="Oval 6">
            <a:extLst>
              <a:ext uri="{FF2B5EF4-FFF2-40B4-BE49-F238E27FC236}">
                <a16:creationId xmlns:a16="http://schemas.microsoft.com/office/drawing/2014/main" id="{31FC36BD-427F-46F2-9DC6-3EF77911A71C}"/>
              </a:ext>
            </a:extLst>
          </p:cNvPr>
          <p:cNvSpPr>
            <a:spLocks noChangeArrowheads="1"/>
          </p:cNvSpPr>
          <p:nvPr/>
        </p:nvSpPr>
        <p:spPr bwMode="auto">
          <a:xfrm>
            <a:off x="2286000" y="3013075"/>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24582" name="Oval 7">
            <a:extLst>
              <a:ext uri="{FF2B5EF4-FFF2-40B4-BE49-F238E27FC236}">
                <a16:creationId xmlns:a16="http://schemas.microsoft.com/office/drawing/2014/main" id="{7479AABA-47A0-44C4-8070-DBA5B23E759F}"/>
              </a:ext>
            </a:extLst>
          </p:cNvPr>
          <p:cNvSpPr>
            <a:spLocks noChangeArrowheads="1"/>
          </p:cNvSpPr>
          <p:nvPr/>
        </p:nvSpPr>
        <p:spPr bwMode="auto">
          <a:xfrm>
            <a:off x="2286000" y="3622675"/>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24583" name="Oval 15">
            <a:extLst>
              <a:ext uri="{FF2B5EF4-FFF2-40B4-BE49-F238E27FC236}">
                <a16:creationId xmlns:a16="http://schemas.microsoft.com/office/drawing/2014/main" id="{744A5F04-F530-4A3C-917F-2AF10DD67242}"/>
              </a:ext>
            </a:extLst>
          </p:cNvPr>
          <p:cNvSpPr>
            <a:spLocks noChangeArrowheads="1"/>
          </p:cNvSpPr>
          <p:nvPr/>
        </p:nvSpPr>
        <p:spPr bwMode="auto">
          <a:xfrm>
            <a:off x="2286000" y="4156075"/>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24584" name="Oval 16">
            <a:extLst>
              <a:ext uri="{FF2B5EF4-FFF2-40B4-BE49-F238E27FC236}">
                <a16:creationId xmlns:a16="http://schemas.microsoft.com/office/drawing/2014/main" id="{BEA7E1ED-E3CD-4A31-98FE-2BF8E9D164B2}"/>
              </a:ext>
            </a:extLst>
          </p:cNvPr>
          <p:cNvSpPr>
            <a:spLocks noChangeArrowheads="1"/>
          </p:cNvSpPr>
          <p:nvPr/>
        </p:nvSpPr>
        <p:spPr bwMode="auto">
          <a:xfrm>
            <a:off x="2286000" y="4613275"/>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5</a:t>
            </a:r>
          </a:p>
        </p:txBody>
      </p:sp>
      <p:sp>
        <p:nvSpPr>
          <p:cNvPr id="24585" name="Oval 5">
            <a:extLst>
              <a:ext uri="{FF2B5EF4-FFF2-40B4-BE49-F238E27FC236}">
                <a16:creationId xmlns:a16="http://schemas.microsoft.com/office/drawing/2014/main" id="{9E05AB0F-7058-413D-85D7-2C43CFDFBFC8}"/>
              </a:ext>
            </a:extLst>
          </p:cNvPr>
          <p:cNvSpPr>
            <a:spLocks noChangeArrowheads="1"/>
          </p:cNvSpPr>
          <p:nvPr/>
        </p:nvSpPr>
        <p:spPr bwMode="auto">
          <a:xfrm>
            <a:off x="2286000" y="5299075"/>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6</a:t>
            </a:r>
          </a:p>
        </p:txBody>
      </p:sp>
      <p:pic>
        <p:nvPicPr>
          <p:cNvPr id="24586" name="Picture 9">
            <a:extLst>
              <a:ext uri="{FF2B5EF4-FFF2-40B4-BE49-F238E27FC236}">
                <a16:creationId xmlns:a16="http://schemas.microsoft.com/office/drawing/2014/main" id="{CE4503B2-C3C8-4612-B195-4190D48620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175001"/>
            <a:ext cx="292893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05B965D0-72E5-4284-9246-0678395DDC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2317750" cy="510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3" name="Rectangle 5">
            <a:extLst>
              <a:ext uri="{FF2B5EF4-FFF2-40B4-BE49-F238E27FC236}">
                <a16:creationId xmlns:a16="http://schemas.microsoft.com/office/drawing/2014/main" id="{E876BA1A-FF6E-4C04-872B-D47D88B57266}"/>
              </a:ext>
            </a:extLst>
          </p:cNvPr>
          <p:cNvSpPr>
            <a:spLocks noGrp="1" noChangeArrowheads="1"/>
          </p:cNvSpPr>
          <p:nvPr>
            <p:ph type="title" idx="4294967295"/>
          </p:nvPr>
        </p:nvSpPr>
        <p:spPr>
          <a:xfrm>
            <a:off x="3429001" y="750888"/>
            <a:ext cx="6791325" cy="849313"/>
          </a:xfrm>
        </p:spPr>
        <p:txBody>
          <a:bodyPr/>
          <a:lstStyle/>
          <a:p>
            <a:r>
              <a:rPr lang="en-US" altLang="en-US"/>
              <a:t>ITEM Small Feature Tool</a:t>
            </a:r>
          </a:p>
        </p:txBody>
      </p:sp>
      <p:sp>
        <p:nvSpPr>
          <p:cNvPr id="25604" name="TextBox 27">
            <a:extLst>
              <a:ext uri="{FF2B5EF4-FFF2-40B4-BE49-F238E27FC236}">
                <a16:creationId xmlns:a16="http://schemas.microsoft.com/office/drawing/2014/main" id="{80FE3D7A-90E9-47AB-B1DD-D71E8E778282}"/>
              </a:ext>
            </a:extLst>
          </p:cNvPr>
          <p:cNvSpPr txBox="1">
            <a:spLocks noChangeArrowheads="1"/>
          </p:cNvSpPr>
          <p:nvPr/>
        </p:nvSpPr>
        <p:spPr bwMode="auto">
          <a:xfrm>
            <a:off x="5486401" y="3983038"/>
            <a:ext cx="442436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Tolerance to determine whether something is </a:t>
            </a:r>
            <a:r>
              <a:rPr lang="ja-JP" altLang="en-US"/>
              <a:t>“</a:t>
            </a:r>
            <a:r>
              <a:rPr lang="en-US" altLang="ja-JP"/>
              <a:t>small</a:t>
            </a:r>
            <a:r>
              <a:rPr lang="ja-JP" altLang="en-US"/>
              <a:t>”</a:t>
            </a:r>
            <a:r>
              <a:rPr lang="en-US" altLang="ja-JP"/>
              <a:t>.</a:t>
            </a:r>
            <a:endParaRPr lang="en-US" altLang="en-US"/>
          </a:p>
        </p:txBody>
      </p:sp>
      <p:sp>
        <p:nvSpPr>
          <p:cNvPr id="25605" name="TextBox 28">
            <a:extLst>
              <a:ext uri="{FF2B5EF4-FFF2-40B4-BE49-F238E27FC236}">
                <a16:creationId xmlns:a16="http://schemas.microsoft.com/office/drawing/2014/main" id="{8629F1B4-34DB-4565-8C87-F8B6FF93B599}"/>
              </a:ext>
            </a:extLst>
          </p:cNvPr>
          <p:cNvSpPr txBox="1">
            <a:spLocks noChangeArrowheads="1"/>
          </p:cNvSpPr>
          <p:nvPr/>
        </p:nvSpPr>
        <p:spPr bwMode="auto">
          <a:xfrm>
            <a:off x="5491163" y="4364038"/>
            <a:ext cx="4419600"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Button to execute the search for small features.</a:t>
            </a:r>
          </a:p>
        </p:txBody>
      </p:sp>
      <p:sp>
        <p:nvSpPr>
          <p:cNvPr id="25606" name="TextBox 29">
            <a:extLst>
              <a:ext uri="{FF2B5EF4-FFF2-40B4-BE49-F238E27FC236}">
                <a16:creationId xmlns:a16="http://schemas.microsoft.com/office/drawing/2014/main" id="{72D76EED-0FB8-4576-9B93-69EA69C2A187}"/>
              </a:ext>
            </a:extLst>
          </p:cNvPr>
          <p:cNvSpPr txBox="1">
            <a:spLocks noChangeArrowheads="1"/>
          </p:cNvSpPr>
          <p:nvPr/>
        </p:nvSpPr>
        <p:spPr bwMode="auto">
          <a:xfrm>
            <a:off x="5486401" y="4745038"/>
            <a:ext cx="442436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Results.</a:t>
            </a:r>
          </a:p>
        </p:txBody>
      </p:sp>
      <p:sp>
        <p:nvSpPr>
          <p:cNvPr id="25607" name="TextBox 30">
            <a:extLst>
              <a:ext uri="{FF2B5EF4-FFF2-40B4-BE49-F238E27FC236}">
                <a16:creationId xmlns:a16="http://schemas.microsoft.com/office/drawing/2014/main" id="{20491A6A-93C4-4C82-9090-BBF49C9A7504}"/>
              </a:ext>
            </a:extLst>
          </p:cNvPr>
          <p:cNvSpPr txBox="1">
            <a:spLocks noChangeArrowheads="1"/>
          </p:cNvSpPr>
          <p:nvPr/>
        </p:nvSpPr>
        <p:spPr bwMode="auto">
          <a:xfrm>
            <a:off x="5486401" y="5126038"/>
            <a:ext cx="442436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Potential solutions for fixing problems that were found.</a:t>
            </a:r>
          </a:p>
        </p:txBody>
      </p:sp>
      <p:sp>
        <p:nvSpPr>
          <p:cNvPr id="25608" name="TextBox 31">
            <a:extLst>
              <a:ext uri="{FF2B5EF4-FFF2-40B4-BE49-F238E27FC236}">
                <a16:creationId xmlns:a16="http://schemas.microsoft.com/office/drawing/2014/main" id="{C680B1B3-5BC3-424E-BD4C-CA1297A992E7}"/>
              </a:ext>
            </a:extLst>
          </p:cNvPr>
          <p:cNvSpPr txBox="1">
            <a:spLocks noChangeArrowheads="1"/>
          </p:cNvSpPr>
          <p:nvPr/>
        </p:nvSpPr>
        <p:spPr bwMode="auto">
          <a:xfrm>
            <a:off x="5486401" y="5507038"/>
            <a:ext cx="442436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Button to execute highlighted solution.</a:t>
            </a:r>
          </a:p>
        </p:txBody>
      </p:sp>
      <p:cxnSp>
        <p:nvCxnSpPr>
          <p:cNvPr id="25609" name="Straight Arrow Connector 36">
            <a:extLst>
              <a:ext uri="{FF2B5EF4-FFF2-40B4-BE49-F238E27FC236}">
                <a16:creationId xmlns:a16="http://schemas.microsoft.com/office/drawing/2014/main" id="{E0AC35F0-9504-4D4E-A19B-3BF760536728}"/>
              </a:ext>
            </a:extLst>
          </p:cNvPr>
          <p:cNvCxnSpPr>
            <a:cxnSpLocks noChangeShapeType="1"/>
            <a:stCxn id="25604" idx="1"/>
          </p:cNvCxnSpPr>
          <p:nvPr/>
        </p:nvCxnSpPr>
        <p:spPr bwMode="auto">
          <a:xfrm flipH="1" flipV="1">
            <a:off x="3586164" y="2535238"/>
            <a:ext cx="1900237" cy="15716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10" name="Straight Arrow Connector 38">
            <a:extLst>
              <a:ext uri="{FF2B5EF4-FFF2-40B4-BE49-F238E27FC236}">
                <a16:creationId xmlns:a16="http://schemas.microsoft.com/office/drawing/2014/main" id="{AD70AB41-C4B0-45B1-A635-5862EB4B3B4B}"/>
              </a:ext>
            </a:extLst>
          </p:cNvPr>
          <p:cNvCxnSpPr>
            <a:cxnSpLocks noChangeShapeType="1"/>
            <a:stCxn id="25605" idx="1"/>
          </p:cNvCxnSpPr>
          <p:nvPr/>
        </p:nvCxnSpPr>
        <p:spPr bwMode="auto">
          <a:xfrm flipH="1" flipV="1">
            <a:off x="3429001" y="2763838"/>
            <a:ext cx="2062163" cy="17240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11" name="Straight Arrow Connector 41">
            <a:extLst>
              <a:ext uri="{FF2B5EF4-FFF2-40B4-BE49-F238E27FC236}">
                <a16:creationId xmlns:a16="http://schemas.microsoft.com/office/drawing/2014/main" id="{FC5C634A-E54E-46B6-8371-D72452BB6AE6}"/>
              </a:ext>
            </a:extLst>
          </p:cNvPr>
          <p:cNvCxnSpPr>
            <a:cxnSpLocks noChangeShapeType="1"/>
            <a:stCxn id="25606" idx="1"/>
          </p:cNvCxnSpPr>
          <p:nvPr/>
        </p:nvCxnSpPr>
        <p:spPr bwMode="auto">
          <a:xfrm flipH="1" flipV="1">
            <a:off x="3586164" y="3890962"/>
            <a:ext cx="1900237" cy="977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12" name="Straight Arrow Connector 43">
            <a:extLst>
              <a:ext uri="{FF2B5EF4-FFF2-40B4-BE49-F238E27FC236}">
                <a16:creationId xmlns:a16="http://schemas.microsoft.com/office/drawing/2014/main" id="{915B4606-4E16-4089-A390-9EC15A07C549}"/>
              </a:ext>
            </a:extLst>
          </p:cNvPr>
          <p:cNvCxnSpPr>
            <a:cxnSpLocks noChangeShapeType="1"/>
            <a:stCxn id="25607" idx="1"/>
          </p:cNvCxnSpPr>
          <p:nvPr/>
        </p:nvCxnSpPr>
        <p:spPr bwMode="auto">
          <a:xfrm flipH="1" flipV="1">
            <a:off x="3352800" y="4592638"/>
            <a:ext cx="2133600" cy="6572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13" name="Straight Arrow Connector 45">
            <a:extLst>
              <a:ext uri="{FF2B5EF4-FFF2-40B4-BE49-F238E27FC236}">
                <a16:creationId xmlns:a16="http://schemas.microsoft.com/office/drawing/2014/main" id="{C79D9D18-EB54-48E7-8AFA-01C94E215539}"/>
              </a:ext>
            </a:extLst>
          </p:cNvPr>
          <p:cNvCxnSpPr>
            <a:cxnSpLocks noChangeShapeType="1"/>
            <a:stCxn id="25608" idx="1"/>
          </p:cNvCxnSpPr>
          <p:nvPr/>
        </p:nvCxnSpPr>
        <p:spPr bwMode="auto">
          <a:xfrm flipH="1" flipV="1">
            <a:off x="2819400" y="5430837"/>
            <a:ext cx="2667000" cy="19843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5614" name="TextBox 50">
            <a:extLst>
              <a:ext uri="{FF2B5EF4-FFF2-40B4-BE49-F238E27FC236}">
                <a16:creationId xmlns:a16="http://schemas.microsoft.com/office/drawing/2014/main" id="{BEE35B3D-29A9-41B3-A620-A8DFA1F6DB96}"/>
              </a:ext>
            </a:extLst>
          </p:cNvPr>
          <p:cNvSpPr txBox="1">
            <a:spLocks noChangeArrowheads="1"/>
          </p:cNvSpPr>
          <p:nvPr/>
        </p:nvSpPr>
        <p:spPr bwMode="auto">
          <a:xfrm>
            <a:off x="5491163" y="6326187"/>
            <a:ext cx="44196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solidFill>
                  <a:srgbClr val="7030A0"/>
                </a:solidFill>
              </a:rPr>
              <a:t>This tool can be found in ITEM by clicking on the following links: Prepare Geometry-&gt;Remove Small Features.</a:t>
            </a:r>
          </a:p>
        </p:txBody>
      </p:sp>
      <p:sp>
        <p:nvSpPr>
          <p:cNvPr id="25615" name="TextBox 26">
            <a:extLst>
              <a:ext uri="{FF2B5EF4-FFF2-40B4-BE49-F238E27FC236}">
                <a16:creationId xmlns:a16="http://schemas.microsoft.com/office/drawing/2014/main" id="{B99BFA74-91FE-453F-B391-EAC7D55B2C99}"/>
              </a:ext>
            </a:extLst>
          </p:cNvPr>
          <p:cNvSpPr txBox="1">
            <a:spLocks noChangeArrowheads="1"/>
          </p:cNvSpPr>
          <p:nvPr/>
        </p:nvSpPr>
        <p:spPr bwMode="auto">
          <a:xfrm>
            <a:off x="5486401" y="1849437"/>
            <a:ext cx="4424363"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The ITEM small feature tool allows you to search for small features in your model.  It is usually a good idea to run the small feature search in the tool before and after doing imprint/merge.  This will tell you if any new small features were introduced into the model during the imprinting process.  Newly introduced small features are usually an indication of a problem.</a:t>
            </a:r>
          </a:p>
        </p:txBody>
      </p:sp>
      <p:sp>
        <p:nvSpPr>
          <p:cNvPr id="25616" name="TextBox 27">
            <a:extLst>
              <a:ext uri="{FF2B5EF4-FFF2-40B4-BE49-F238E27FC236}">
                <a16:creationId xmlns:a16="http://schemas.microsoft.com/office/drawing/2014/main" id="{0F02C815-EE9E-4EAA-A3E6-5805D80B12A2}"/>
              </a:ext>
            </a:extLst>
          </p:cNvPr>
          <p:cNvSpPr txBox="1">
            <a:spLocks noChangeArrowheads="1"/>
          </p:cNvSpPr>
          <p:nvPr/>
        </p:nvSpPr>
        <p:spPr bwMode="auto">
          <a:xfrm>
            <a:off x="5491163" y="3602038"/>
            <a:ext cx="4419600"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List of volumes to include in checks.</a:t>
            </a:r>
          </a:p>
        </p:txBody>
      </p:sp>
      <p:cxnSp>
        <p:nvCxnSpPr>
          <p:cNvPr id="25617" name="Straight Arrow Connector 36">
            <a:extLst>
              <a:ext uri="{FF2B5EF4-FFF2-40B4-BE49-F238E27FC236}">
                <a16:creationId xmlns:a16="http://schemas.microsoft.com/office/drawing/2014/main" id="{43F00734-F369-434D-ADED-E8C41E7E5189}"/>
              </a:ext>
            </a:extLst>
          </p:cNvPr>
          <p:cNvCxnSpPr>
            <a:cxnSpLocks noChangeShapeType="1"/>
            <a:stCxn id="25616" idx="1"/>
          </p:cNvCxnSpPr>
          <p:nvPr/>
        </p:nvCxnSpPr>
        <p:spPr bwMode="auto">
          <a:xfrm flipH="1" flipV="1">
            <a:off x="3886201" y="2306638"/>
            <a:ext cx="1604963" cy="14192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2">
            <a:extLst>
              <a:ext uri="{FF2B5EF4-FFF2-40B4-BE49-F238E27FC236}">
                <a16:creationId xmlns:a16="http://schemas.microsoft.com/office/drawing/2014/main" id="{787DD78E-0062-4358-947E-9F9E8225BB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7201" y="2112964"/>
            <a:ext cx="24288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
            <a:extLst>
              <a:ext uri="{FF2B5EF4-FFF2-40B4-BE49-F238E27FC236}">
                <a16:creationId xmlns:a16="http://schemas.microsoft.com/office/drawing/2014/main" id="{8AE30543-DA27-4161-8171-8C79C7E58B2A}"/>
              </a:ext>
            </a:extLst>
          </p:cNvPr>
          <p:cNvSpPr>
            <a:spLocks noGrp="1" noChangeArrowheads="1"/>
          </p:cNvSpPr>
          <p:nvPr>
            <p:ph type="title" idx="4294967295"/>
          </p:nvPr>
        </p:nvSpPr>
        <p:spPr>
          <a:xfrm>
            <a:off x="2519139" y="728663"/>
            <a:ext cx="6791325" cy="849313"/>
          </a:xfrm>
        </p:spPr>
        <p:txBody>
          <a:bodyPr>
            <a:normAutofit fontScale="90000"/>
          </a:bodyPr>
          <a:lstStyle/>
          <a:p>
            <a:r>
              <a:rPr lang="en-US" altLang="en-US" dirty="0"/>
              <a:t>Contiguous Meshing Exercise 8</a:t>
            </a:r>
          </a:p>
        </p:txBody>
      </p:sp>
      <p:sp>
        <p:nvSpPr>
          <p:cNvPr id="26628" name="TextBox 1">
            <a:extLst>
              <a:ext uri="{FF2B5EF4-FFF2-40B4-BE49-F238E27FC236}">
                <a16:creationId xmlns:a16="http://schemas.microsoft.com/office/drawing/2014/main" id="{44ED7398-D239-414D-B5E5-7485EC1FD389}"/>
              </a:ext>
            </a:extLst>
          </p:cNvPr>
          <p:cNvSpPr txBox="1">
            <a:spLocks noChangeArrowheads="1"/>
          </p:cNvSpPr>
          <p:nvPr/>
        </p:nvSpPr>
        <p:spPr bwMode="auto">
          <a:xfrm>
            <a:off x="2295525" y="1416050"/>
            <a:ext cx="61722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Import </a:t>
            </a:r>
            <a:r>
              <a:rPr lang="ja-JP" altLang="en-US" sz="1400"/>
              <a:t>“</a:t>
            </a:r>
            <a:r>
              <a:rPr lang="en-US" altLang="ja-JP" sz="1400"/>
              <a:t>contig_assembly.sat</a:t>
            </a:r>
            <a:r>
              <a:rPr lang="ja-JP" altLang="en-US" sz="1400"/>
              <a:t>”</a:t>
            </a:r>
            <a:r>
              <a:rPr lang="en-US" altLang="ja-JP" sz="1400"/>
              <a:t>.</a:t>
            </a:r>
          </a:p>
          <a:p>
            <a:endParaRPr lang="en-US" altLang="en-US" sz="1400"/>
          </a:p>
          <a:p>
            <a:r>
              <a:rPr lang="en-US" altLang="en-US" sz="1400"/>
              <a:t>Run a small feature check before imprint/merge: Go to the Small Features panel in ITEM by clicking on the links: Prepare Geometry-&gt;Remove Small Features.</a:t>
            </a:r>
          </a:p>
          <a:p>
            <a:endParaRPr lang="en-US" altLang="en-US" sz="1400"/>
          </a:p>
          <a:p>
            <a:r>
              <a:rPr lang="en-US" altLang="en-US" sz="1400"/>
              <a:t>Right-click in the volume list field and choose </a:t>
            </a:r>
            <a:r>
              <a:rPr lang="ja-JP" altLang="en-US" sz="1400"/>
              <a:t>“</a:t>
            </a:r>
            <a:r>
              <a:rPr lang="en-US" altLang="ja-JP" sz="1400"/>
              <a:t>Select All</a:t>
            </a:r>
            <a:r>
              <a:rPr lang="ja-JP" altLang="en-US" sz="1400"/>
              <a:t>”</a:t>
            </a:r>
            <a:r>
              <a:rPr lang="en-US" altLang="ja-JP" sz="1400"/>
              <a:t>.  Enter a small curve length of 0.03</a:t>
            </a:r>
          </a:p>
          <a:p>
            <a:endParaRPr lang="en-US" altLang="en-US" sz="1400"/>
          </a:p>
          <a:p>
            <a:r>
              <a:rPr lang="en-US" altLang="en-US" sz="1400"/>
              <a:t>Click on the </a:t>
            </a:r>
            <a:r>
              <a:rPr lang="ja-JP" altLang="en-US" sz="1400"/>
              <a:t>“</a:t>
            </a:r>
            <a:r>
              <a:rPr lang="en-US" altLang="ja-JP" sz="1400"/>
              <a:t>Detect Small Features</a:t>
            </a:r>
            <a:r>
              <a:rPr lang="ja-JP" altLang="en-US" sz="1400"/>
              <a:t>”</a:t>
            </a:r>
            <a:r>
              <a:rPr lang="en-US" altLang="ja-JP" sz="1400"/>
              <a:t> button.</a:t>
            </a:r>
          </a:p>
          <a:p>
            <a:endParaRPr lang="en-US" altLang="en-US" sz="1400"/>
          </a:p>
          <a:p>
            <a:r>
              <a:rPr lang="en-US" altLang="en-US" sz="1400"/>
              <a:t>Jot down the current number of small curves, small surfaces, and narrow surfaces.</a:t>
            </a:r>
          </a:p>
          <a:p>
            <a:endParaRPr lang="en-US" altLang="en-US" sz="1400"/>
          </a:p>
          <a:p>
            <a:r>
              <a:rPr lang="en-US" altLang="en-US" sz="1400"/>
              <a:t>From the command line execute the two commands: </a:t>
            </a:r>
            <a:r>
              <a:rPr lang="ja-JP" altLang="en-US" sz="1400"/>
              <a:t>“</a:t>
            </a:r>
            <a:r>
              <a:rPr lang="en-US" altLang="ja-JP" sz="1400"/>
              <a:t>imprint all</a:t>
            </a:r>
            <a:r>
              <a:rPr lang="ja-JP" altLang="en-US" sz="1400"/>
              <a:t>”</a:t>
            </a:r>
            <a:r>
              <a:rPr lang="en-US" altLang="ja-JP" sz="1400"/>
              <a:t> and </a:t>
            </a:r>
            <a:r>
              <a:rPr lang="ja-JP" altLang="en-US" sz="1400"/>
              <a:t>“</a:t>
            </a:r>
            <a:r>
              <a:rPr lang="en-US" altLang="ja-JP" sz="1400"/>
              <a:t>merge all</a:t>
            </a:r>
            <a:r>
              <a:rPr lang="ja-JP" altLang="en-US" sz="1400"/>
              <a:t>”</a:t>
            </a:r>
            <a:r>
              <a:rPr lang="en-US" altLang="ja-JP" sz="1400"/>
              <a:t>.</a:t>
            </a:r>
          </a:p>
          <a:p>
            <a:endParaRPr lang="en-US" altLang="en-US" sz="1400"/>
          </a:p>
          <a:p>
            <a:r>
              <a:rPr lang="en-US" altLang="en-US" sz="1400"/>
              <a:t>Rerun the small feature search by clicking on the </a:t>
            </a:r>
            <a:r>
              <a:rPr lang="ja-JP" altLang="en-US" sz="1400"/>
              <a:t>“</a:t>
            </a:r>
            <a:r>
              <a:rPr lang="en-US" altLang="ja-JP" sz="1400"/>
              <a:t>Detect Small Features</a:t>
            </a:r>
            <a:r>
              <a:rPr lang="ja-JP" altLang="en-US" sz="1400"/>
              <a:t>”</a:t>
            </a:r>
            <a:r>
              <a:rPr lang="en-US" altLang="ja-JP" sz="1400"/>
              <a:t> button again.</a:t>
            </a:r>
          </a:p>
          <a:p>
            <a:endParaRPr lang="en-US" altLang="en-US" sz="1400"/>
          </a:p>
          <a:p>
            <a:r>
              <a:rPr lang="en-US" altLang="en-US" sz="1400"/>
              <a:t>Compare the new number of small curves, small surfaces, and narrow surfaces.  Note: In a model with no problems you should not have introduced any new small features when doing the imprint/merge!</a:t>
            </a:r>
          </a:p>
        </p:txBody>
      </p:sp>
      <p:sp>
        <p:nvSpPr>
          <p:cNvPr id="26629" name="Oval 5">
            <a:extLst>
              <a:ext uri="{FF2B5EF4-FFF2-40B4-BE49-F238E27FC236}">
                <a16:creationId xmlns:a16="http://schemas.microsoft.com/office/drawing/2014/main" id="{1FED9885-C056-489D-B465-CE12BFF397A4}"/>
              </a:ext>
            </a:extLst>
          </p:cNvPr>
          <p:cNvSpPr>
            <a:spLocks noChangeArrowheads="1"/>
          </p:cNvSpPr>
          <p:nvPr/>
        </p:nvSpPr>
        <p:spPr bwMode="auto">
          <a:xfrm>
            <a:off x="1838325" y="1416050"/>
            <a:ext cx="381000" cy="32385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26630" name="Oval 6">
            <a:extLst>
              <a:ext uri="{FF2B5EF4-FFF2-40B4-BE49-F238E27FC236}">
                <a16:creationId xmlns:a16="http://schemas.microsoft.com/office/drawing/2014/main" id="{10E3C9C9-C8B5-4099-9775-B2BE7BF999FC}"/>
              </a:ext>
            </a:extLst>
          </p:cNvPr>
          <p:cNvSpPr>
            <a:spLocks noChangeArrowheads="1"/>
          </p:cNvSpPr>
          <p:nvPr/>
        </p:nvSpPr>
        <p:spPr bwMode="auto">
          <a:xfrm>
            <a:off x="1838325" y="2025650"/>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26631" name="Oval 7">
            <a:extLst>
              <a:ext uri="{FF2B5EF4-FFF2-40B4-BE49-F238E27FC236}">
                <a16:creationId xmlns:a16="http://schemas.microsoft.com/office/drawing/2014/main" id="{D08CCC1D-8E1E-43E3-A496-D6C9B5664DB4}"/>
              </a:ext>
            </a:extLst>
          </p:cNvPr>
          <p:cNvSpPr>
            <a:spLocks noChangeArrowheads="1"/>
          </p:cNvSpPr>
          <p:nvPr/>
        </p:nvSpPr>
        <p:spPr bwMode="auto">
          <a:xfrm>
            <a:off x="1838325" y="2692400"/>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26632" name="Oval 15">
            <a:extLst>
              <a:ext uri="{FF2B5EF4-FFF2-40B4-BE49-F238E27FC236}">
                <a16:creationId xmlns:a16="http://schemas.microsoft.com/office/drawing/2014/main" id="{C79D4E66-FAC1-4713-9200-0D1B2D4C96D4}"/>
              </a:ext>
            </a:extLst>
          </p:cNvPr>
          <p:cNvSpPr>
            <a:spLocks noChangeArrowheads="1"/>
          </p:cNvSpPr>
          <p:nvPr/>
        </p:nvSpPr>
        <p:spPr bwMode="auto">
          <a:xfrm>
            <a:off x="1838325" y="3168650"/>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26633" name="Oval 16">
            <a:extLst>
              <a:ext uri="{FF2B5EF4-FFF2-40B4-BE49-F238E27FC236}">
                <a16:creationId xmlns:a16="http://schemas.microsoft.com/office/drawing/2014/main" id="{0AD10FDD-56F2-4F2B-8E4F-CC5840EBFDF6}"/>
              </a:ext>
            </a:extLst>
          </p:cNvPr>
          <p:cNvSpPr>
            <a:spLocks noChangeArrowheads="1"/>
          </p:cNvSpPr>
          <p:nvPr/>
        </p:nvSpPr>
        <p:spPr bwMode="auto">
          <a:xfrm>
            <a:off x="1828800" y="3625850"/>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5</a:t>
            </a:r>
          </a:p>
        </p:txBody>
      </p:sp>
      <p:sp>
        <p:nvSpPr>
          <p:cNvPr id="26634" name="Oval 5">
            <a:extLst>
              <a:ext uri="{FF2B5EF4-FFF2-40B4-BE49-F238E27FC236}">
                <a16:creationId xmlns:a16="http://schemas.microsoft.com/office/drawing/2014/main" id="{49EF6F07-7C88-45BB-BB90-7ABD7032E01E}"/>
              </a:ext>
            </a:extLst>
          </p:cNvPr>
          <p:cNvSpPr>
            <a:spLocks noChangeArrowheads="1"/>
          </p:cNvSpPr>
          <p:nvPr/>
        </p:nvSpPr>
        <p:spPr bwMode="auto">
          <a:xfrm>
            <a:off x="1838325" y="4311650"/>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6</a:t>
            </a:r>
          </a:p>
        </p:txBody>
      </p:sp>
      <p:sp>
        <p:nvSpPr>
          <p:cNvPr id="26635" name="Oval 6">
            <a:extLst>
              <a:ext uri="{FF2B5EF4-FFF2-40B4-BE49-F238E27FC236}">
                <a16:creationId xmlns:a16="http://schemas.microsoft.com/office/drawing/2014/main" id="{E79D1E8D-405F-4CF5-9139-901C878C4C43}"/>
              </a:ext>
            </a:extLst>
          </p:cNvPr>
          <p:cNvSpPr>
            <a:spLocks noChangeArrowheads="1"/>
          </p:cNvSpPr>
          <p:nvPr/>
        </p:nvSpPr>
        <p:spPr bwMode="auto">
          <a:xfrm>
            <a:off x="1828800" y="4845050"/>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7</a:t>
            </a:r>
          </a:p>
        </p:txBody>
      </p:sp>
      <p:sp>
        <p:nvSpPr>
          <p:cNvPr id="26636" name="Oval 7">
            <a:extLst>
              <a:ext uri="{FF2B5EF4-FFF2-40B4-BE49-F238E27FC236}">
                <a16:creationId xmlns:a16="http://schemas.microsoft.com/office/drawing/2014/main" id="{9AC6982A-F39D-4C99-ACFB-8D8AFB55F591}"/>
              </a:ext>
            </a:extLst>
          </p:cNvPr>
          <p:cNvSpPr>
            <a:spLocks noChangeArrowheads="1"/>
          </p:cNvSpPr>
          <p:nvPr/>
        </p:nvSpPr>
        <p:spPr bwMode="auto">
          <a:xfrm>
            <a:off x="1828800" y="5607050"/>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81CF9A34-4875-4EE5-956F-2825FE4367F7}"/>
              </a:ext>
            </a:extLst>
          </p:cNvPr>
          <p:cNvSpPr>
            <a:spLocks noChangeArrowheads="1"/>
          </p:cNvSpPr>
          <p:nvPr/>
        </p:nvSpPr>
        <p:spPr bwMode="auto">
          <a:xfrm>
            <a:off x="6324600" y="1274764"/>
            <a:ext cx="4267200" cy="5507037"/>
          </a:xfrm>
          <a:prstGeom prst="rect">
            <a:avLst/>
          </a:prstGeom>
          <a:noFill/>
          <a:ln w="698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27651" name="Rectangle 5">
            <a:extLst>
              <a:ext uri="{FF2B5EF4-FFF2-40B4-BE49-F238E27FC236}">
                <a16:creationId xmlns:a16="http://schemas.microsoft.com/office/drawing/2014/main" id="{F413B236-2B64-4F4C-8A39-A840ACF9F01A}"/>
              </a:ext>
            </a:extLst>
          </p:cNvPr>
          <p:cNvSpPr>
            <a:spLocks noGrp="1" noChangeArrowheads="1"/>
          </p:cNvSpPr>
          <p:nvPr>
            <p:ph type="title" idx="4294967295"/>
          </p:nvPr>
        </p:nvSpPr>
        <p:spPr>
          <a:xfrm>
            <a:off x="1785938" y="526257"/>
            <a:ext cx="6791325" cy="849313"/>
          </a:xfrm>
        </p:spPr>
        <p:txBody>
          <a:bodyPr>
            <a:noAutofit/>
          </a:bodyPr>
          <a:lstStyle/>
          <a:p>
            <a:r>
              <a:rPr lang="en-US" altLang="en-US" sz="2400" dirty="0"/>
              <a:t>Tools for Finding Gaps/Overlaps/Misalignments</a:t>
            </a:r>
          </a:p>
        </p:txBody>
      </p:sp>
      <p:sp>
        <p:nvSpPr>
          <p:cNvPr id="27652" name="TextBox 1">
            <a:extLst>
              <a:ext uri="{FF2B5EF4-FFF2-40B4-BE49-F238E27FC236}">
                <a16:creationId xmlns:a16="http://schemas.microsoft.com/office/drawing/2014/main" id="{615FF841-C8F7-4F04-8062-4E96197AD5CC}"/>
              </a:ext>
            </a:extLst>
          </p:cNvPr>
          <p:cNvSpPr txBox="1">
            <a:spLocks noChangeArrowheads="1"/>
          </p:cNvSpPr>
          <p:nvPr/>
        </p:nvSpPr>
        <p:spPr bwMode="auto">
          <a:xfrm>
            <a:off x="2362200" y="5724526"/>
            <a:ext cx="290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a:t>Geometry-Based</a:t>
            </a:r>
          </a:p>
        </p:txBody>
      </p:sp>
      <p:sp>
        <p:nvSpPr>
          <p:cNvPr id="27653" name="TextBox 4">
            <a:extLst>
              <a:ext uri="{FF2B5EF4-FFF2-40B4-BE49-F238E27FC236}">
                <a16:creationId xmlns:a16="http://schemas.microsoft.com/office/drawing/2014/main" id="{35B7AD47-FE19-4DCA-B56A-B89212B0D32A}"/>
              </a:ext>
            </a:extLst>
          </p:cNvPr>
          <p:cNvSpPr txBox="1">
            <a:spLocks noChangeArrowheads="1"/>
          </p:cNvSpPr>
          <p:nvPr/>
        </p:nvSpPr>
        <p:spPr bwMode="auto">
          <a:xfrm>
            <a:off x="6934200" y="5724525"/>
            <a:ext cx="256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800"/>
              <a:t>Mesh-Based</a:t>
            </a:r>
          </a:p>
          <a:p>
            <a:pPr algn="ctr"/>
            <a:r>
              <a:rPr lang="en-US" altLang="en-US" sz="2800"/>
              <a:t>(post meshing)</a:t>
            </a:r>
          </a:p>
        </p:txBody>
      </p:sp>
      <p:pic>
        <p:nvPicPr>
          <p:cNvPr id="27654" name="Picture 3">
            <a:extLst>
              <a:ext uri="{FF2B5EF4-FFF2-40B4-BE49-F238E27FC236}">
                <a16:creationId xmlns:a16="http://schemas.microsoft.com/office/drawing/2014/main" id="{EC7D2E75-12BA-4D3F-B777-DDCDEC1C2D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1530350" cy="2147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5">
            <a:extLst>
              <a:ext uri="{FF2B5EF4-FFF2-40B4-BE49-F238E27FC236}">
                <a16:creationId xmlns:a16="http://schemas.microsoft.com/office/drawing/2014/main" id="{C18A4F8A-4787-4C2A-B8B3-480634A8F2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62200"/>
            <a:ext cx="1500188" cy="1919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6" name="TextBox 6">
            <a:extLst>
              <a:ext uri="{FF2B5EF4-FFF2-40B4-BE49-F238E27FC236}">
                <a16:creationId xmlns:a16="http://schemas.microsoft.com/office/drawing/2014/main" id="{D0AC1A45-C7CA-4F20-978B-258638B0C7A8}"/>
              </a:ext>
            </a:extLst>
          </p:cNvPr>
          <p:cNvSpPr txBox="1">
            <a:spLocks noChangeArrowheads="1"/>
          </p:cNvSpPr>
          <p:nvPr/>
        </p:nvSpPr>
        <p:spPr bwMode="auto">
          <a:xfrm>
            <a:off x="2322514" y="4419601"/>
            <a:ext cx="2973387"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Imprint/Merge + Overlapping Surface Check in ITEM</a:t>
            </a:r>
          </a:p>
        </p:txBody>
      </p:sp>
      <p:sp>
        <p:nvSpPr>
          <p:cNvPr id="27657" name="TextBox 8">
            <a:extLst>
              <a:ext uri="{FF2B5EF4-FFF2-40B4-BE49-F238E27FC236}">
                <a16:creationId xmlns:a16="http://schemas.microsoft.com/office/drawing/2014/main" id="{877C716E-61CD-4CFA-B9BE-E94D550183CC}"/>
              </a:ext>
            </a:extLst>
          </p:cNvPr>
          <p:cNvSpPr txBox="1">
            <a:spLocks noChangeArrowheads="1"/>
          </p:cNvSpPr>
          <p:nvPr/>
        </p:nvSpPr>
        <p:spPr bwMode="auto">
          <a:xfrm>
            <a:off x="4038600" y="1524001"/>
            <a:ext cx="11430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Manage Gap/Overlap Tool in ITEM</a:t>
            </a:r>
          </a:p>
        </p:txBody>
      </p:sp>
      <p:sp>
        <p:nvSpPr>
          <p:cNvPr id="27658" name="TextBox 9">
            <a:extLst>
              <a:ext uri="{FF2B5EF4-FFF2-40B4-BE49-F238E27FC236}">
                <a16:creationId xmlns:a16="http://schemas.microsoft.com/office/drawing/2014/main" id="{D4200393-77D1-40E2-9C05-EA933BCCF98A}"/>
              </a:ext>
            </a:extLst>
          </p:cNvPr>
          <p:cNvSpPr txBox="1">
            <a:spLocks noChangeArrowheads="1"/>
          </p:cNvSpPr>
          <p:nvPr/>
        </p:nvSpPr>
        <p:spPr bwMode="auto">
          <a:xfrm>
            <a:off x="4724400" y="2590801"/>
            <a:ext cx="11430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Proximity Check Tool in ITEM</a:t>
            </a:r>
          </a:p>
        </p:txBody>
      </p:sp>
      <p:sp>
        <p:nvSpPr>
          <p:cNvPr id="27659" name="TextBox 10">
            <a:extLst>
              <a:ext uri="{FF2B5EF4-FFF2-40B4-BE49-F238E27FC236}">
                <a16:creationId xmlns:a16="http://schemas.microsoft.com/office/drawing/2014/main" id="{08EDC91F-55C3-450C-8192-E75108827ECF}"/>
              </a:ext>
            </a:extLst>
          </p:cNvPr>
          <p:cNvSpPr txBox="1">
            <a:spLocks noChangeArrowheads="1"/>
          </p:cNvSpPr>
          <p:nvPr/>
        </p:nvSpPr>
        <p:spPr bwMode="auto">
          <a:xfrm>
            <a:off x="2322514" y="5024438"/>
            <a:ext cx="2973387"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Imprint/Merge + Small Feature Tool in ITEM</a:t>
            </a:r>
          </a:p>
        </p:txBody>
      </p:sp>
      <p:cxnSp>
        <p:nvCxnSpPr>
          <p:cNvPr id="27660" name="Straight Arrow Connector 11">
            <a:extLst>
              <a:ext uri="{FF2B5EF4-FFF2-40B4-BE49-F238E27FC236}">
                <a16:creationId xmlns:a16="http://schemas.microsoft.com/office/drawing/2014/main" id="{F7E60A50-2311-4B3C-A79A-06C11733A2AD}"/>
              </a:ext>
            </a:extLst>
          </p:cNvPr>
          <p:cNvCxnSpPr>
            <a:cxnSpLocks noChangeShapeType="1"/>
          </p:cNvCxnSpPr>
          <p:nvPr/>
        </p:nvCxnSpPr>
        <p:spPr bwMode="auto">
          <a:xfrm flipH="1">
            <a:off x="3816350" y="1981200"/>
            <a:ext cx="222250" cy="152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61" name="Straight Arrow Connector 13">
            <a:extLst>
              <a:ext uri="{FF2B5EF4-FFF2-40B4-BE49-F238E27FC236}">
                <a16:creationId xmlns:a16="http://schemas.microsoft.com/office/drawing/2014/main" id="{7FEE419E-2C72-4D76-B92D-582DD5A2F156}"/>
              </a:ext>
            </a:extLst>
          </p:cNvPr>
          <p:cNvCxnSpPr>
            <a:cxnSpLocks noChangeShapeType="1"/>
            <a:stCxn id="27658" idx="1"/>
          </p:cNvCxnSpPr>
          <p:nvPr/>
        </p:nvCxnSpPr>
        <p:spPr bwMode="auto">
          <a:xfrm flipH="1">
            <a:off x="4471988" y="2914650"/>
            <a:ext cx="252412" cy="635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62" name="TextBox 19">
            <a:extLst>
              <a:ext uri="{FF2B5EF4-FFF2-40B4-BE49-F238E27FC236}">
                <a16:creationId xmlns:a16="http://schemas.microsoft.com/office/drawing/2014/main" id="{7A7BD73D-FCA1-43F4-B671-BE2281C739CB}"/>
              </a:ext>
            </a:extLst>
          </p:cNvPr>
          <p:cNvSpPr txBox="1">
            <a:spLocks noChangeArrowheads="1"/>
          </p:cNvSpPr>
          <p:nvPr/>
        </p:nvSpPr>
        <p:spPr bwMode="auto">
          <a:xfrm>
            <a:off x="8405813" y="1585914"/>
            <a:ext cx="16510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Coincidence Check</a:t>
            </a:r>
          </a:p>
        </p:txBody>
      </p:sp>
      <p:sp>
        <p:nvSpPr>
          <p:cNvPr id="27663" name="TextBox 20">
            <a:extLst>
              <a:ext uri="{FF2B5EF4-FFF2-40B4-BE49-F238E27FC236}">
                <a16:creationId xmlns:a16="http://schemas.microsoft.com/office/drawing/2014/main" id="{F5B9F449-6BA1-4F37-9AFF-DA4B71B67352}"/>
              </a:ext>
            </a:extLst>
          </p:cNvPr>
          <p:cNvSpPr txBox="1">
            <a:spLocks noChangeArrowheads="1"/>
          </p:cNvSpPr>
          <p:nvPr/>
        </p:nvSpPr>
        <p:spPr bwMode="auto">
          <a:xfrm>
            <a:off x="9258301" y="3024188"/>
            <a:ext cx="1192213"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200"/>
              <a:t>Model Edge Check</a:t>
            </a:r>
          </a:p>
        </p:txBody>
      </p:sp>
      <p:pic>
        <p:nvPicPr>
          <p:cNvPr id="27664" name="Picture 19">
            <a:extLst>
              <a:ext uri="{FF2B5EF4-FFF2-40B4-BE49-F238E27FC236}">
                <a16:creationId xmlns:a16="http://schemas.microsoft.com/office/drawing/2014/main" id="{A869160C-DD11-4AB5-9136-59B8AE854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14" y="1416050"/>
            <a:ext cx="1709737"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7BA805DE-ADAE-4A6A-8E72-E122C9411889}"/>
              </a:ext>
            </a:extLst>
          </p:cNvPr>
          <p:cNvPicPr>
            <a:picLocks noChangeAspect="1"/>
          </p:cNvPicPr>
          <p:nvPr/>
        </p:nvPicPr>
        <p:blipFill>
          <a:blip r:embed="rId5"/>
          <a:stretch>
            <a:fillRect/>
          </a:stretch>
        </p:blipFill>
        <p:spPr>
          <a:xfrm>
            <a:off x="7431088" y="1889126"/>
            <a:ext cx="1776412" cy="3883025"/>
          </a:xfrm>
          <a:prstGeom prst="rect">
            <a:avLst/>
          </a:prstGeom>
          <a:effectLst>
            <a:outerShdw blurRad="50800" dist="38100" dir="5400000" algn="t" rotWithShape="0">
              <a:prstClr val="black">
                <a:alpha val="40000"/>
              </a:prstClr>
            </a:outerShdw>
          </a:effectLst>
        </p:spPr>
      </p:pic>
      <p:cxnSp>
        <p:nvCxnSpPr>
          <p:cNvPr id="27666" name="Straight Arrow Connector 22">
            <a:extLst>
              <a:ext uri="{FF2B5EF4-FFF2-40B4-BE49-F238E27FC236}">
                <a16:creationId xmlns:a16="http://schemas.microsoft.com/office/drawing/2014/main" id="{B2BC4FE8-72F3-411C-9B3C-B29611273E80}"/>
              </a:ext>
            </a:extLst>
          </p:cNvPr>
          <p:cNvCxnSpPr>
            <a:cxnSpLocks noChangeShapeType="1"/>
            <a:stCxn id="27662" idx="1"/>
          </p:cNvCxnSpPr>
          <p:nvPr/>
        </p:nvCxnSpPr>
        <p:spPr bwMode="auto">
          <a:xfrm flipH="1">
            <a:off x="7239001" y="1724026"/>
            <a:ext cx="1166813" cy="58261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67" name="Straight Arrow Connector 24">
            <a:extLst>
              <a:ext uri="{FF2B5EF4-FFF2-40B4-BE49-F238E27FC236}">
                <a16:creationId xmlns:a16="http://schemas.microsoft.com/office/drawing/2014/main" id="{8FA24C16-6C9C-4EA9-9528-C63DFE1BB6D4}"/>
              </a:ext>
            </a:extLst>
          </p:cNvPr>
          <p:cNvCxnSpPr>
            <a:cxnSpLocks noChangeShapeType="1"/>
          </p:cNvCxnSpPr>
          <p:nvPr/>
        </p:nvCxnSpPr>
        <p:spPr bwMode="auto">
          <a:xfrm flipH="1" flipV="1">
            <a:off x="8823326" y="2782888"/>
            <a:ext cx="701675" cy="2413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2FCDE0-8FC4-4579-A407-B8B791A94729}"/>
              </a:ext>
            </a:extLst>
          </p:cNvPr>
          <p:cNvPicPr>
            <a:picLocks noChangeAspect="1"/>
          </p:cNvPicPr>
          <p:nvPr/>
        </p:nvPicPr>
        <p:blipFill>
          <a:blip r:embed="rId2"/>
          <a:stretch>
            <a:fillRect/>
          </a:stretch>
        </p:blipFill>
        <p:spPr>
          <a:xfrm>
            <a:off x="2000250" y="876300"/>
            <a:ext cx="2266950" cy="5753100"/>
          </a:xfrm>
          <a:prstGeom prst="rect">
            <a:avLst/>
          </a:prstGeom>
          <a:effectLst>
            <a:outerShdw blurRad="50800" dist="38100" dir="2700000" algn="tl" rotWithShape="0">
              <a:prstClr val="black">
                <a:alpha val="40000"/>
              </a:prstClr>
            </a:outerShdw>
          </a:effectLst>
        </p:spPr>
      </p:pic>
      <p:sp>
        <p:nvSpPr>
          <p:cNvPr id="28675" name="Rectangle 5">
            <a:extLst>
              <a:ext uri="{FF2B5EF4-FFF2-40B4-BE49-F238E27FC236}">
                <a16:creationId xmlns:a16="http://schemas.microsoft.com/office/drawing/2014/main" id="{A7C81696-C626-47E2-84BD-D9D2B0657580}"/>
              </a:ext>
            </a:extLst>
          </p:cNvPr>
          <p:cNvSpPr>
            <a:spLocks noGrp="1" noChangeArrowheads="1"/>
          </p:cNvSpPr>
          <p:nvPr>
            <p:ph type="title" idx="4294967295"/>
          </p:nvPr>
        </p:nvSpPr>
        <p:spPr>
          <a:xfrm>
            <a:off x="4302919" y="746920"/>
            <a:ext cx="6791325" cy="849313"/>
          </a:xfrm>
        </p:spPr>
        <p:txBody>
          <a:bodyPr/>
          <a:lstStyle/>
          <a:p>
            <a:r>
              <a:rPr lang="en-US" altLang="en-US" dirty="0"/>
              <a:t>Coincident Mesh Check</a:t>
            </a:r>
          </a:p>
        </p:txBody>
      </p:sp>
      <p:sp>
        <p:nvSpPr>
          <p:cNvPr id="28676" name="TextBox 27">
            <a:extLst>
              <a:ext uri="{FF2B5EF4-FFF2-40B4-BE49-F238E27FC236}">
                <a16:creationId xmlns:a16="http://schemas.microsoft.com/office/drawing/2014/main" id="{512D678D-3F2E-4658-AAA1-C0B2D01037C6}"/>
              </a:ext>
            </a:extLst>
          </p:cNvPr>
          <p:cNvSpPr txBox="1">
            <a:spLocks noChangeArrowheads="1"/>
          </p:cNvSpPr>
          <p:nvPr/>
        </p:nvSpPr>
        <p:spPr bwMode="auto">
          <a:xfrm>
            <a:off x="5486401" y="3868738"/>
            <a:ext cx="4424363"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Range of elements to search.  Depending on which section of the mesh command panels you are in this can be geometry or mesh entities.</a:t>
            </a:r>
          </a:p>
        </p:txBody>
      </p:sp>
      <p:sp>
        <p:nvSpPr>
          <p:cNvPr id="28677" name="TextBox 28">
            <a:extLst>
              <a:ext uri="{FF2B5EF4-FFF2-40B4-BE49-F238E27FC236}">
                <a16:creationId xmlns:a16="http://schemas.microsoft.com/office/drawing/2014/main" id="{13D6741A-3141-4DC9-A443-F82056751CFF}"/>
              </a:ext>
            </a:extLst>
          </p:cNvPr>
          <p:cNvSpPr txBox="1">
            <a:spLocks noChangeArrowheads="1"/>
          </p:cNvSpPr>
          <p:nvPr/>
        </p:nvSpPr>
        <p:spPr bwMode="auto">
          <a:xfrm>
            <a:off x="5491163" y="4370388"/>
            <a:ext cx="4419600" cy="246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Tolerance for the coincidence check.</a:t>
            </a:r>
          </a:p>
        </p:txBody>
      </p:sp>
      <p:sp>
        <p:nvSpPr>
          <p:cNvPr id="28678" name="TextBox 29">
            <a:extLst>
              <a:ext uri="{FF2B5EF4-FFF2-40B4-BE49-F238E27FC236}">
                <a16:creationId xmlns:a16="http://schemas.microsoft.com/office/drawing/2014/main" id="{E1C4C2E2-B6D9-44CC-883D-6E8218C785DB}"/>
              </a:ext>
            </a:extLst>
          </p:cNvPr>
          <p:cNvSpPr txBox="1">
            <a:spLocks noChangeArrowheads="1"/>
          </p:cNvSpPr>
          <p:nvPr/>
        </p:nvSpPr>
        <p:spPr bwMode="auto">
          <a:xfrm>
            <a:off x="5486401" y="5416551"/>
            <a:ext cx="442436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Option for specifying verbosity of text output to the command line.</a:t>
            </a:r>
          </a:p>
        </p:txBody>
      </p:sp>
      <p:sp>
        <p:nvSpPr>
          <p:cNvPr id="28679" name="TextBox 30">
            <a:extLst>
              <a:ext uri="{FF2B5EF4-FFF2-40B4-BE49-F238E27FC236}">
                <a16:creationId xmlns:a16="http://schemas.microsoft.com/office/drawing/2014/main" id="{7402A839-96DB-4EED-BA5C-50E7F7C6814F}"/>
              </a:ext>
            </a:extLst>
          </p:cNvPr>
          <p:cNvSpPr txBox="1">
            <a:spLocks noChangeArrowheads="1"/>
          </p:cNvSpPr>
          <p:nvPr/>
        </p:nvSpPr>
        <p:spPr bwMode="auto">
          <a:xfrm>
            <a:off x="5486401" y="4706938"/>
            <a:ext cx="4424363" cy="246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Options for grouping the results.</a:t>
            </a:r>
          </a:p>
        </p:txBody>
      </p:sp>
      <p:sp>
        <p:nvSpPr>
          <p:cNvPr id="28680" name="TextBox 31">
            <a:extLst>
              <a:ext uri="{FF2B5EF4-FFF2-40B4-BE49-F238E27FC236}">
                <a16:creationId xmlns:a16="http://schemas.microsoft.com/office/drawing/2014/main" id="{1BFE45E4-D716-4CA4-B47F-05F752A50075}"/>
              </a:ext>
            </a:extLst>
          </p:cNvPr>
          <p:cNvSpPr txBox="1">
            <a:spLocks noChangeArrowheads="1"/>
          </p:cNvSpPr>
          <p:nvPr/>
        </p:nvSpPr>
        <p:spPr bwMode="auto">
          <a:xfrm>
            <a:off x="5486401" y="5043488"/>
            <a:ext cx="4424363" cy="246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Options for displaying the results.</a:t>
            </a:r>
          </a:p>
        </p:txBody>
      </p:sp>
      <p:cxnSp>
        <p:nvCxnSpPr>
          <p:cNvPr id="28681" name="Straight Arrow Connector 36">
            <a:extLst>
              <a:ext uri="{FF2B5EF4-FFF2-40B4-BE49-F238E27FC236}">
                <a16:creationId xmlns:a16="http://schemas.microsoft.com/office/drawing/2014/main" id="{8E865CB1-18B8-427C-B1E6-93180C46C168}"/>
              </a:ext>
            </a:extLst>
          </p:cNvPr>
          <p:cNvCxnSpPr>
            <a:cxnSpLocks noChangeShapeType="1"/>
            <a:stCxn id="28676" idx="1"/>
          </p:cNvCxnSpPr>
          <p:nvPr/>
        </p:nvCxnSpPr>
        <p:spPr bwMode="auto">
          <a:xfrm flipH="1" flipV="1">
            <a:off x="3886200" y="3276601"/>
            <a:ext cx="1600200" cy="7921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682" name="Straight Arrow Connector 38">
            <a:extLst>
              <a:ext uri="{FF2B5EF4-FFF2-40B4-BE49-F238E27FC236}">
                <a16:creationId xmlns:a16="http://schemas.microsoft.com/office/drawing/2014/main" id="{43C15AAF-534F-4E50-8C11-EA11F529407D}"/>
              </a:ext>
            </a:extLst>
          </p:cNvPr>
          <p:cNvCxnSpPr>
            <a:cxnSpLocks noChangeShapeType="1"/>
            <a:stCxn id="28677" idx="1"/>
          </p:cNvCxnSpPr>
          <p:nvPr/>
        </p:nvCxnSpPr>
        <p:spPr bwMode="auto">
          <a:xfrm flipH="1" flipV="1">
            <a:off x="3810001" y="3503613"/>
            <a:ext cx="1681163" cy="990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683" name="Straight Arrow Connector 41">
            <a:extLst>
              <a:ext uri="{FF2B5EF4-FFF2-40B4-BE49-F238E27FC236}">
                <a16:creationId xmlns:a16="http://schemas.microsoft.com/office/drawing/2014/main" id="{09D43C46-863C-4F36-8AD0-94A961117C8F}"/>
              </a:ext>
            </a:extLst>
          </p:cNvPr>
          <p:cNvCxnSpPr>
            <a:cxnSpLocks noChangeShapeType="1"/>
            <a:stCxn id="28678" idx="1"/>
          </p:cNvCxnSpPr>
          <p:nvPr/>
        </p:nvCxnSpPr>
        <p:spPr bwMode="auto">
          <a:xfrm flipH="1">
            <a:off x="2962276" y="5540375"/>
            <a:ext cx="2524125" cy="84613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684" name="Straight Arrow Connector 43">
            <a:extLst>
              <a:ext uri="{FF2B5EF4-FFF2-40B4-BE49-F238E27FC236}">
                <a16:creationId xmlns:a16="http://schemas.microsoft.com/office/drawing/2014/main" id="{D7889A6B-C889-46CB-8FEE-BC0D0E50436A}"/>
              </a:ext>
            </a:extLst>
          </p:cNvPr>
          <p:cNvCxnSpPr>
            <a:cxnSpLocks noChangeShapeType="1"/>
            <a:stCxn id="28679" idx="1"/>
          </p:cNvCxnSpPr>
          <p:nvPr/>
        </p:nvCxnSpPr>
        <p:spPr bwMode="auto">
          <a:xfrm flipH="1" flipV="1">
            <a:off x="3429000" y="3933825"/>
            <a:ext cx="2057400" cy="89693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685" name="Straight Arrow Connector 45">
            <a:extLst>
              <a:ext uri="{FF2B5EF4-FFF2-40B4-BE49-F238E27FC236}">
                <a16:creationId xmlns:a16="http://schemas.microsoft.com/office/drawing/2014/main" id="{AD757993-8893-4C35-A8C9-1BB164CB0B50}"/>
              </a:ext>
            </a:extLst>
          </p:cNvPr>
          <p:cNvCxnSpPr>
            <a:cxnSpLocks noChangeShapeType="1"/>
            <a:stCxn id="28680" idx="1"/>
          </p:cNvCxnSpPr>
          <p:nvPr/>
        </p:nvCxnSpPr>
        <p:spPr bwMode="auto">
          <a:xfrm flipH="1">
            <a:off x="3048000" y="5167314"/>
            <a:ext cx="2438400" cy="2127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8686" name="TextBox 50">
            <a:extLst>
              <a:ext uri="{FF2B5EF4-FFF2-40B4-BE49-F238E27FC236}">
                <a16:creationId xmlns:a16="http://schemas.microsoft.com/office/drawing/2014/main" id="{1D7D17BB-7977-4479-8113-B3C4880EF333}"/>
              </a:ext>
            </a:extLst>
          </p:cNvPr>
          <p:cNvSpPr txBox="1">
            <a:spLocks noChangeArrowheads="1"/>
          </p:cNvSpPr>
          <p:nvPr/>
        </p:nvSpPr>
        <p:spPr bwMode="auto">
          <a:xfrm>
            <a:off x="5491163" y="5848350"/>
            <a:ext cx="4419600"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solidFill>
                  <a:srgbClr val="7030A0"/>
                </a:solidFill>
              </a:rPr>
              <a:t>This tool can be found by clicking the following links in the command panels: Mesh-&gt;(Some entity type)-&gt;Quality-&gt;Coincident Check (in the drop-down box).</a:t>
            </a:r>
          </a:p>
        </p:txBody>
      </p:sp>
      <p:sp>
        <p:nvSpPr>
          <p:cNvPr id="28687" name="TextBox 26">
            <a:extLst>
              <a:ext uri="{FF2B5EF4-FFF2-40B4-BE49-F238E27FC236}">
                <a16:creationId xmlns:a16="http://schemas.microsoft.com/office/drawing/2014/main" id="{F108388E-CFB3-40E8-A610-792B78E30ED4}"/>
              </a:ext>
            </a:extLst>
          </p:cNvPr>
          <p:cNvSpPr txBox="1">
            <a:spLocks noChangeArrowheads="1"/>
          </p:cNvSpPr>
          <p:nvPr/>
        </p:nvSpPr>
        <p:spPr bwMode="auto">
          <a:xfrm>
            <a:off x="5486401" y="1371600"/>
            <a:ext cx="4424363" cy="203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Coincident mesh is often an indicator that imprint/merge failed and that the mesh is not contiguous.  Coincident nodes and mesh faces are key indicators that there is a problem.  The coincident mesh tool, found in the command panels under the Mesh-&gt;Entity-&gt;Quality sections allows the user to search for coincident nodes or mesh faces in the model.  The input can be a list of geometry or mesh entities. </a:t>
            </a:r>
          </a:p>
        </p:txBody>
      </p:sp>
      <p:sp>
        <p:nvSpPr>
          <p:cNvPr id="28688" name="TextBox 27">
            <a:extLst>
              <a:ext uri="{FF2B5EF4-FFF2-40B4-BE49-F238E27FC236}">
                <a16:creationId xmlns:a16="http://schemas.microsoft.com/office/drawing/2014/main" id="{264BF1C5-8769-44D5-8B3F-B5637293BCA7}"/>
              </a:ext>
            </a:extLst>
          </p:cNvPr>
          <p:cNvSpPr txBox="1">
            <a:spLocks noChangeArrowheads="1"/>
          </p:cNvSpPr>
          <p:nvPr/>
        </p:nvSpPr>
        <p:spPr bwMode="auto">
          <a:xfrm>
            <a:off x="5491163" y="3487738"/>
            <a:ext cx="4419600" cy="246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Option to specify which type of coincident mesh entity to search for.</a:t>
            </a:r>
          </a:p>
        </p:txBody>
      </p:sp>
      <p:cxnSp>
        <p:nvCxnSpPr>
          <p:cNvPr id="28689" name="Straight Arrow Connector 36">
            <a:extLst>
              <a:ext uri="{FF2B5EF4-FFF2-40B4-BE49-F238E27FC236}">
                <a16:creationId xmlns:a16="http://schemas.microsoft.com/office/drawing/2014/main" id="{9DA4E68D-F6A5-4C71-A141-0638DB3ECC3C}"/>
              </a:ext>
            </a:extLst>
          </p:cNvPr>
          <p:cNvCxnSpPr>
            <a:cxnSpLocks noChangeShapeType="1"/>
            <a:stCxn id="28688" idx="1"/>
          </p:cNvCxnSpPr>
          <p:nvPr/>
        </p:nvCxnSpPr>
        <p:spPr bwMode="auto">
          <a:xfrm flipH="1" flipV="1">
            <a:off x="3352801" y="2651125"/>
            <a:ext cx="2138363" cy="96043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5D80F57E-ADE5-4B6D-9D31-FC7C600B0078}"/>
              </a:ext>
            </a:extLst>
          </p:cNvPr>
          <p:cNvSpPr>
            <a:spLocks noGrp="1" noChangeArrowheads="1"/>
          </p:cNvSpPr>
          <p:nvPr>
            <p:ph type="title" idx="4294967295"/>
          </p:nvPr>
        </p:nvSpPr>
        <p:spPr>
          <a:xfrm>
            <a:off x="2819401" y="622152"/>
            <a:ext cx="6791325" cy="849313"/>
          </a:xfrm>
        </p:spPr>
        <p:txBody>
          <a:bodyPr>
            <a:normAutofit fontScale="90000"/>
          </a:bodyPr>
          <a:lstStyle/>
          <a:p>
            <a:r>
              <a:rPr lang="en-US" altLang="en-US" dirty="0"/>
              <a:t>Contiguous Meshing Exercise 9</a:t>
            </a:r>
          </a:p>
        </p:txBody>
      </p:sp>
      <p:sp>
        <p:nvSpPr>
          <p:cNvPr id="29699" name="TextBox 1">
            <a:extLst>
              <a:ext uri="{FF2B5EF4-FFF2-40B4-BE49-F238E27FC236}">
                <a16:creationId xmlns:a16="http://schemas.microsoft.com/office/drawing/2014/main" id="{EA47A778-54CF-4B7F-A9F8-354EC806FEBB}"/>
              </a:ext>
            </a:extLst>
          </p:cNvPr>
          <p:cNvSpPr txBox="1">
            <a:spLocks noChangeArrowheads="1"/>
          </p:cNvSpPr>
          <p:nvPr/>
        </p:nvSpPr>
        <p:spPr bwMode="auto">
          <a:xfrm>
            <a:off x="2295526" y="1416050"/>
            <a:ext cx="50958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Import </a:t>
            </a:r>
            <a:r>
              <a:rPr lang="ja-JP" altLang="en-US" sz="1400"/>
              <a:t>“</a:t>
            </a:r>
            <a:r>
              <a:rPr lang="en-US" altLang="ja-JP" sz="1400"/>
              <a:t>contig_cyl_assem.sat</a:t>
            </a:r>
            <a:r>
              <a:rPr lang="ja-JP" altLang="en-US" sz="1400"/>
              <a:t>”</a:t>
            </a:r>
            <a:r>
              <a:rPr lang="en-US" altLang="ja-JP" sz="1400"/>
              <a:t>.</a:t>
            </a:r>
          </a:p>
          <a:p>
            <a:endParaRPr lang="en-US" altLang="en-US" sz="1400"/>
          </a:p>
          <a:p>
            <a:r>
              <a:rPr lang="en-US" altLang="en-US" sz="1400"/>
              <a:t>Mesh all of the volumes with the command </a:t>
            </a:r>
            <a:r>
              <a:rPr lang="ja-JP" altLang="en-US" sz="1400"/>
              <a:t>“</a:t>
            </a:r>
            <a:r>
              <a:rPr lang="en-US" altLang="ja-JP" sz="1400"/>
              <a:t>mesh vol all</a:t>
            </a:r>
            <a:r>
              <a:rPr lang="ja-JP" altLang="en-US" sz="1400"/>
              <a:t>”</a:t>
            </a:r>
            <a:r>
              <a:rPr lang="en-US" altLang="ja-JP" sz="1400"/>
              <a:t>.</a:t>
            </a:r>
          </a:p>
          <a:p>
            <a:endParaRPr lang="en-US" altLang="en-US" sz="1400"/>
          </a:p>
          <a:p>
            <a:r>
              <a:rPr lang="en-US" altLang="en-US" sz="1400"/>
              <a:t>Go to the coincident mesh tool in the command panels: Mesh-&gt;Volume-&gt;Quality-&gt;Coincidence Check.</a:t>
            </a:r>
          </a:p>
          <a:p>
            <a:endParaRPr lang="en-US" altLang="en-US" sz="1400"/>
          </a:p>
          <a:p>
            <a:r>
              <a:rPr lang="en-US" altLang="en-US" sz="1400"/>
              <a:t>Right-click and choose </a:t>
            </a:r>
            <a:r>
              <a:rPr lang="ja-JP" altLang="en-US" sz="1400"/>
              <a:t>“</a:t>
            </a:r>
            <a:r>
              <a:rPr lang="en-US" altLang="ja-JP" sz="1400"/>
              <a:t>Select All</a:t>
            </a:r>
            <a:r>
              <a:rPr lang="ja-JP" altLang="en-US" sz="1400"/>
              <a:t>”</a:t>
            </a:r>
            <a:r>
              <a:rPr lang="en-US" altLang="ja-JP" sz="1400"/>
              <a:t> in the volume list.</a:t>
            </a:r>
          </a:p>
          <a:p>
            <a:endParaRPr lang="en-US" altLang="en-US" sz="1400"/>
          </a:p>
          <a:p>
            <a:r>
              <a:rPr lang="en-US" altLang="en-US" sz="1400"/>
              <a:t>Check that you want to search for coincident quads.</a:t>
            </a:r>
          </a:p>
          <a:p>
            <a:endParaRPr lang="en-US" altLang="en-US" sz="1400"/>
          </a:p>
          <a:p>
            <a:r>
              <a:rPr lang="en-US" altLang="en-US" sz="1400"/>
              <a:t>Click on the </a:t>
            </a:r>
            <a:r>
              <a:rPr lang="ja-JP" altLang="en-US" sz="1400"/>
              <a:t>“</a:t>
            </a:r>
            <a:r>
              <a:rPr lang="en-US" altLang="ja-JP" sz="1400"/>
              <a:t>Apply</a:t>
            </a:r>
            <a:r>
              <a:rPr lang="ja-JP" altLang="en-US" sz="1400"/>
              <a:t>”</a:t>
            </a:r>
            <a:r>
              <a:rPr lang="en-US" altLang="ja-JP" sz="1400"/>
              <a:t> button to run the check.  Did you get what you expected?</a:t>
            </a:r>
          </a:p>
          <a:p>
            <a:endParaRPr lang="en-US" altLang="en-US" sz="1400"/>
          </a:p>
          <a:p>
            <a:r>
              <a:rPr lang="en-US" altLang="en-US" sz="1400"/>
              <a:t>Delete the mesh: </a:t>
            </a:r>
            <a:r>
              <a:rPr lang="ja-JP" altLang="en-US" sz="1400"/>
              <a:t>“</a:t>
            </a:r>
            <a:r>
              <a:rPr lang="en-US" altLang="ja-JP" sz="1400"/>
              <a:t>delete mesh</a:t>
            </a:r>
            <a:r>
              <a:rPr lang="ja-JP" altLang="en-US" sz="1400"/>
              <a:t>”</a:t>
            </a:r>
            <a:r>
              <a:rPr lang="en-US" altLang="ja-JP" sz="1400"/>
              <a:t>.</a:t>
            </a:r>
          </a:p>
          <a:p>
            <a:endParaRPr lang="en-US" altLang="en-US" sz="1400"/>
          </a:p>
          <a:p>
            <a:r>
              <a:rPr lang="en-US" altLang="en-US" sz="1400"/>
              <a:t>Imprint/merge all of the volumes: </a:t>
            </a:r>
            <a:r>
              <a:rPr lang="ja-JP" altLang="en-US" sz="1400"/>
              <a:t>“</a:t>
            </a:r>
            <a:r>
              <a:rPr lang="en-US" altLang="ja-JP" sz="1400"/>
              <a:t>imprint all</a:t>
            </a:r>
            <a:r>
              <a:rPr lang="ja-JP" altLang="en-US" sz="1400"/>
              <a:t>”</a:t>
            </a:r>
            <a:r>
              <a:rPr lang="en-US" altLang="ja-JP" sz="1400"/>
              <a:t>, </a:t>
            </a:r>
            <a:r>
              <a:rPr lang="ja-JP" altLang="en-US" sz="1400"/>
              <a:t>“</a:t>
            </a:r>
            <a:r>
              <a:rPr lang="en-US" altLang="ja-JP" sz="1400"/>
              <a:t>merge all</a:t>
            </a:r>
            <a:r>
              <a:rPr lang="ja-JP" altLang="en-US" sz="1400"/>
              <a:t>”</a:t>
            </a:r>
            <a:r>
              <a:rPr lang="en-US" altLang="ja-JP" sz="1400"/>
              <a:t>.</a:t>
            </a:r>
          </a:p>
          <a:p>
            <a:endParaRPr lang="en-US" altLang="en-US" sz="1400"/>
          </a:p>
          <a:p>
            <a:r>
              <a:rPr lang="en-US" altLang="en-US" sz="1400"/>
              <a:t>Mesh the volumes again: </a:t>
            </a:r>
            <a:r>
              <a:rPr lang="ja-JP" altLang="en-US" sz="1400"/>
              <a:t>“</a:t>
            </a:r>
            <a:r>
              <a:rPr lang="en-US" altLang="ja-JP" sz="1400"/>
              <a:t>mesh vol all</a:t>
            </a:r>
            <a:r>
              <a:rPr lang="ja-JP" altLang="en-US" sz="1400"/>
              <a:t>”</a:t>
            </a:r>
            <a:r>
              <a:rPr lang="en-US" altLang="ja-JP" sz="1400"/>
              <a:t>.</a:t>
            </a:r>
          </a:p>
          <a:p>
            <a:endParaRPr lang="en-US" altLang="en-US" sz="1400"/>
          </a:p>
          <a:p>
            <a:r>
              <a:rPr lang="en-US" altLang="en-US" sz="1400"/>
              <a:t>Rerun the coincident quad check.  Did you get what you expected?</a:t>
            </a:r>
          </a:p>
        </p:txBody>
      </p:sp>
      <p:sp>
        <p:nvSpPr>
          <p:cNvPr id="29700" name="Oval 5">
            <a:extLst>
              <a:ext uri="{FF2B5EF4-FFF2-40B4-BE49-F238E27FC236}">
                <a16:creationId xmlns:a16="http://schemas.microsoft.com/office/drawing/2014/main" id="{7FA6B601-3291-4E3B-B247-03729B01DD41}"/>
              </a:ext>
            </a:extLst>
          </p:cNvPr>
          <p:cNvSpPr>
            <a:spLocks noChangeArrowheads="1"/>
          </p:cNvSpPr>
          <p:nvPr/>
        </p:nvSpPr>
        <p:spPr bwMode="auto">
          <a:xfrm>
            <a:off x="1838325" y="1416050"/>
            <a:ext cx="381000" cy="32385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29701" name="Oval 6">
            <a:extLst>
              <a:ext uri="{FF2B5EF4-FFF2-40B4-BE49-F238E27FC236}">
                <a16:creationId xmlns:a16="http://schemas.microsoft.com/office/drawing/2014/main" id="{E42B6094-AC41-4C0B-BD5D-A44427BE3755}"/>
              </a:ext>
            </a:extLst>
          </p:cNvPr>
          <p:cNvSpPr>
            <a:spLocks noChangeArrowheads="1"/>
          </p:cNvSpPr>
          <p:nvPr/>
        </p:nvSpPr>
        <p:spPr bwMode="auto">
          <a:xfrm>
            <a:off x="1838325" y="1828800"/>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29702" name="Oval 7">
            <a:extLst>
              <a:ext uri="{FF2B5EF4-FFF2-40B4-BE49-F238E27FC236}">
                <a16:creationId xmlns:a16="http://schemas.microsoft.com/office/drawing/2014/main" id="{C9669C9F-1A88-4A93-8297-6464125686D6}"/>
              </a:ext>
            </a:extLst>
          </p:cNvPr>
          <p:cNvSpPr>
            <a:spLocks noChangeArrowheads="1"/>
          </p:cNvSpPr>
          <p:nvPr/>
        </p:nvSpPr>
        <p:spPr bwMode="auto">
          <a:xfrm>
            <a:off x="1838325" y="2343150"/>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29703" name="Oval 15">
            <a:extLst>
              <a:ext uri="{FF2B5EF4-FFF2-40B4-BE49-F238E27FC236}">
                <a16:creationId xmlns:a16="http://schemas.microsoft.com/office/drawing/2014/main" id="{541E67B4-2CBD-4662-A581-4CBBB8CD9361}"/>
              </a:ext>
            </a:extLst>
          </p:cNvPr>
          <p:cNvSpPr>
            <a:spLocks noChangeArrowheads="1"/>
          </p:cNvSpPr>
          <p:nvPr/>
        </p:nvSpPr>
        <p:spPr bwMode="auto">
          <a:xfrm>
            <a:off x="1828800" y="2895600"/>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29704" name="Oval 16">
            <a:extLst>
              <a:ext uri="{FF2B5EF4-FFF2-40B4-BE49-F238E27FC236}">
                <a16:creationId xmlns:a16="http://schemas.microsoft.com/office/drawing/2014/main" id="{A2F862E2-EBB9-4B6D-A509-8601A4025635}"/>
              </a:ext>
            </a:extLst>
          </p:cNvPr>
          <p:cNvSpPr>
            <a:spLocks noChangeArrowheads="1"/>
          </p:cNvSpPr>
          <p:nvPr/>
        </p:nvSpPr>
        <p:spPr bwMode="auto">
          <a:xfrm>
            <a:off x="1828800" y="3352800"/>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5</a:t>
            </a:r>
          </a:p>
        </p:txBody>
      </p:sp>
      <p:sp>
        <p:nvSpPr>
          <p:cNvPr id="29705" name="Oval 5">
            <a:extLst>
              <a:ext uri="{FF2B5EF4-FFF2-40B4-BE49-F238E27FC236}">
                <a16:creationId xmlns:a16="http://schemas.microsoft.com/office/drawing/2014/main" id="{630413B3-EFC0-423C-BF3C-52E7CECB11F5}"/>
              </a:ext>
            </a:extLst>
          </p:cNvPr>
          <p:cNvSpPr>
            <a:spLocks noChangeArrowheads="1"/>
          </p:cNvSpPr>
          <p:nvPr/>
        </p:nvSpPr>
        <p:spPr bwMode="auto">
          <a:xfrm>
            <a:off x="1838325" y="3886200"/>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6</a:t>
            </a:r>
          </a:p>
        </p:txBody>
      </p:sp>
      <p:sp>
        <p:nvSpPr>
          <p:cNvPr id="29706" name="Oval 6">
            <a:extLst>
              <a:ext uri="{FF2B5EF4-FFF2-40B4-BE49-F238E27FC236}">
                <a16:creationId xmlns:a16="http://schemas.microsoft.com/office/drawing/2014/main" id="{56006BBB-9458-4ECC-BACF-B0436785EFFA}"/>
              </a:ext>
            </a:extLst>
          </p:cNvPr>
          <p:cNvSpPr>
            <a:spLocks noChangeArrowheads="1"/>
          </p:cNvSpPr>
          <p:nvPr/>
        </p:nvSpPr>
        <p:spPr bwMode="auto">
          <a:xfrm>
            <a:off x="1828800" y="4343400"/>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7</a:t>
            </a:r>
          </a:p>
        </p:txBody>
      </p:sp>
      <p:sp>
        <p:nvSpPr>
          <p:cNvPr id="29707" name="Oval 7">
            <a:extLst>
              <a:ext uri="{FF2B5EF4-FFF2-40B4-BE49-F238E27FC236}">
                <a16:creationId xmlns:a16="http://schemas.microsoft.com/office/drawing/2014/main" id="{ED83A764-8D2E-430D-B7FE-24C30923FCAF}"/>
              </a:ext>
            </a:extLst>
          </p:cNvPr>
          <p:cNvSpPr>
            <a:spLocks noChangeArrowheads="1"/>
          </p:cNvSpPr>
          <p:nvPr/>
        </p:nvSpPr>
        <p:spPr bwMode="auto">
          <a:xfrm>
            <a:off x="1828800" y="4800600"/>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8</a:t>
            </a:r>
          </a:p>
        </p:txBody>
      </p:sp>
      <p:sp>
        <p:nvSpPr>
          <p:cNvPr id="29708" name="Oval 15">
            <a:extLst>
              <a:ext uri="{FF2B5EF4-FFF2-40B4-BE49-F238E27FC236}">
                <a16:creationId xmlns:a16="http://schemas.microsoft.com/office/drawing/2014/main" id="{E250C99C-612C-4562-B43D-F90FC7882744}"/>
              </a:ext>
            </a:extLst>
          </p:cNvPr>
          <p:cNvSpPr>
            <a:spLocks noChangeArrowheads="1"/>
          </p:cNvSpPr>
          <p:nvPr/>
        </p:nvSpPr>
        <p:spPr bwMode="auto">
          <a:xfrm>
            <a:off x="1838325" y="5257800"/>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9</a:t>
            </a:r>
          </a:p>
        </p:txBody>
      </p:sp>
      <p:sp>
        <p:nvSpPr>
          <p:cNvPr id="29709" name="Oval 16">
            <a:extLst>
              <a:ext uri="{FF2B5EF4-FFF2-40B4-BE49-F238E27FC236}">
                <a16:creationId xmlns:a16="http://schemas.microsoft.com/office/drawing/2014/main" id="{648AD547-6DCA-46E1-8250-646637C4F01F}"/>
              </a:ext>
            </a:extLst>
          </p:cNvPr>
          <p:cNvSpPr>
            <a:spLocks noChangeArrowheads="1"/>
          </p:cNvSpPr>
          <p:nvPr/>
        </p:nvSpPr>
        <p:spPr bwMode="auto">
          <a:xfrm>
            <a:off x="1838325" y="5791200"/>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10</a:t>
            </a:r>
          </a:p>
        </p:txBody>
      </p:sp>
      <p:pic>
        <p:nvPicPr>
          <p:cNvPr id="29710" name="Picture 1">
            <a:extLst>
              <a:ext uri="{FF2B5EF4-FFF2-40B4-BE49-F238E27FC236}">
                <a16:creationId xmlns:a16="http://schemas.microsoft.com/office/drawing/2014/main" id="{B13F532C-BBEA-4B89-8B29-A1A49547CE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9689" y="3849688"/>
            <a:ext cx="22431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2">
            <a:extLst>
              <a:ext uri="{FF2B5EF4-FFF2-40B4-BE49-F238E27FC236}">
                <a16:creationId xmlns:a16="http://schemas.microsoft.com/office/drawing/2014/main" id="{10962CC7-5F62-4A2D-9706-DA8248776E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1676400"/>
            <a:ext cx="22748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0B02FD-0BFA-4FF4-8B97-A0E5A15C00A8}"/>
              </a:ext>
            </a:extLst>
          </p:cNvPr>
          <p:cNvPicPr>
            <a:picLocks noChangeAspect="1"/>
          </p:cNvPicPr>
          <p:nvPr/>
        </p:nvPicPr>
        <p:blipFill>
          <a:blip r:embed="rId2"/>
          <a:stretch>
            <a:fillRect/>
          </a:stretch>
        </p:blipFill>
        <p:spPr>
          <a:xfrm>
            <a:off x="1981200" y="1114426"/>
            <a:ext cx="2590800" cy="5661025"/>
          </a:xfrm>
          <a:prstGeom prst="rect">
            <a:avLst/>
          </a:prstGeom>
          <a:effectLst>
            <a:outerShdw blurRad="50800" dist="38100" dir="2700000" algn="tl" rotWithShape="0">
              <a:prstClr val="black">
                <a:alpha val="40000"/>
              </a:prstClr>
            </a:outerShdw>
          </a:effectLst>
        </p:spPr>
      </p:pic>
      <p:sp>
        <p:nvSpPr>
          <p:cNvPr id="30723" name="Rectangle 5">
            <a:extLst>
              <a:ext uri="{FF2B5EF4-FFF2-40B4-BE49-F238E27FC236}">
                <a16:creationId xmlns:a16="http://schemas.microsoft.com/office/drawing/2014/main" id="{84E9EFCA-27BD-4B7B-98FE-4630DC7576A0}"/>
              </a:ext>
            </a:extLst>
          </p:cNvPr>
          <p:cNvSpPr>
            <a:spLocks noGrp="1" noChangeArrowheads="1"/>
          </p:cNvSpPr>
          <p:nvPr>
            <p:ph type="title" idx="4294967295"/>
          </p:nvPr>
        </p:nvSpPr>
        <p:spPr>
          <a:xfrm>
            <a:off x="3657601" y="522288"/>
            <a:ext cx="6791325" cy="849313"/>
          </a:xfrm>
        </p:spPr>
        <p:txBody>
          <a:bodyPr/>
          <a:lstStyle/>
          <a:p>
            <a:r>
              <a:rPr lang="en-US" altLang="en-US" dirty="0"/>
              <a:t>Model Edge Check</a:t>
            </a:r>
          </a:p>
        </p:txBody>
      </p:sp>
      <p:sp>
        <p:nvSpPr>
          <p:cNvPr id="30724" name="TextBox 27">
            <a:extLst>
              <a:ext uri="{FF2B5EF4-FFF2-40B4-BE49-F238E27FC236}">
                <a16:creationId xmlns:a16="http://schemas.microsoft.com/office/drawing/2014/main" id="{BC50C398-B014-4099-AD28-48D4522091B5}"/>
              </a:ext>
            </a:extLst>
          </p:cNvPr>
          <p:cNvSpPr txBox="1">
            <a:spLocks noChangeArrowheads="1"/>
          </p:cNvSpPr>
          <p:nvPr/>
        </p:nvSpPr>
        <p:spPr bwMode="auto">
          <a:xfrm>
            <a:off x="5486401" y="3352800"/>
            <a:ext cx="4424363"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Range of elements to search.  Depending on which section of the mesh command panels you are in this can be geometry or mesh entities.</a:t>
            </a:r>
          </a:p>
        </p:txBody>
      </p:sp>
      <p:sp>
        <p:nvSpPr>
          <p:cNvPr id="30725" name="TextBox 28">
            <a:extLst>
              <a:ext uri="{FF2B5EF4-FFF2-40B4-BE49-F238E27FC236}">
                <a16:creationId xmlns:a16="http://schemas.microsoft.com/office/drawing/2014/main" id="{701C74E5-9FED-402D-8819-F77A9BE9C7CB}"/>
              </a:ext>
            </a:extLst>
          </p:cNvPr>
          <p:cNvSpPr txBox="1">
            <a:spLocks noChangeArrowheads="1"/>
          </p:cNvSpPr>
          <p:nvPr/>
        </p:nvSpPr>
        <p:spPr bwMode="auto">
          <a:xfrm>
            <a:off x="5491163" y="3886201"/>
            <a:ext cx="4419600"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Feature angle to be used in determining the model edges.</a:t>
            </a:r>
          </a:p>
        </p:txBody>
      </p:sp>
      <p:sp>
        <p:nvSpPr>
          <p:cNvPr id="30726" name="TextBox 29">
            <a:extLst>
              <a:ext uri="{FF2B5EF4-FFF2-40B4-BE49-F238E27FC236}">
                <a16:creationId xmlns:a16="http://schemas.microsoft.com/office/drawing/2014/main" id="{E7ED964B-6172-42C8-AC39-6D26AF3A6CF5}"/>
              </a:ext>
            </a:extLst>
          </p:cNvPr>
          <p:cNvSpPr txBox="1">
            <a:spLocks noChangeArrowheads="1"/>
          </p:cNvSpPr>
          <p:nvPr/>
        </p:nvSpPr>
        <p:spPr bwMode="auto">
          <a:xfrm>
            <a:off x="5486401" y="5257801"/>
            <a:ext cx="442436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Option for specifying verbosity of text output to the command line.</a:t>
            </a:r>
          </a:p>
        </p:txBody>
      </p:sp>
      <p:sp>
        <p:nvSpPr>
          <p:cNvPr id="30727" name="TextBox 30">
            <a:extLst>
              <a:ext uri="{FF2B5EF4-FFF2-40B4-BE49-F238E27FC236}">
                <a16:creationId xmlns:a16="http://schemas.microsoft.com/office/drawing/2014/main" id="{22E54758-0EDB-4C1D-92AA-E0469F66D654}"/>
              </a:ext>
            </a:extLst>
          </p:cNvPr>
          <p:cNvSpPr txBox="1">
            <a:spLocks noChangeArrowheads="1"/>
          </p:cNvSpPr>
          <p:nvPr/>
        </p:nvSpPr>
        <p:spPr bwMode="auto">
          <a:xfrm>
            <a:off x="5486401" y="4343401"/>
            <a:ext cx="442436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Options for grouping the results.</a:t>
            </a:r>
          </a:p>
        </p:txBody>
      </p:sp>
      <p:sp>
        <p:nvSpPr>
          <p:cNvPr id="30728" name="TextBox 31">
            <a:extLst>
              <a:ext uri="{FF2B5EF4-FFF2-40B4-BE49-F238E27FC236}">
                <a16:creationId xmlns:a16="http://schemas.microsoft.com/office/drawing/2014/main" id="{128C697F-F498-45BA-BCBF-F909988AD3F8}"/>
              </a:ext>
            </a:extLst>
          </p:cNvPr>
          <p:cNvSpPr txBox="1">
            <a:spLocks noChangeArrowheads="1"/>
          </p:cNvSpPr>
          <p:nvPr/>
        </p:nvSpPr>
        <p:spPr bwMode="auto">
          <a:xfrm>
            <a:off x="5486401" y="4800601"/>
            <a:ext cx="4424363"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t>Options for displaying the results.</a:t>
            </a:r>
          </a:p>
        </p:txBody>
      </p:sp>
      <p:cxnSp>
        <p:nvCxnSpPr>
          <p:cNvPr id="30729" name="Straight Arrow Connector 36">
            <a:extLst>
              <a:ext uri="{FF2B5EF4-FFF2-40B4-BE49-F238E27FC236}">
                <a16:creationId xmlns:a16="http://schemas.microsoft.com/office/drawing/2014/main" id="{1BFD5D24-9319-4455-BF20-48BB43900476}"/>
              </a:ext>
            </a:extLst>
          </p:cNvPr>
          <p:cNvCxnSpPr>
            <a:cxnSpLocks noChangeShapeType="1"/>
            <a:stCxn id="30724" idx="1"/>
          </p:cNvCxnSpPr>
          <p:nvPr/>
        </p:nvCxnSpPr>
        <p:spPr bwMode="auto">
          <a:xfrm flipH="1" flipV="1">
            <a:off x="4343400" y="2743201"/>
            <a:ext cx="1143000" cy="8096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0" name="Straight Arrow Connector 38">
            <a:extLst>
              <a:ext uri="{FF2B5EF4-FFF2-40B4-BE49-F238E27FC236}">
                <a16:creationId xmlns:a16="http://schemas.microsoft.com/office/drawing/2014/main" id="{E3BF8516-C9DD-4EDC-B348-9B34F7CA368E}"/>
              </a:ext>
            </a:extLst>
          </p:cNvPr>
          <p:cNvCxnSpPr>
            <a:cxnSpLocks noChangeShapeType="1"/>
            <a:stCxn id="30725" idx="1"/>
          </p:cNvCxnSpPr>
          <p:nvPr/>
        </p:nvCxnSpPr>
        <p:spPr bwMode="auto">
          <a:xfrm flipH="1" flipV="1">
            <a:off x="4038601" y="2971801"/>
            <a:ext cx="1452563" cy="10382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1" name="Straight Arrow Connector 41">
            <a:extLst>
              <a:ext uri="{FF2B5EF4-FFF2-40B4-BE49-F238E27FC236}">
                <a16:creationId xmlns:a16="http://schemas.microsoft.com/office/drawing/2014/main" id="{4A9A5599-5897-4F99-97E6-C44BB865970E}"/>
              </a:ext>
            </a:extLst>
          </p:cNvPr>
          <p:cNvCxnSpPr>
            <a:cxnSpLocks noChangeShapeType="1"/>
            <a:stCxn id="30726" idx="1"/>
          </p:cNvCxnSpPr>
          <p:nvPr/>
        </p:nvCxnSpPr>
        <p:spPr bwMode="auto">
          <a:xfrm flipH="1">
            <a:off x="4495800" y="5381626"/>
            <a:ext cx="990600" cy="4032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2" name="Straight Arrow Connector 43">
            <a:extLst>
              <a:ext uri="{FF2B5EF4-FFF2-40B4-BE49-F238E27FC236}">
                <a16:creationId xmlns:a16="http://schemas.microsoft.com/office/drawing/2014/main" id="{5A882E1A-D969-411F-A836-99C62B6919B9}"/>
              </a:ext>
            </a:extLst>
          </p:cNvPr>
          <p:cNvCxnSpPr>
            <a:cxnSpLocks noChangeShapeType="1"/>
            <a:stCxn id="30727" idx="1"/>
          </p:cNvCxnSpPr>
          <p:nvPr/>
        </p:nvCxnSpPr>
        <p:spPr bwMode="auto">
          <a:xfrm flipH="1" flipV="1">
            <a:off x="4495800" y="3810001"/>
            <a:ext cx="990600" cy="6572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3" name="Straight Arrow Connector 45">
            <a:extLst>
              <a:ext uri="{FF2B5EF4-FFF2-40B4-BE49-F238E27FC236}">
                <a16:creationId xmlns:a16="http://schemas.microsoft.com/office/drawing/2014/main" id="{A067F839-22E4-4383-90DD-AEBE16BFFC82}"/>
              </a:ext>
            </a:extLst>
          </p:cNvPr>
          <p:cNvCxnSpPr>
            <a:cxnSpLocks noChangeShapeType="1"/>
            <a:stCxn id="30728" idx="1"/>
          </p:cNvCxnSpPr>
          <p:nvPr/>
        </p:nvCxnSpPr>
        <p:spPr bwMode="auto">
          <a:xfrm flipH="1">
            <a:off x="4495800" y="4922839"/>
            <a:ext cx="990600" cy="1238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0734" name="TextBox 50">
            <a:extLst>
              <a:ext uri="{FF2B5EF4-FFF2-40B4-BE49-F238E27FC236}">
                <a16:creationId xmlns:a16="http://schemas.microsoft.com/office/drawing/2014/main" id="{D3ACBD26-8773-44EC-B686-133E27D37B46}"/>
              </a:ext>
            </a:extLst>
          </p:cNvPr>
          <p:cNvSpPr txBox="1">
            <a:spLocks noChangeArrowheads="1"/>
          </p:cNvSpPr>
          <p:nvPr/>
        </p:nvSpPr>
        <p:spPr bwMode="auto">
          <a:xfrm>
            <a:off x="5491163" y="5715000"/>
            <a:ext cx="4419600"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a:solidFill>
                  <a:srgbClr val="7030A0"/>
                </a:solidFill>
              </a:rPr>
              <a:t>This tool can be found by clicking the following links in the command panels: Mesh-&gt;(Some entity type)-&gt;Quality-&gt;Model Edge Check (in the drop-down box).</a:t>
            </a:r>
          </a:p>
        </p:txBody>
      </p:sp>
      <p:sp>
        <p:nvSpPr>
          <p:cNvPr id="30735" name="TextBox 26">
            <a:extLst>
              <a:ext uri="{FF2B5EF4-FFF2-40B4-BE49-F238E27FC236}">
                <a16:creationId xmlns:a16="http://schemas.microsoft.com/office/drawing/2014/main" id="{A03F61F4-3D20-431F-81BD-7DE4404BA420}"/>
              </a:ext>
            </a:extLst>
          </p:cNvPr>
          <p:cNvSpPr txBox="1">
            <a:spLocks noChangeArrowheads="1"/>
          </p:cNvSpPr>
          <p:nvPr/>
        </p:nvSpPr>
        <p:spPr bwMode="auto">
          <a:xfrm>
            <a:off x="5486401" y="1371600"/>
            <a:ext cx="4424363"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Another quick way to see if there is coincident mesh is to do the model edge check.  This check will identify and draw all of the </a:t>
            </a:r>
            <a:r>
              <a:rPr lang="ja-JP" altLang="en-US" sz="1400"/>
              <a:t>“</a:t>
            </a:r>
            <a:r>
              <a:rPr lang="en-US" altLang="ja-JP" sz="1400"/>
              <a:t>edges</a:t>
            </a:r>
            <a:r>
              <a:rPr lang="ja-JP" altLang="en-US" sz="1400"/>
              <a:t>”</a:t>
            </a:r>
            <a:r>
              <a:rPr lang="en-US" altLang="ja-JP" sz="1400"/>
              <a:t> of the mesh found by skinning the set of elements specified as input.  If there were merges that didn</a:t>
            </a:r>
            <a:r>
              <a:rPr lang="ja-JP" altLang="en-US" sz="1400"/>
              <a:t>’</a:t>
            </a:r>
            <a:r>
              <a:rPr lang="en-US" altLang="ja-JP" sz="1400"/>
              <a:t>t happen correctly during imprint/merge these will usually show up as interior edges in the display of the model edge check. The input can be a list of geometry or mesh entities. </a:t>
            </a:r>
            <a:endParaRPr lang="en-US"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4DC25532-35FD-4696-9D91-4E1EC9899113}"/>
              </a:ext>
            </a:extLst>
          </p:cNvPr>
          <p:cNvSpPr>
            <a:spLocks noGrp="1" noChangeArrowheads="1"/>
          </p:cNvSpPr>
          <p:nvPr>
            <p:ph type="title" idx="4294967295"/>
          </p:nvPr>
        </p:nvSpPr>
        <p:spPr>
          <a:xfrm>
            <a:off x="2035100" y="648625"/>
            <a:ext cx="7086600" cy="849313"/>
          </a:xfrm>
        </p:spPr>
        <p:txBody>
          <a:bodyPr>
            <a:normAutofit fontScale="90000"/>
          </a:bodyPr>
          <a:lstStyle/>
          <a:p>
            <a:r>
              <a:rPr lang="en-US" altLang="en-US" dirty="0"/>
              <a:t>Contiguous Meshing Exercise 10</a:t>
            </a:r>
          </a:p>
        </p:txBody>
      </p:sp>
      <p:sp>
        <p:nvSpPr>
          <p:cNvPr id="31747" name="TextBox 1">
            <a:extLst>
              <a:ext uri="{FF2B5EF4-FFF2-40B4-BE49-F238E27FC236}">
                <a16:creationId xmlns:a16="http://schemas.microsoft.com/office/drawing/2014/main" id="{0C2889C7-9010-405D-BAC4-3FD22C9C78CA}"/>
              </a:ext>
            </a:extLst>
          </p:cNvPr>
          <p:cNvSpPr txBox="1">
            <a:spLocks noChangeArrowheads="1"/>
          </p:cNvSpPr>
          <p:nvPr/>
        </p:nvSpPr>
        <p:spPr bwMode="auto">
          <a:xfrm>
            <a:off x="2295526" y="1416050"/>
            <a:ext cx="5095875"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Import </a:t>
            </a:r>
            <a:r>
              <a:rPr lang="ja-JP" altLang="en-US" sz="1400"/>
              <a:t>“</a:t>
            </a:r>
            <a:r>
              <a:rPr lang="en-US" altLang="ja-JP" sz="1400"/>
              <a:t>contig_cyl_assem.sat</a:t>
            </a:r>
            <a:r>
              <a:rPr lang="ja-JP" altLang="en-US" sz="1400"/>
              <a:t>”</a:t>
            </a:r>
            <a:r>
              <a:rPr lang="en-US" altLang="ja-JP" sz="1400"/>
              <a:t>.</a:t>
            </a:r>
          </a:p>
          <a:p>
            <a:endParaRPr lang="en-US" altLang="en-US" sz="1400"/>
          </a:p>
          <a:p>
            <a:r>
              <a:rPr lang="en-US" altLang="en-US" sz="1400"/>
              <a:t>Mesh all of the volumes with the command </a:t>
            </a:r>
            <a:r>
              <a:rPr lang="ja-JP" altLang="en-US" sz="1400"/>
              <a:t>“</a:t>
            </a:r>
            <a:r>
              <a:rPr lang="en-US" altLang="ja-JP" sz="1400"/>
              <a:t>mesh vol all</a:t>
            </a:r>
            <a:r>
              <a:rPr lang="ja-JP" altLang="en-US" sz="1400"/>
              <a:t>”</a:t>
            </a:r>
            <a:r>
              <a:rPr lang="en-US" altLang="ja-JP" sz="1400"/>
              <a:t>.</a:t>
            </a:r>
          </a:p>
          <a:p>
            <a:endParaRPr lang="en-US" altLang="en-US" sz="1400"/>
          </a:p>
          <a:p>
            <a:r>
              <a:rPr lang="en-US" altLang="en-US" sz="1400"/>
              <a:t>Go to the model edge tool in the command panels: Mesh-&gt;Volume-&gt;Quality-&gt;Model Edge Check.</a:t>
            </a:r>
          </a:p>
          <a:p>
            <a:endParaRPr lang="en-US" altLang="en-US" sz="1400"/>
          </a:p>
          <a:p>
            <a:r>
              <a:rPr lang="en-US" altLang="en-US" sz="1400"/>
              <a:t>Right-click and choose </a:t>
            </a:r>
            <a:r>
              <a:rPr lang="ja-JP" altLang="en-US" sz="1400"/>
              <a:t>“</a:t>
            </a:r>
            <a:r>
              <a:rPr lang="en-US" altLang="ja-JP" sz="1400"/>
              <a:t>Select All</a:t>
            </a:r>
            <a:r>
              <a:rPr lang="ja-JP" altLang="en-US" sz="1400"/>
              <a:t>”</a:t>
            </a:r>
            <a:r>
              <a:rPr lang="en-US" altLang="ja-JP" sz="1400"/>
              <a:t> in the volume list.</a:t>
            </a:r>
          </a:p>
          <a:p>
            <a:endParaRPr lang="en-US" altLang="en-US" sz="1400"/>
          </a:p>
          <a:p>
            <a:r>
              <a:rPr lang="en-US" altLang="en-US" sz="1400"/>
              <a:t>Click on the </a:t>
            </a:r>
            <a:r>
              <a:rPr lang="ja-JP" altLang="en-US" sz="1400"/>
              <a:t>“</a:t>
            </a:r>
            <a:r>
              <a:rPr lang="en-US" altLang="ja-JP" sz="1400"/>
              <a:t>Apply</a:t>
            </a:r>
            <a:r>
              <a:rPr lang="ja-JP" altLang="en-US" sz="1400"/>
              <a:t>”</a:t>
            </a:r>
            <a:r>
              <a:rPr lang="en-US" altLang="ja-JP" sz="1400"/>
              <a:t> button to run the check.  Did you get what you expected?</a:t>
            </a:r>
          </a:p>
          <a:p>
            <a:endParaRPr lang="en-US" altLang="en-US" sz="1400"/>
          </a:p>
          <a:p>
            <a:r>
              <a:rPr lang="en-US" altLang="en-US" sz="1400"/>
              <a:t>Delete the mesh: </a:t>
            </a:r>
            <a:r>
              <a:rPr lang="ja-JP" altLang="en-US" sz="1400"/>
              <a:t>“</a:t>
            </a:r>
            <a:r>
              <a:rPr lang="en-US" altLang="ja-JP" sz="1400"/>
              <a:t>delete mesh</a:t>
            </a:r>
            <a:r>
              <a:rPr lang="ja-JP" altLang="en-US" sz="1400"/>
              <a:t>”</a:t>
            </a:r>
            <a:r>
              <a:rPr lang="en-US" altLang="ja-JP" sz="1400"/>
              <a:t>.</a:t>
            </a:r>
          </a:p>
          <a:p>
            <a:endParaRPr lang="en-US" altLang="en-US" sz="1400"/>
          </a:p>
          <a:p>
            <a:r>
              <a:rPr lang="en-US" altLang="en-US" sz="1400"/>
              <a:t>Imprint/merge all of the volumes: </a:t>
            </a:r>
            <a:r>
              <a:rPr lang="ja-JP" altLang="en-US" sz="1400"/>
              <a:t>“</a:t>
            </a:r>
            <a:r>
              <a:rPr lang="en-US" altLang="ja-JP" sz="1400"/>
              <a:t>imprint all</a:t>
            </a:r>
            <a:r>
              <a:rPr lang="ja-JP" altLang="en-US" sz="1400"/>
              <a:t>”</a:t>
            </a:r>
            <a:r>
              <a:rPr lang="en-US" altLang="ja-JP" sz="1400"/>
              <a:t>, </a:t>
            </a:r>
            <a:r>
              <a:rPr lang="ja-JP" altLang="en-US" sz="1400"/>
              <a:t>“</a:t>
            </a:r>
            <a:r>
              <a:rPr lang="en-US" altLang="ja-JP" sz="1400"/>
              <a:t>merge all</a:t>
            </a:r>
            <a:r>
              <a:rPr lang="ja-JP" altLang="en-US" sz="1400"/>
              <a:t>”</a:t>
            </a:r>
            <a:r>
              <a:rPr lang="en-US" altLang="ja-JP" sz="1400"/>
              <a:t>.</a:t>
            </a:r>
          </a:p>
          <a:p>
            <a:endParaRPr lang="en-US" altLang="en-US" sz="1400"/>
          </a:p>
          <a:p>
            <a:r>
              <a:rPr lang="en-US" altLang="en-US" sz="1400"/>
              <a:t>Mesh the volumes again: </a:t>
            </a:r>
            <a:r>
              <a:rPr lang="ja-JP" altLang="en-US" sz="1400"/>
              <a:t>“</a:t>
            </a:r>
            <a:r>
              <a:rPr lang="en-US" altLang="ja-JP" sz="1400"/>
              <a:t>mesh vol all</a:t>
            </a:r>
            <a:r>
              <a:rPr lang="ja-JP" altLang="en-US" sz="1400"/>
              <a:t>”</a:t>
            </a:r>
            <a:r>
              <a:rPr lang="en-US" altLang="ja-JP" sz="1400"/>
              <a:t>.</a:t>
            </a:r>
          </a:p>
          <a:p>
            <a:endParaRPr lang="en-US" altLang="en-US" sz="1400"/>
          </a:p>
          <a:p>
            <a:r>
              <a:rPr lang="en-US" altLang="en-US" sz="1400"/>
              <a:t>Rerun the model edge check.  Did you get what you expected?</a:t>
            </a:r>
          </a:p>
        </p:txBody>
      </p:sp>
      <p:sp>
        <p:nvSpPr>
          <p:cNvPr id="31748" name="Oval 5">
            <a:extLst>
              <a:ext uri="{FF2B5EF4-FFF2-40B4-BE49-F238E27FC236}">
                <a16:creationId xmlns:a16="http://schemas.microsoft.com/office/drawing/2014/main" id="{2B2B3F7A-3C09-4C49-9067-7E56994E395A}"/>
              </a:ext>
            </a:extLst>
          </p:cNvPr>
          <p:cNvSpPr>
            <a:spLocks noChangeArrowheads="1"/>
          </p:cNvSpPr>
          <p:nvPr/>
        </p:nvSpPr>
        <p:spPr bwMode="auto">
          <a:xfrm>
            <a:off x="1838325" y="1416050"/>
            <a:ext cx="381000" cy="32385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31749" name="Oval 6">
            <a:extLst>
              <a:ext uri="{FF2B5EF4-FFF2-40B4-BE49-F238E27FC236}">
                <a16:creationId xmlns:a16="http://schemas.microsoft.com/office/drawing/2014/main" id="{5F479EC5-2167-497F-901D-EC031F9B2430}"/>
              </a:ext>
            </a:extLst>
          </p:cNvPr>
          <p:cNvSpPr>
            <a:spLocks noChangeArrowheads="1"/>
          </p:cNvSpPr>
          <p:nvPr/>
        </p:nvSpPr>
        <p:spPr bwMode="auto">
          <a:xfrm>
            <a:off x="1838325" y="1828800"/>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31750" name="Oval 7">
            <a:extLst>
              <a:ext uri="{FF2B5EF4-FFF2-40B4-BE49-F238E27FC236}">
                <a16:creationId xmlns:a16="http://schemas.microsoft.com/office/drawing/2014/main" id="{AC45F14E-144C-4B5D-885C-7D725AEE5B0D}"/>
              </a:ext>
            </a:extLst>
          </p:cNvPr>
          <p:cNvSpPr>
            <a:spLocks noChangeArrowheads="1"/>
          </p:cNvSpPr>
          <p:nvPr/>
        </p:nvSpPr>
        <p:spPr bwMode="auto">
          <a:xfrm>
            <a:off x="1838325" y="2343150"/>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31751" name="Oval 15">
            <a:extLst>
              <a:ext uri="{FF2B5EF4-FFF2-40B4-BE49-F238E27FC236}">
                <a16:creationId xmlns:a16="http://schemas.microsoft.com/office/drawing/2014/main" id="{F164D74F-4D4D-4D37-AEB4-0FF3B0FF716D}"/>
              </a:ext>
            </a:extLst>
          </p:cNvPr>
          <p:cNvSpPr>
            <a:spLocks noChangeArrowheads="1"/>
          </p:cNvSpPr>
          <p:nvPr/>
        </p:nvSpPr>
        <p:spPr bwMode="auto">
          <a:xfrm>
            <a:off x="1828800" y="2895600"/>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31752" name="Oval 16">
            <a:extLst>
              <a:ext uri="{FF2B5EF4-FFF2-40B4-BE49-F238E27FC236}">
                <a16:creationId xmlns:a16="http://schemas.microsoft.com/office/drawing/2014/main" id="{4460D38F-0811-41DB-B219-4F883D1BC954}"/>
              </a:ext>
            </a:extLst>
          </p:cNvPr>
          <p:cNvSpPr>
            <a:spLocks noChangeArrowheads="1"/>
          </p:cNvSpPr>
          <p:nvPr/>
        </p:nvSpPr>
        <p:spPr bwMode="auto">
          <a:xfrm>
            <a:off x="1828800" y="3429000"/>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5</a:t>
            </a:r>
          </a:p>
        </p:txBody>
      </p:sp>
      <p:sp>
        <p:nvSpPr>
          <p:cNvPr id="31753" name="Oval 5">
            <a:extLst>
              <a:ext uri="{FF2B5EF4-FFF2-40B4-BE49-F238E27FC236}">
                <a16:creationId xmlns:a16="http://schemas.microsoft.com/office/drawing/2014/main" id="{C45101CC-F027-429C-A4F5-430398CEC099}"/>
              </a:ext>
            </a:extLst>
          </p:cNvPr>
          <p:cNvSpPr>
            <a:spLocks noChangeArrowheads="1"/>
          </p:cNvSpPr>
          <p:nvPr/>
        </p:nvSpPr>
        <p:spPr bwMode="auto">
          <a:xfrm>
            <a:off x="1838325" y="3962400"/>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6</a:t>
            </a:r>
          </a:p>
        </p:txBody>
      </p:sp>
      <p:sp>
        <p:nvSpPr>
          <p:cNvPr id="31754" name="Oval 6">
            <a:extLst>
              <a:ext uri="{FF2B5EF4-FFF2-40B4-BE49-F238E27FC236}">
                <a16:creationId xmlns:a16="http://schemas.microsoft.com/office/drawing/2014/main" id="{9D034E32-67D5-4EE3-8F1D-BBADE18D535A}"/>
              </a:ext>
            </a:extLst>
          </p:cNvPr>
          <p:cNvSpPr>
            <a:spLocks noChangeArrowheads="1"/>
          </p:cNvSpPr>
          <p:nvPr/>
        </p:nvSpPr>
        <p:spPr bwMode="auto">
          <a:xfrm>
            <a:off x="1828800" y="4400550"/>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7</a:t>
            </a:r>
          </a:p>
        </p:txBody>
      </p:sp>
      <p:sp>
        <p:nvSpPr>
          <p:cNvPr id="31755" name="Oval 7">
            <a:extLst>
              <a:ext uri="{FF2B5EF4-FFF2-40B4-BE49-F238E27FC236}">
                <a16:creationId xmlns:a16="http://schemas.microsoft.com/office/drawing/2014/main" id="{82613359-4946-4F1F-BE8A-6F155E0B076B}"/>
              </a:ext>
            </a:extLst>
          </p:cNvPr>
          <p:cNvSpPr>
            <a:spLocks noChangeArrowheads="1"/>
          </p:cNvSpPr>
          <p:nvPr/>
        </p:nvSpPr>
        <p:spPr bwMode="auto">
          <a:xfrm>
            <a:off x="1828800" y="4857750"/>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8</a:t>
            </a:r>
          </a:p>
        </p:txBody>
      </p:sp>
      <p:sp>
        <p:nvSpPr>
          <p:cNvPr id="31756" name="Oval 15">
            <a:extLst>
              <a:ext uri="{FF2B5EF4-FFF2-40B4-BE49-F238E27FC236}">
                <a16:creationId xmlns:a16="http://schemas.microsoft.com/office/drawing/2014/main" id="{9C5ACD31-7A72-4E6C-A333-064A9185BBB5}"/>
              </a:ext>
            </a:extLst>
          </p:cNvPr>
          <p:cNvSpPr>
            <a:spLocks noChangeArrowheads="1"/>
          </p:cNvSpPr>
          <p:nvPr/>
        </p:nvSpPr>
        <p:spPr bwMode="auto">
          <a:xfrm>
            <a:off x="1838325" y="5334000"/>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9</a:t>
            </a:r>
          </a:p>
        </p:txBody>
      </p:sp>
      <p:pic>
        <p:nvPicPr>
          <p:cNvPr id="31757" name="Picture 3">
            <a:extLst>
              <a:ext uri="{FF2B5EF4-FFF2-40B4-BE49-F238E27FC236}">
                <a16:creationId xmlns:a16="http://schemas.microsoft.com/office/drawing/2014/main" id="{E65C7687-0278-4221-896F-B2F6C3C9C5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295400"/>
            <a:ext cx="29797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4">
            <a:extLst>
              <a:ext uri="{FF2B5EF4-FFF2-40B4-BE49-F238E27FC236}">
                <a16:creationId xmlns:a16="http://schemas.microsoft.com/office/drawing/2014/main" id="{DB670898-41A9-48FC-B3AB-3D3E80E08A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1" y="3851275"/>
            <a:ext cx="2943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221260D1-5C78-466D-AFD0-0A236E11B09C}"/>
              </a:ext>
            </a:extLst>
          </p:cNvPr>
          <p:cNvSpPr>
            <a:spLocks noGrp="1" noChangeArrowheads="1"/>
          </p:cNvSpPr>
          <p:nvPr>
            <p:ph type="title" idx="4294967295"/>
          </p:nvPr>
        </p:nvSpPr>
        <p:spPr>
          <a:xfrm>
            <a:off x="3876676" y="533401"/>
            <a:ext cx="6791325" cy="849313"/>
          </a:xfrm>
        </p:spPr>
        <p:txBody>
          <a:bodyPr/>
          <a:lstStyle/>
          <a:p>
            <a:r>
              <a:rPr lang="en-US" altLang="en-US"/>
              <a:t>Outline</a:t>
            </a:r>
          </a:p>
        </p:txBody>
      </p:sp>
      <p:sp>
        <p:nvSpPr>
          <p:cNvPr id="32771" name="TextBox 2">
            <a:extLst>
              <a:ext uri="{FF2B5EF4-FFF2-40B4-BE49-F238E27FC236}">
                <a16:creationId xmlns:a16="http://schemas.microsoft.com/office/drawing/2014/main" id="{45EA397B-E134-41BB-8E80-4BE1B74E3D64}"/>
              </a:ext>
            </a:extLst>
          </p:cNvPr>
          <p:cNvSpPr txBox="1">
            <a:spLocks noChangeArrowheads="1"/>
          </p:cNvSpPr>
          <p:nvPr/>
        </p:nvSpPr>
        <p:spPr bwMode="auto">
          <a:xfrm>
            <a:off x="2590800" y="2287588"/>
            <a:ext cx="7010400" cy="3046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AutoNum type="arabicPeriod"/>
            </a:pPr>
            <a:r>
              <a:rPr lang="en-US" altLang="en-US" sz="2400"/>
              <a:t>Why contiguous meshes?  How does CUBIT™ enforce contiguous meshes between parts?</a:t>
            </a:r>
          </a:p>
          <a:p>
            <a:pPr>
              <a:buFont typeface="Arial" panose="020B0604020202020204" pitchFamily="34" charset="0"/>
              <a:buAutoNum type="arabicPeriod"/>
            </a:pPr>
            <a:r>
              <a:rPr lang="en-US" altLang="en-US" sz="2400"/>
              <a:t>What are the difficulties with generating contiguous assembly meshes?</a:t>
            </a:r>
          </a:p>
          <a:p>
            <a:pPr>
              <a:buFont typeface="Arial" panose="020B0604020202020204" pitchFamily="34" charset="0"/>
              <a:buAutoNum type="arabicPeriod"/>
            </a:pPr>
            <a:r>
              <a:rPr lang="en-US" altLang="en-US" sz="2400"/>
              <a:t>What are the tools in CUBIT™ that will help me identify problems early?</a:t>
            </a:r>
          </a:p>
          <a:p>
            <a:pPr>
              <a:buFont typeface="Arial" panose="020B0604020202020204" pitchFamily="34" charset="0"/>
              <a:buAutoNum type="arabicPeriod"/>
            </a:pPr>
            <a:r>
              <a:rPr lang="en-US" altLang="en-US" sz="2400">
                <a:solidFill>
                  <a:srgbClr val="FF0000"/>
                </a:solidFill>
              </a:rPr>
              <a:t>What are the tools in CUBIT™ that will help me fix the problems?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2E761459-6E16-4D87-86B6-86A8F12FD2D5}"/>
              </a:ext>
            </a:extLst>
          </p:cNvPr>
          <p:cNvSpPr>
            <a:spLocks noGrp="1" noChangeArrowheads="1"/>
          </p:cNvSpPr>
          <p:nvPr>
            <p:ph type="title" idx="4294967295"/>
          </p:nvPr>
        </p:nvSpPr>
        <p:spPr>
          <a:xfrm>
            <a:off x="3876676" y="759461"/>
            <a:ext cx="6791325" cy="849313"/>
          </a:xfrm>
        </p:spPr>
        <p:txBody>
          <a:bodyPr/>
          <a:lstStyle/>
          <a:p>
            <a:r>
              <a:rPr lang="en-US" altLang="en-US"/>
              <a:t>Tool Applicability Chart</a:t>
            </a:r>
          </a:p>
        </p:txBody>
      </p:sp>
      <p:graphicFrame>
        <p:nvGraphicFramePr>
          <p:cNvPr id="3" name="Table 2">
            <a:extLst>
              <a:ext uri="{FF2B5EF4-FFF2-40B4-BE49-F238E27FC236}">
                <a16:creationId xmlns:a16="http://schemas.microsoft.com/office/drawing/2014/main" id="{1A5C211F-9E58-4758-A117-644C747A9B4E}"/>
              </a:ext>
            </a:extLst>
          </p:cNvPr>
          <p:cNvGraphicFramePr>
            <a:graphicFrameLocks noGrp="1"/>
          </p:cNvGraphicFramePr>
          <p:nvPr>
            <p:extLst>
              <p:ext uri="{D42A27DB-BD31-4B8C-83A1-F6EECF244321}">
                <p14:modId xmlns:p14="http://schemas.microsoft.com/office/powerpoint/2010/main" val="2922824381"/>
              </p:ext>
            </p:extLst>
          </p:nvPr>
        </p:nvGraphicFramePr>
        <p:xfrm>
          <a:off x="1905000" y="2283460"/>
          <a:ext cx="8382000" cy="434594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370840">
                <a:tc>
                  <a:txBody>
                    <a:bodyPr/>
                    <a:lstStyle/>
                    <a:p>
                      <a:pPr algn="ctr"/>
                      <a:endParaRPr lang="en-US" dirty="0"/>
                    </a:p>
                  </a:txBody>
                  <a:tcPr/>
                </a:tc>
                <a:tc>
                  <a:txBody>
                    <a:bodyPr/>
                    <a:lstStyle/>
                    <a:p>
                      <a:pPr algn="ctr"/>
                      <a:r>
                        <a:rPr lang="en-US" dirty="0"/>
                        <a:t>Gaps</a:t>
                      </a:r>
                    </a:p>
                  </a:txBody>
                  <a:tcPr/>
                </a:tc>
                <a:tc>
                  <a:txBody>
                    <a:bodyPr/>
                    <a:lstStyle/>
                    <a:p>
                      <a:pPr algn="ctr"/>
                      <a:r>
                        <a:rPr lang="en-US" dirty="0"/>
                        <a:t>Volume Overlaps</a:t>
                      </a:r>
                    </a:p>
                  </a:txBody>
                  <a:tcPr/>
                </a:tc>
                <a:tc>
                  <a:txBody>
                    <a:bodyPr/>
                    <a:lstStyle/>
                    <a:p>
                      <a:pPr algn="ctr"/>
                      <a:r>
                        <a:rPr lang="en-US" dirty="0"/>
                        <a:t>Misalignments</a:t>
                      </a:r>
                    </a:p>
                  </a:txBody>
                  <a:tcPr/>
                </a:tc>
                <a:extLst>
                  <a:ext uri="{0D108BD9-81ED-4DB2-BD59-A6C34878D82A}">
                    <a16:rowId xmlns:a16="http://schemas.microsoft.com/office/drawing/2014/main" val="10000"/>
                  </a:ext>
                </a:extLst>
              </a:tr>
              <a:tr h="6197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Move Volume</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1"/>
                  </a:ext>
                </a:extLst>
              </a:tr>
              <a:tr h="6197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Volume Booleans</a:t>
                      </a:r>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2"/>
                  </a:ext>
                </a:extLst>
              </a:tr>
              <a:tr h="609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Tweak Surface</a:t>
                      </a:r>
                    </a:p>
                    <a:p>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Packaged</a:t>
                      </a:r>
                      <a:r>
                        <a:rPr lang="en-US" baseline="0" dirty="0"/>
                        <a:t> Tweak Solutions in Manage Gap/Overlap Tool</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400" dirty="0">
                        <a:solidFill>
                          <a:srgbClr val="FF0000"/>
                        </a:solidFill>
                      </a:endParaRPr>
                    </a:p>
                    <a:p>
                      <a:pPr algn="ctr"/>
                      <a:endParaRPr lang="en-US" dirty="0"/>
                    </a:p>
                  </a:txBody>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Tolerant Imprint/Merge</a:t>
                      </a:r>
                    </a:p>
                    <a:p>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sz="6000" dirty="0">
                        <a:solidFill>
                          <a:srgbClr val="FF0000"/>
                        </a:solidFill>
                      </a:endParaRPr>
                    </a:p>
                  </a:txBody>
                  <a:tcPr/>
                </a:tc>
                <a:extLst>
                  <a:ext uri="{0D108BD9-81ED-4DB2-BD59-A6C34878D82A}">
                    <a16:rowId xmlns:a16="http://schemas.microsoft.com/office/drawing/2014/main" val="10005"/>
                  </a:ext>
                </a:extLst>
              </a:tr>
            </a:tbl>
          </a:graphicData>
        </a:graphic>
      </p:graphicFrame>
      <p:pic>
        <p:nvPicPr>
          <p:cNvPr id="33832" name="Picture 2">
            <a:extLst>
              <a:ext uri="{FF2B5EF4-FFF2-40B4-BE49-F238E27FC236}">
                <a16:creationId xmlns:a16="http://schemas.microsoft.com/office/drawing/2014/main" id="{30C6E4AF-5CEA-4F5E-8E46-FE00C4040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300" y="274066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2">
            <a:extLst>
              <a:ext uri="{FF2B5EF4-FFF2-40B4-BE49-F238E27FC236}">
                <a16:creationId xmlns:a16="http://schemas.microsoft.com/office/drawing/2014/main" id="{68F14F1E-86CF-460E-85DE-EDFF5EC2C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300" y="395986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2">
            <a:extLst>
              <a:ext uri="{FF2B5EF4-FFF2-40B4-BE49-F238E27FC236}">
                <a16:creationId xmlns:a16="http://schemas.microsoft.com/office/drawing/2014/main" id="{3030DF75-4034-4F86-806E-E13774E21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87426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2">
            <a:extLst>
              <a:ext uri="{FF2B5EF4-FFF2-40B4-BE49-F238E27FC236}">
                <a16:creationId xmlns:a16="http://schemas.microsoft.com/office/drawing/2014/main" id="{3E2516BC-5C81-4B58-8E7C-CD27077C4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586486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2">
            <a:extLst>
              <a:ext uri="{FF2B5EF4-FFF2-40B4-BE49-F238E27FC236}">
                <a16:creationId xmlns:a16="http://schemas.microsoft.com/office/drawing/2014/main" id="{253EF637-4A67-42E4-8728-2FFFF2372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86486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2">
            <a:extLst>
              <a:ext uri="{FF2B5EF4-FFF2-40B4-BE49-F238E27FC236}">
                <a16:creationId xmlns:a16="http://schemas.microsoft.com/office/drawing/2014/main" id="{EEBAEC61-403D-47C1-9485-FF653A61E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87426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2">
            <a:extLst>
              <a:ext uri="{FF2B5EF4-FFF2-40B4-BE49-F238E27FC236}">
                <a16:creationId xmlns:a16="http://schemas.microsoft.com/office/drawing/2014/main" id="{6D8A8D9D-20AB-4766-898B-8F2B51950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95986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2">
            <a:extLst>
              <a:ext uri="{FF2B5EF4-FFF2-40B4-BE49-F238E27FC236}">
                <a16:creationId xmlns:a16="http://schemas.microsoft.com/office/drawing/2014/main" id="{FE3396E8-F178-4F1E-A82A-5CF3269FE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74066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2">
            <a:extLst>
              <a:ext uri="{FF2B5EF4-FFF2-40B4-BE49-F238E27FC236}">
                <a16:creationId xmlns:a16="http://schemas.microsoft.com/office/drawing/2014/main" id="{CF79E05A-4D23-471F-B45D-5B6FA0E07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188" y="586486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2">
            <a:extLst>
              <a:ext uri="{FF2B5EF4-FFF2-40B4-BE49-F238E27FC236}">
                <a16:creationId xmlns:a16="http://schemas.microsoft.com/office/drawing/2014/main" id="{29C9FABC-EE66-49D4-9110-0F28E3BBE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395986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2">
            <a:extLst>
              <a:ext uri="{FF2B5EF4-FFF2-40B4-BE49-F238E27FC236}">
                <a16:creationId xmlns:a16="http://schemas.microsoft.com/office/drawing/2014/main" id="{86BA08AC-DC5B-40D5-A718-D03D97C0C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188" y="274066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43" name="Oval 19">
            <a:extLst>
              <a:ext uri="{FF2B5EF4-FFF2-40B4-BE49-F238E27FC236}">
                <a16:creationId xmlns:a16="http://schemas.microsoft.com/office/drawing/2014/main" id="{F71A2B35-CF6C-4E42-8EE2-CFDD4DFB9082}"/>
              </a:ext>
            </a:extLst>
          </p:cNvPr>
          <p:cNvSpPr>
            <a:spLocks noChangeArrowheads="1"/>
          </p:cNvSpPr>
          <p:nvPr/>
        </p:nvSpPr>
        <p:spPr bwMode="auto">
          <a:xfrm>
            <a:off x="4914900" y="3435985"/>
            <a:ext cx="304800" cy="304800"/>
          </a:xfrm>
          <a:prstGeom prst="ellipse">
            <a:avLst/>
          </a:prstGeom>
          <a:noFill/>
          <a:ln w="698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33844" name="Oval 20">
            <a:extLst>
              <a:ext uri="{FF2B5EF4-FFF2-40B4-BE49-F238E27FC236}">
                <a16:creationId xmlns:a16="http://schemas.microsoft.com/office/drawing/2014/main" id="{85EE6797-0696-4A09-A8A1-F39339ABB772}"/>
              </a:ext>
            </a:extLst>
          </p:cNvPr>
          <p:cNvSpPr>
            <a:spLocks noChangeArrowheads="1"/>
          </p:cNvSpPr>
          <p:nvPr/>
        </p:nvSpPr>
        <p:spPr bwMode="auto">
          <a:xfrm>
            <a:off x="9107488" y="5026660"/>
            <a:ext cx="304800" cy="304800"/>
          </a:xfrm>
          <a:prstGeom prst="ellipse">
            <a:avLst/>
          </a:prstGeom>
          <a:noFill/>
          <a:ln w="698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pic>
        <p:nvPicPr>
          <p:cNvPr id="33845" name="Picture 2">
            <a:extLst>
              <a:ext uri="{FF2B5EF4-FFF2-40B4-BE49-F238E27FC236}">
                <a16:creationId xmlns:a16="http://schemas.microsoft.com/office/drawing/2014/main" id="{A5CC46CB-C784-450D-99CC-E0AAAA8BB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32168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46" name="Oval 22">
            <a:extLst>
              <a:ext uri="{FF2B5EF4-FFF2-40B4-BE49-F238E27FC236}">
                <a16:creationId xmlns:a16="http://schemas.microsoft.com/office/drawing/2014/main" id="{245292CE-22A3-45C4-84B4-02FDB5001331}"/>
              </a:ext>
            </a:extLst>
          </p:cNvPr>
          <p:cNvSpPr>
            <a:spLocks noChangeArrowheads="1"/>
          </p:cNvSpPr>
          <p:nvPr/>
        </p:nvSpPr>
        <p:spPr bwMode="auto">
          <a:xfrm>
            <a:off x="9105900" y="3435985"/>
            <a:ext cx="304800" cy="304800"/>
          </a:xfrm>
          <a:prstGeom prst="ellipse">
            <a:avLst/>
          </a:prstGeom>
          <a:noFill/>
          <a:ln w="698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FC4EB72B-9B3B-4CF9-B667-88651D57412E}"/>
              </a:ext>
            </a:extLst>
          </p:cNvPr>
          <p:cNvSpPr>
            <a:spLocks noGrp="1" noChangeArrowheads="1"/>
          </p:cNvSpPr>
          <p:nvPr>
            <p:ph type="title" idx="4294967295"/>
          </p:nvPr>
        </p:nvSpPr>
        <p:spPr>
          <a:xfrm>
            <a:off x="3876676" y="685801"/>
            <a:ext cx="6791325" cy="849313"/>
          </a:xfrm>
        </p:spPr>
        <p:txBody>
          <a:bodyPr/>
          <a:lstStyle/>
          <a:p>
            <a:r>
              <a:rPr lang="en-US" altLang="en-US"/>
              <a:t>Outline</a:t>
            </a:r>
          </a:p>
        </p:txBody>
      </p:sp>
      <p:sp>
        <p:nvSpPr>
          <p:cNvPr id="7171" name="TextBox 2">
            <a:extLst>
              <a:ext uri="{FF2B5EF4-FFF2-40B4-BE49-F238E27FC236}">
                <a16:creationId xmlns:a16="http://schemas.microsoft.com/office/drawing/2014/main" id="{2921C3D4-1EE7-45CF-9047-60F14F7BD839}"/>
              </a:ext>
            </a:extLst>
          </p:cNvPr>
          <p:cNvSpPr txBox="1">
            <a:spLocks noChangeArrowheads="1"/>
          </p:cNvSpPr>
          <p:nvPr/>
        </p:nvSpPr>
        <p:spPr bwMode="auto">
          <a:xfrm>
            <a:off x="2590800" y="2439988"/>
            <a:ext cx="7010400" cy="3046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AutoNum type="arabicPeriod"/>
            </a:pPr>
            <a:r>
              <a:rPr lang="en-US" altLang="en-US" sz="2400" dirty="0">
                <a:solidFill>
                  <a:srgbClr val="FF0000"/>
                </a:solidFill>
              </a:rPr>
              <a:t>Why contiguous meshes?  How does CUBIT™ enforce contiguous meshes between parts?</a:t>
            </a:r>
          </a:p>
          <a:p>
            <a:pPr>
              <a:buFont typeface="Arial" panose="020B0604020202020204" pitchFamily="34" charset="0"/>
              <a:buAutoNum type="arabicPeriod"/>
            </a:pPr>
            <a:r>
              <a:rPr lang="en-US" altLang="en-US" sz="2400" dirty="0"/>
              <a:t>What are the difficulties with generating contiguous assembly meshes?</a:t>
            </a:r>
          </a:p>
          <a:p>
            <a:pPr>
              <a:buFont typeface="Arial" panose="020B0604020202020204" pitchFamily="34" charset="0"/>
              <a:buAutoNum type="arabicPeriod"/>
            </a:pPr>
            <a:r>
              <a:rPr lang="en-US" altLang="en-US" sz="2400" dirty="0"/>
              <a:t>What are the tools in CUBIT™ that will help me identify problems early?</a:t>
            </a:r>
          </a:p>
          <a:p>
            <a:pPr>
              <a:buFont typeface="Arial" panose="020B0604020202020204" pitchFamily="34" charset="0"/>
              <a:buAutoNum type="arabicPeriod"/>
            </a:pPr>
            <a:r>
              <a:rPr lang="en-US" altLang="en-US" sz="2400" dirty="0"/>
              <a:t>What are the tools in CUBIT™ that will help me fix the problems?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a:extLst>
              <a:ext uri="{FF2B5EF4-FFF2-40B4-BE49-F238E27FC236}">
                <a16:creationId xmlns:a16="http://schemas.microsoft.com/office/drawing/2014/main" id="{970DE64A-5A2B-4565-9E56-EC7ACFD005C9}"/>
              </a:ext>
            </a:extLst>
          </p:cNvPr>
          <p:cNvSpPr>
            <a:spLocks noGrp="1" noChangeArrowheads="1"/>
          </p:cNvSpPr>
          <p:nvPr>
            <p:ph type="title" idx="4294967295"/>
          </p:nvPr>
        </p:nvSpPr>
        <p:spPr>
          <a:xfrm>
            <a:off x="3876676" y="609601"/>
            <a:ext cx="6791325" cy="849313"/>
          </a:xfrm>
        </p:spPr>
        <p:txBody>
          <a:bodyPr/>
          <a:lstStyle/>
          <a:p>
            <a:r>
              <a:rPr lang="en-US" altLang="en-US"/>
              <a:t>Moving Volumes</a:t>
            </a:r>
          </a:p>
        </p:txBody>
      </p:sp>
      <p:sp>
        <p:nvSpPr>
          <p:cNvPr id="34819" name="TextBox 2">
            <a:extLst>
              <a:ext uri="{FF2B5EF4-FFF2-40B4-BE49-F238E27FC236}">
                <a16:creationId xmlns:a16="http://schemas.microsoft.com/office/drawing/2014/main" id="{BF9352DA-A84A-41EA-905B-24DB36B9B73E}"/>
              </a:ext>
            </a:extLst>
          </p:cNvPr>
          <p:cNvSpPr txBox="1">
            <a:spLocks noChangeArrowheads="1"/>
          </p:cNvSpPr>
          <p:nvPr/>
        </p:nvSpPr>
        <p:spPr bwMode="auto">
          <a:xfrm>
            <a:off x="2057400" y="3657600"/>
            <a:ext cx="510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2400"/>
              <a:t>Many gaps/overlaps/misalignments can be fixed simply by moving a volume.  </a:t>
            </a:r>
          </a:p>
        </p:txBody>
      </p:sp>
      <p:sp>
        <p:nvSpPr>
          <p:cNvPr id="34820" name="TextBox 3">
            <a:extLst>
              <a:ext uri="{FF2B5EF4-FFF2-40B4-BE49-F238E27FC236}">
                <a16:creationId xmlns:a16="http://schemas.microsoft.com/office/drawing/2014/main" id="{5F43C98E-1F0F-418C-A16E-33B223B804B3}"/>
              </a:ext>
            </a:extLst>
          </p:cNvPr>
          <p:cNvSpPr txBox="1">
            <a:spLocks noChangeArrowheads="1"/>
          </p:cNvSpPr>
          <p:nvPr/>
        </p:nvSpPr>
        <p:spPr bwMode="auto">
          <a:xfrm>
            <a:off x="2057400" y="1905000"/>
            <a:ext cx="5486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2400"/>
              <a:t>Many misalignments are simply a by-product of inaccurate assembling of parts or of tolerance differences between cad systems. </a:t>
            </a:r>
          </a:p>
          <a:p>
            <a:endParaRPr lang="en-US" altLang="en-US" sz="2400"/>
          </a:p>
        </p:txBody>
      </p:sp>
      <p:sp>
        <p:nvSpPr>
          <p:cNvPr id="34821" name="TextBox 10">
            <a:extLst>
              <a:ext uri="{FF2B5EF4-FFF2-40B4-BE49-F238E27FC236}">
                <a16:creationId xmlns:a16="http://schemas.microsoft.com/office/drawing/2014/main" id="{A3107C83-D969-4204-8280-FDD3A6CE4D06}"/>
              </a:ext>
            </a:extLst>
          </p:cNvPr>
          <p:cNvSpPr txBox="1">
            <a:spLocks noChangeArrowheads="1"/>
          </p:cNvSpPr>
          <p:nvPr/>
        </p:nvSpPr>
        <p:spPr bwMode="auto">
          <a:xfrm>
            <a:off x="2057400" y="5105401"/>
            <a:ext cx="510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2400">
                <a:solidFill>
                  <a:srgbClr val="FF0000"/>
                </a:solidFill>
              </a:rPr>
              <a:t>However, moving a volume to fix one problem may introduce another.  </a:t>
            </a:r>
          </a:p>
        </p:txBody>
      </p:sp>
      <p:pic>
        <p:nvPicPr>
          <p:cNvPr id="3" name="Picture 2">
            <a:extLst>
              <a:ext uri="{FF2B5EF4-FFF2-40B4-BE49-F238E27FC236}">
                <a16:creationId xmlns:a16="http://schemas.microsoft.com/office/drawing/2014/main" id="{D1109F69-C7FF-4642-BCD0-75F378640167}"/>
              </a:ext>
            </a:extLst>
          </p:cNvPr>
          <p:cNvPicPr>
            <a:picLocks noChangeAspect="1"/>
          </p:cNvPicPr>
          <p:nvPr/>
        </p:nvPicPr>
        <p:blipFill>
          <a:blip r:embed="rId2"/>
          <a:stretch>
            <a:fillRect/>
          </a:stretch>
        </p:blipFill>
        <p:spPr>
          <a:xfrm>
            <a:off x="7696200" y="1828800"/>
            <a:ext cx="2197100" cy="48006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a:extLst>
              <a:ext uri="{FF2B5EF4-FFF2-40B4-BE49-F238E27FC236}">
                <a16:creationId xmlns:a16="http://schemas.microsoft.com/office/drawing/2014/main" id="{6F4FC344-E7F1-4564-8226-06F2B0D86589}"/>
              </a:ext>
            </a:extLst>
          </p:cNvPr>
          <p:cNvSpPr>
            <a:spLocks noGrp="1" noChangeArrowheads="1"/>
          </p:cNvSpPr>
          <p:nvPr>
            <p:ph type="title" idx="4294967295"/>
          </p:nvPr>
        </p:nvSpPr>
        <p:spPr>
          <a:xfrm>
            <a:off x="3876676" y="795338"/>
            <a:ext cx="6791325" cy="849313"/>
          </a:xfrm>
        </p:spPr>
        <p:txBody>
          <a:bodyPr/>
          <a:lstStyle/>
          <a:p>
            <a:r>
              <a:rPr lang="en-US" altLang="en-US"/>
              <a:t>Move Volume Exercise</a:t>
            </a:r>
          </a:p>
        </p:txBody>
      </p:sp>
      <p:sp>
        <p:nvSpPr>
          <p:cNvPr id="35843" name="TextBox 1">
            <a:extLst>
              <a:ext uri="{FF2B5EF4-FFF2-40B4-BE49-F238E27FC236}">
                <a16:creationId xmlns:a16="http://schemas.microsoft.com/office/drawing/2014/main" id="{EA20B84A-C3A9-40EF-864D-5324C89A0E6A}"/>
              </a:ext>
            </a:extLst>
          </p:cNvPr>
          <p:cNvSpPr txBox="1">
            <a:spLocks noChangeArrowheads="1"/>
          </p:cNvSpPr>
          <p:nvPr/>
        </p:nvSpPr>
        <p:spPr bwMode="auto">
          <a:xfrm>
            <a:off x="2295526" y="2058988"/>
            <a:ext cx="50958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Import </a:t>
            </a:r>
            <a:r>
              <a:rPr lang="ja-JP" altLang="en-US" sz="1400"/>
              <a:t>“</a:t>
            </a:r>
            <a:r>
              <a:rPr lang="en-US" altLang="ja-JP" sz="1400"/>
              <a:t>contig_assembly.sat</a:t>
            </a:r>
            <a:r>
              <a:rPr lang="ja-JP" altLang="en-US" sz="1400"/>
              <a:t>”</a:t>
            </a:r>
            <a:r>
              <a:rPr lang="en-US" altLang="ja-JP" sz="1400"/>
              <a:t>.</a:t>
            </a:r>
          </a:p>
          <a:p>
            <a:endParaRPr lang="en-US" altLang="en-US" sz="1400"/>
          </a:p>
          <a:p>
            <a:r>
              <a:rPr lang="en-US" altLang="en-US" sz="1400"/>
              <a:t>Use the Manage Gap Overlap tool in ITEM to find all of the volume overlaps in the model. </a:t>
            </a:r>
          </a:p>
          <a:p>
            <a:endParaRPr lang="en-US" altLang="en-US" sz="1400"/>
          </a:p>
          <a:p>
            <a:r>
              <a:rPr lang="en-US" altLang="en-US" sz="1400"/>
              <a:t>Fix the overlap between volumes 2 and 20 (first one in list) by moving a volume. Hint: you may actually find the easiest way to do it is to move a vertex or use the align command to move the volume.</a:t>
            </a:r>
          </a:p>
          <a:p>
            <a:endParaRPr lang="en-US" altLang="en-US" sz="1400"/>
          </a:p>
          <a:p>
            <a:r>
              <a:rPr lang="en-US" altLang="en-US" sz="1400"/>
              <a:t>Did your solution have any adverse effects?  If so, what can you do to avoid them.</a:t>
            </a:r>
          </a:p>
          <a:p>
            <a:endParaRPr lang="en-US" altLang="en-US" sz="1400"/>
          </a:p>
        </p:txBody>
      </p:sp>
      <p:sp>
        <p:nvSpPr>
          <p:cNvPr id="35844" name="Oval 5">
            <a:extLst>
              <a:ext uri="{FF2B5EF4-FFF2-40B4-BE49-F238E27FC236}">
                <a16:creationId xmlns:a16="http://schemas.microsoft.com/office/drawing/2014/main" id="{01484FDB-3F5B-420F-8F8C-103CDE3FFD4C}"/>
              </a:ext>
            </a:extLst>
          </p:cNvPr>
          <p:cNvSpPr>
            <a:spLocks noChangeArrowheads="1"/>
          </p:cNvSpPr>
          <p:nvPr/>
        </p:nvSpPr>
        <p:spPr bwMode="auto">
          <a:xfrm>
            <a:off x="1838325" y="2058987"/>
            <a:ext cx="381000" cy="32385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35845" name="Oval 6">
            <a:extLst>
              <a:ext uri="{FF2B5EF4-FFF2-40B4-BE49-F238E27FC236}">
                <a16:creationId xmlns:a16="http://schemas.microsoft.com/office/drawing/2014/main" id="{039EDD96-3F1C-4174-B546-93E2D60F74BA}"/>
              </a:ext>
            </a:extLst>
          </p:cNvPr>
          <p:cNvSpPr>
            <a:spLocks noChangeArrowheads="1"/>
          </p:cNvSpPr>
          <p:nvPr/>
        </p:nvSpPr>
        <p:spPr bwMode="auto">
          <a:xfrm>
            <a:off x="1838325" y="2605087"/>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35846" name="Oval 7">
            <a:extLst>
              <a:ext uri="{FF2B5EF4-FFF2-40B4-BE49-F238E27FC236}">
                <a16:creationId xmlns:a16="http://schemas.microsoft.com/office/drawing/2014/main" id="{ABEB0554-4509-4CA6-B1A4-102FCB4007F1}"/>
              </a:ext>
            </a:extLst>
          </p:cNvPr>
          <p:cNvSpPr>
            <a:spLocks noChangeArrowheads="1"/>
          </p:cNvSpPr>
          <p:nvPr/>
        </p:nvSpPr>
        <p:spPr bwMode="auto">
          <a:xfrm>
            <a:off x="1838325" y="3290887"/>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pic>
        <p:nvPicPr>
          <p:cNvPr id="35847" name="Picture 1">
            <a:extLst>
              <a:ext uri="{FF2B5EF4-FFF2-40B4-BE49-F238E27FC236}">
                <a16:creationId xmlns:a16="http://schemas.microsoft.com/office/drawing/2014/main" id="{CE7E5F91-4231-49FE-9D22-455F64EE72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3151" y="2986088"/>
            <a:ext cx="3078163"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80F11B88-60DD-49A8-A00A-674ECB39FE0B}"/>
              </a:ext>
            </a:extLst>
          </p:cNvPr>
          <p:cNvSpPr>
            <a:spLocks noGrp="1" noChangeArrowheads="1"/>
          </p:cNvSpPr>
          <p:nvPr>
            <p:ph type="title" idx="4294967295"/>
          </p:nvPr>
        </p:nvSpPr>
        <p:spPr>
          <a:xfrm>
            <a:off x="3876676" y="622301"/>
            <a:ext cx="6791325" cy="849313"/>
          </a:xfrm>
        </p:spPr>
        <p:txBody>
          <a:bodyPr/>
          <a:lstStyle/>
          <a:p>
            <a:r>
              <a:rPr lang="en-US" altLang="en-US"/>
              <a:t>Volume Booleans</a:t>
            </a:r>
          </a:p>
        </p:txBody>
      </p:sp>
      <p:sp>
        <p:nvSpPr>
          <p:cNvPr id="36867" name="TextBox 3">
            <a:extLst>
              <a:ext uri="{FF2B5EF4-FFF2-40B4-BE49-F238E27FC236}">
                <a16:creationId xmlns:a16="http://schemas.microsoft.com/office/drawing/2014/main" id="{B3FEDBF6-A2BF-49E7-8342-5C8366C3D65D}"/>
              </a:ext>
            </a:extLst>
          </p:cNvPr>
          <p:cNvSpPr txBox="1">
            <a:spLocks noChangeArrowheads="1"/>
          </p:cNvSpPr>
          <p:nvPr/>
        </p:nvSpPr>
        <p:spPr bwMode="auto">
          <a:xfrm>
            <a:off x="2057400" y="1917700"/>
            <a:ext cx="5486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2400"/>
              <a:t>Mostly effective for removing volume overlaps.</a:t>
            </a:r>
          </a:p>
          <a:p>
            <a:endParaRPr lang="en-US" altLang="en-US" sz="2400"/>
          </a:p>
          <a:p>
            <a:r>
              <a:rPr lang="en-US" altLang="en-US" sz="2400"/>
              <a:t>The process is to intersect the two volumes with the </a:t>
            </a:r>
            <a:r>
              <a:rPr lang="ja-JP" altLang="en-US" sz="2400"/>
              <a:t>“</a:t>
            </a:r>
            <a:r>
              <a:rPr lang="en-US" altLang="ja-JP" sz="2400"/>
              <a:t>keep originals</a:t>
            </a:r>
            <a:r>
              <a:rPr lang="ja-JP" altLang="en-US" sz="2400"/>
              <a:t>”</a:t>
            </a:r>
            <a:r>
              <a:rPr lang="en-US" altLang="ja-JP" sz="2400"/>
              <a:t> option. Then subtract the new intersection volume from one of the originals.</a:t>
            </a:r>
          </a:p>
          <a:p>
            <a:endParaRPr lang="en-US" altLang="en-US" sz="2400"/>
          </a:p>
        </p:txBody>
      </p:sp>
      <p:pic>
        <p:nvPicPr>
          <p:cNvPr id="36868" name="Picture 2">
            <a:extLst>
              <a:ext uri="{FF2B5EF4-FFF2-40B4-BE49-F238E27FC236}">
                <a16:creationId xmlns:a16="http://schemas.microsoft.com/office/drawing/2014/main" id="{17A342FE-3B64-4ACE-8EA9-9423C32F5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3276" y="2084388"/>
            <a:ext cx="2151063"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C411E7-025D-4305-8484-226769A80EAA}"/>
              </a:ext>
            </a:extLst>
          </p:cNvPr>
          <p:cNvPicPr>
            <a:picLocks noChangeAspect="1"/>
          </p:cNvPicPr>
          <p:nvPr/>
        </p:nvPicPr>
        <p:blipFill>
          <a:blip r:embed="rId3"/>
          <a:stretch>
            <a:fillRect/>
          </a:stretch>
        </p:blipFill>
        <p:spPr>
          <a:xfrm>
            <a:off x="8458200" y="2755900"/>
            <a:ext cx="2057400" cy="39497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a:extLst>
              <a:ext uri="{FF2B5EF4-FFF2-40B4-BE49-F238E27FC236}">
                <a16:creationId xmlns:a16="http://schemas.microsoft.com/office/drawing/2014/main" id="{8EB003CC-20D3-4410-80CC-F70B52AE48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894138"/>
            <a:ext cx="3589338"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5">
            <a:extLst>
              <a:ext uri="{FF2B5EF4-FFF2-40B4-BE49-F238E27FC236}">
                <a16:creationId xmlns:a16="http://schemas.microsoft.com/office/drawing/2014/main" id="{EEA45841-559F-43DC-8401-7FD6D068D2C5}"/>
              </a:ext>
            </a:extLst>
          </p:cNvPr>
          <p:cNvSpPr>
            <a:spLocks noGrp="1" noChangeArrowheads="1"/>
          </p:cNvSpPr>
          <p:nvPr>
            <p:ph type="title" idx="4294967295"/>
          </p:nvPr>
        </p:nvSpPr>
        <p:spPr>
          <a:xfrm>
            <a:off x="3876676" y="541338"/>
            <a:ext cx="6791325" cy="849313"/>
          </a:xfrm>
        </p:spPr>
        <p:txBody>
          <a:bodyPr/>
          <a:lstStyle/>
          <a:p>
            <a:r>
              <a:rPr lang="en-US" altLang="en-US"/>
              <a:t>Boolean Exercise</a:t>
            </a:r>
          </a:p>
        </p:txBody>
      </p:sp>
      <p:sp>
        <p:nvSpPr>
          <p:cNvPr id="37892" name="TextBox 1">
            <a:extLst>
              <a:ext uri="{FF2B5EF4-FFF2-40B4-BE49-F238E27FC236}">
                <a16:creationId xmlns:a16="http://schemas.microsoft.com/office/drawing/2014/main" id="{3637E3F2-0162-452B-BD82-EA3BA0323EDA}"/>
              </a:ext>
            </a:extLst>
          </p:cNvPr>
          <p:cNvSpPr txBox="1">
            <a:spLocks noChangeArrowheads="1"/>
          </p:cNvSpPr>
          <p:nvPr/>
        </p:nvSpPr>
        <p:spPr bwMode="auto">
          <a:xfrm>
            <a:off x="2295526" y="1804987"/>
            <a:ext cx="5095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Import </a:t>
            </a:r>
            <a:r>
              <a:rPr lang="ja-JP" altLang="en-US" sz="1800"/>
              <a:t>“</a:t>
            </a:r>
            <a:r>
              <a:rPr lang="en-US" altLang="ja-JP" sz="1800"/>
              <a:t>contig_assembly.sat</a:t>
            </a:r>
            <a:r>
              <a:rPr lang="ja-JP" altLang="en-US" sz="1800"/>
              <a:t>”</a:t>
            </a:r>
            <a:r>
              <a:rPr lang="en-US" altLang="ja-JP" sz="1800"/>
              <a:t>.</a:t>
            </a:r>
          </a:p>
          <a:p>
            <a:endParaRPr lang="en-US" altLang="en-US" sz="1800"/>
          </a:p>
          <a:p>
            <a:r>
              <a:rPr lang="en-US" altLang="en-US" sz="1800"/>
              <a:t>Use the Manage Gap Overlap tool in ITEM to find all of the volume overlaps in the model. </a:t>
            </a:r>
          </a:p>
          <a:p>
            <a:endParaRPr lang="en-US" altLang="en-US" sz="1800"/>
          </a:p>
          <a:p>
            <a:r>
              <a:rPr lang="en-US" altLang="en-US" sz="1800"/>
              <a:t>Fix the overlap between volumes 9 and 10 using an intersection and then a subtraction.</a:t>
            </a:r>
          </a:p>
          <a:p>
            <a:endParaRPr lang="en-US" altLang="en-US" sz="1800"/>
          </a:p>
          <a:p>
            <a:r>
              <a:rPr lang="en-US" altLang="en-US" sz="1800"/>
              <a:t>Does it matter which volume (9 or 10) you subtract the intersection volume from?  Why?</a:t>
            </a:r>
          </a:p>
          <a:p>
            <a:endParaRPr lang="en-US" altLang="en-US" sz="1800"/>
          </a:p>
          <a:p>
            <a:endParaRPr lang="en-US" altLang="en-US" sz="1800"/>
          </a:p>
        </p:txBody>
      </p:sp>
      <p:sp>
        <p:nvSpPr>
          <p:cNvPr id="37893" name="Oval 5">
            <a:extLst>
              <a:ext uri="{FF2B5EF4-FFF2-40B4-BE49-F238E27FC236}">
                <a16:creationId xmlns:a16="http://schemas.microsoft.com/office/drawing/2014/main" id="{885FF12F-9BE7-4272-8FA9-DC407393D3D4}"/>
              </a:ext>
            </a:extLst>
          </p:cNvPr>
          <p:cNvSpPr>
            <a:spLocks noChangeArrowheads="1"/>
          </p:cNvSpPr>
          <p:nvPr/>
        </p:nvSpPr>
        <p:spPr bwMode="auto">
          <a:xfrm>
            <a:off x="1838325" y="1804987"/>
            <a:ext cx="381000" cy="32385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37894" name="Oval 6">
            <a:extLst>
              <a:ext uri="{FF2B5EF4-FFF2-40B4-BE49-F238E27FC236}">
                <a16:creationId xmlns:a16="http://schemas.microsoft.com/office/drawing/2014/main" id="{E4BD72AB-D9D8-4606-BEE7-5F4FF04A30B2}"/>
              </a:ext>
            </a:extLst>
          </p:cNvPr>
          <p:cNvSpPr>
            <a:spLocks noChangeArrowheads="1"/>
          </p:cNvSpPr>
          <p:nvPr/>
        </p:nvSpPr>
        <p:spPr bwMode="auto">
          <a:xfrm>
            <a:off x="1838325" y="2503487"/>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37895" name="Oval 7">
            <a:extLst>
              <a:ext uri="{FF2B5EF4-FFF2-40B4-BE49-F238E27FC236}">
                <a16:creationId xmlns:a16="http://schemas.microsoft.com/office/drawing/2014/main" id="{740CCD88-E3CC-4016-A60F-C3CFBD31ED42}"/>
              </a:ext>
            </a:extLst>
          </p:cNvPr>
          <p:cNvSpPr>
            <a:spLocks noChangeArrowheads="1"/>
          </p:cNvSpPr>
          <p:nvPr/>
        </p:nvSpPr>
        <p:spPr bwMode="auto">
          <a:xfrm>
            <a:off x="1838325" y="3341687"/>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a:extLst>
              <a:ext uri="{FF2B5EF4-FFF2-40B4-BE49-F238E27FC236}">
                <a16:creationId xmlns:a16="http://schemas.microsoft.com/office/drawing/2014/main" id="{19649C3C-35C2-4A5F-842B-6E8FAB02D539}"/>
              </a:ext>
            </a:extLst>
          </p:cNvPr>
          <p:cNvSpPr>
            <a:spLocks noGrp="1" noChangeArrowheads="1"/>
          </p:cNvSpPr>
          <p:nvPr>
            <p:ph type="title" idx="4294967295"/>
          </p:nvPr>
        </p:nvSpPr>
        <p:spPr>
          <a:xfrm>
            <a:off x="3876676" y="639763"/>
            <a:ext cx="6791325" cy="849313"/>
          </a:xfrm>
        </p:spPr>
        <p:txBody>
          <a:bodyPr/>
          <a:lstStyle/>
          <a:p>
            <a:r>
              <a:rPr lang="en-US" altLang="en-US"/>
              <a:t>Tweaking Surfaces</a:t>
            </a:r>
          </a:p>
        </p:txBody>
      </p:sp>
      <p:sp>
        <p:nvSpPr>
          <p:cNvPr id="4" name="TextBox 3">
            <a:extLst>
              <a:ext uri="{FF2B5EF4-FFF2-40B4-BE49-F238E27FC236}">
                <a16:creationId xmlns:a16="http://schemas.microsoft.com/office/drawing/2014/main" id="{02132262-5856-4E8B-9F6B-ABCAFB620878}"/>
              </a:ext>
            </a:extLst>
          </p:cNvPr>
          <p:cNvSpPr txBox="1"/>
          <p:nvPr/>
        </p:nvSpPr>
        <p:spPr>
          <a:xfrm>
            <a:off x="2362200" y="2393950"/>
            <a:ext cx="5486400" cy="3046412"/>
          </a:xfrm>
          <a:prstGeom prst="rect">
            <a:avLst/>
          </a:prstGeom>
          <a:noFill/>
        </p:spPr>
        <p:txBody>
          <a:bodyPr>
            <a:spAutoFit/>
          </a:bodyPr>
          <a:lstStyle/>
          <a:p>
            <a:pPr marL="342900" indent="-342900">
              <a:buFont typeface="Arial" pitchFamily="34" charset="0"/>
              <a:buChar char="•"/>
              <a:defRPr/>
            </a:pPr>
            <a:r>
              <a:rPr lang="en-US" sz="2400" dirty="0">
                <a:ea typeface="ＭＳ Ｐゴシック" pitchFamily="34" charset="-128"/>
              </a:rPr>
              <a:t>Modifies the volume by locally modifying a surface.</a:t>
            </a:r>
          </a:p>
          <a:p>
            <a:pPr marL="342900" indent="-342900">
              <a:buFont typeface="Arial" pitchFamily="34" charset="0"/>
              <a:buChar char="•"/>
              <a:defRPr/>
            </a:pPr>
            <a:r>
              <a:rPr lang="en-US" sz="2400" dirty="0">
                <a:ea typeface="ＭＳ Ｐゴシック" pitchFamily="34" charset="-128"/>
              </a:rPr>
              <a:t>Extremely powerful way to fix misalignments and probably the most commonly used. </a:t>
            </a:r>
          </a:p>
          <a:p>
            <a:pPr marL="342900" indent="-342900">
              <a:buFont typeface="Arial" pitchFamily="34" charset="0"/>
              <a:buChar char="•"/>
              <a:defRPr/>
            </a:pPr>
            <a:r>
              <a:rPr lang="en-US" sz="2400" dirty="0">
                <a:ea typeface="ＭＳ Ｐゴシック" pitchFamily="34" charset="-128"/>
              </a:rPr>
              <a:t>Many different ways to tweak a surface to get the desired effect.</a:t>
            </a:r>
          </a:p>
          <a:p>
            <a:pPr>
              <a:defRPr/>
            </a:pPr>
            <a:endParaRPr lang="en-US" sz="2400" dirty="0">
              <a:ea typeface="ＭＳ Ｐゴシック" pitchFamily="34" charset="-128"/>
            </a:endParaRPr>
          </a:p>
        </p:txBody>
      </p:sp>
      <p:pic>
        <p:nvPicPr>
          <p:cNvPr id="3" name="Picture 2">
            <a:extLst>
              <a:ext uri="{FF2B5EF4-FFF2-40B4-BE49-F238E27FC236}">
                <a16:creationId xmlns:a16="http://schemas.microsoft.com/office/drawing/2014/main" id="{0E3675DD-2C81-4352-8314-2DE10DA2273E}"/>
              </a:ext>
            </a:extLst>
          </p:cNvPr>
          <p:cNvPicPr>
            <a:picLocks noChangeAspect="1"/>
          </p:cNvPicPr>
          <p:nvPr/>
        </p:nvPicPr>
        <p:blipFill>
          <a:blip r:embed="rId2"/>
          <a:stretch>
            <a:fillRect/>
          </a:stretch>
        </p:blipFill>
        <p:spPr>
          <a:xfrm>
            <a:off x="7712076" y="1858962"/>
            <a:ext cx="2498725" cy="4846638"/>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a:extLst>
              <a:ext uri="{FF2B5EF4-FFF2-40B4-BE49-F238E27FC236}">
                <a16:creationId xmlns:a16="http://schemas.microsoft.com/office/drawing/2014/main" id="{1AA6F793-FA6B-4ED8-82F7-C6B420A866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0276" y="4564062"/>
            <a:ext cx="2474913"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a:extLst>
              <a:ext uri="{FF2B5EF4-FFF2-40B4-BE49-F238E27FC236}">
                <a16:creationId xmlns:a16="http://schemas.microsoft.com/office/drawing/2014/main" id="{3F6E3088-04FA-4F8B-AF2E-832DAA47E6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1668463"/>
            <a:ext cx="3006725"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5">
            <a:extLst>
              <a:ext uri="{FF2B5EF4-FFF2-40B4-BE49-F238E27FC236}">
                <a16:creationId xmlns:a16="http://schemas.microsoft.com/office/drawing/2014/main" id="{BD97FB33-90D7-4273-AC18-67C9DE72E76B}"/>
              </a:ext>
            </a:extLst>
          </p:cNvPr>
          <p:cNvSpPr>
            <a:spLocks noGrp="1" noChangeArrowheads="1"/>
          </p:cNvSpPr>
          <p:nvPr>
            <p:ph type="title" idx="4294967295"/>
          </p:nvPr>
        </p:nvSpPr>
        <p:spPr>
          <a:xfrm>
            <a:off x="2700338" y="771525"/>
            <a:ext cx="6791325" cy="849313"/>
          </a:xfrm>
        </p:spPr>
        <p:txBody>
          <a:bodyPr/>
          <a:lstStyle/>
          <a:p>
            <a:r>
              <a:rPr lang="en-US" altLang="en-US" dirty="0"/>
              <a:t>Tweak Surface Exercise</a:t>
            </a:r>
          </a:p>
        </p:txBody>
      </p:sp>
      <p:sp>
        <p:nvSpPr>
          <p:cNvPr id="39941" name="TextBox 1">
            <a:extLst>
              <a:ext uri="{FF2B5EF4-FFF2-40B4-BE49-F238E27FC236}">
                <a16:creationId xmlns:a16="http://schemas.microsoft.com/office/drawing/2014/main" id="{32460F74-D698-4E99-99DD-26551E03B758}"/>
              </a:ext>
            </a:extLst>
          </p:cNvPr>
          <p:cNvSpPr txBox="1">
            <a:spLocks noChangeArrowheads="1"/>
          </p:cNvSpPr>
          <p:nvPr/>
        </p:nvSpPr>
        <p:spPr bwMode="auto">
          <a:xfrm>
            <a:off x="2295526" y="1636713"/>
            <a:ext cx="50958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Import </a:t>
            </a:r>
            <a:r>
              <a:rPr lang="ja-JP" altLang="en-US" sz="1400"/>
              <a:t>“</a:t>
            </a:r>
            <a:r>
              <a:rPr lang="en-US" altLang="ja-JP" sz="1400"/>
              <a:t>contig_assembly.sat</a:t>
            </a:r>
            <a:r>
              <a:rPr lang="ja-JP" altLang="en-US" sz="1400"/>
              <a:t>”</a:t>
            </a:r>
            <a:r>
              <a:rPr lang="en-US" altLang="ja-JP" sz="1400"/>
              <a:t>.</a:t>
            </a:r>
          </a:p>
          <a:p>
            <a:endParaRPr lang="en-US" altLang="en-US" sz="1400"/>
          </a:p>
          <a:p>
            <a:r>
              <a:rPr lang="en-US" altLang="en-US" sz="1400"/>
              <a:t>Use the Manage Gap Overlap tool in ITEM to find all of the volume overlaps in the model. </a:t>
            </a:r>
          </a:p>
          <a:p>
            <a:endParaRPr lang="en-US" altLang="en-US" sz="1400"/>
          </a:p>
          <a:p>
            <a:r>
              <a:rPr lang="en-US" altLang="en-US" sz="1400"/>
              <a:t>Fix the overlap between volumes 9 and 10 by tweaking a surface. Try using both the </a:t>
            </a:r>
            <a:r>
              <a:rPr lang="ja-JP" altLang="en-US" sz="1400"/>
              <a:t>“</a:t>
            </a:r>
            <a:r>
              <a:rPr lang="en-US" altLang="ja-JP" sz="1400"/>
              <a:t>Replace With Surface</a:t>
            </a:r>
            <a:r>
              <a:rPr lang="ja-JP" altLang="en-US" sz="1400"/>
              <a:t>”</a:t>
            </a:r>
            <a:r>
              <a:rPr lang="en-US" altLang="ja-JP" sz="1400"/>
              <a:t> and </a:t>
            </a:r>
            <a:r>
              <a:rPr lang="ja-JP" altLang="en-US" sz="1400"/>
              <a:t>“</a:t>
            </a:r>
            <a:r>
              <a:rPr lang="en-US" altLang="ja-JP" sz="1400"/>
              <a:t>Offset</a:t>
            </a:r>
            <a:r>
              <a:rPr lang="ja-JP" altLang="en-US" sz="1400"/>
              <a:t>”</a:t>
            </a:r>
            <a:r>
              <a:rPr lang="en-US" altLang="ja-JP" sz="1400"/>
              <a:t> options. Hint: Make sure </a:t>
            </a:r>
            <a:r>
              <a:rPr lang="ja-JP" altLang="en-US" sz="1400"/>
              <a:t>“</a:t>
            </a:r>
            <a:r>
              <a:rPr lang="en-US" altLang="ja-JP" sz="1400"/>
              <a:t>undo</a:t>
            </a:r>
            <a:r>
              <a:rPr lang="ja-JP" altLang="en-US" sz="1400"/>
              <a:t>”</a:t>
            </a:r>
            <a:r>
              <a:rPr lang="en-US" altLang="ja-JP" sz="1400"/>
              <a:t> is turned on so that you can undo operations before trying a new one instead of having to reimport the model.</a:t>
            </a:r>
          </a:p>
          <a:p>
            <a:endParaRPr lang="en-US" altLang="en-US" sz="1400"/>
          </a:p>
          <a:p>
            <a:r>
              <a:rPr lang="en-US" altLang="en-US" sz="1400"/>
              <a:t>Fix the gap between surfaces 56 and 387 (found in Manage Gap Overlap tool) using a tweak.  What other approach could be taken to fix both the gap and the misalignment in one operation?</a:t>
            </a:r>
          </a:p>
        </p:txBody>
      </p:sp>
      <p:sp>
        <p:nvSpPr>
          <p:cNvPr id="39942" name="Oval 5">
            <a:extLst>
              <a:ext uri="{FF2B5EF4-FFF2-40B4-BE49-F238E27FC236}">
                <a16:creationId xmlns:a16="http://schemas.microsoft.com/office/drawing/2014/main" id="{D625F8D7-9343-46EE-B58F-656BD23B0734}"/>
              </a:ext>
            </a:extLst>
          </p:cNvPr>
          <p:cNvSpPr>
            <a:spLocks noChangeArrowheads="1"/>
          </p:cNvSpPr>
          <p:nvPr/>
        </p:nvSpPr>
        <p:spPr bwMode="auto">
          <a:xfrm>
            <a:off x="1838325" y="1636712"/>
            <a:ext cx="381000" cy="32385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39943" name="Oval 6">
            <a:extLst>
              <a:ext uri="{FF2B5EF4-FFF2-40B4-BE49-F238E27FC236}">
                <a16:creationId xmlns:a16="http://schemas.microsoft.com/office/drawing/2014/main" id="{22211013-7013-4AFA-99A0-4D2578951EA9}"/>
              </a:ext>
            </a:extLst>
          </p:cNvPr>
          <p:cNvSpPr>
            <a:spLocks noChangeArrowheads="1"/>
          </p:cNvSpPr>
          <p:nvPr/>
        </p:nvSpPr>
        <p:spPr bwMode="auto">
          <a:xfrm>
            <a:off x="1838325" y="2182812"/>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39944" name="Oval 7">
            <a:extLst>
              <a:ext uri="{FF2B5EF4-FFF2-40B4-BE49-F238E27FC236}">
                <a16:creationId xmlns:a16="http://schemas.microsoft.com/office/drawing/2014/main" id="{F4B486CC-94F6-4F53-ADD4-3BF7EF260D8E}"/>
              </a:ext>
            </a:extLst>
          </p:cNvPr>
          <p:cNvSpPr>
            <a:spLocks noChangeArrowheads="1"/>
          </p:cNvSpPr>
          <p:nvPr/>
        </p:nvSpPr>
        <p:spPr bwMode="auto">
          <a:xfrm>
            <a:off x="1838325" y="3097212"/>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39945" name="Oval 15">
            <a:extLst>
              <a:ext uri="{FF2B5EF4-FFF2-40B4-BE49-F238E27FC236}">
                <a16:creationId xmlns:a16="http://schemas.microsoft.com/office/drawing/2014/main" id="{14523A9C-FCDB-45E7-AFC5-7A51656FC483}"/>
              </a:ext>
            </a:extLst>
          </p:cNvPr>
          <p:cNvSpPr>
            <a:spLocks noChangeArrowheads="1"/>
          </p:cNvSpPr>
          <p:nvPr/>
        </p:nvSpPr>
        <p:spPr bwMode="auto">
          <a:xfrm>
            <a:off x="1838325" y="4183062"/>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a:extLst>
              <a:ext uri="{FF2B5EF4-FFF2-40B4-BE49-F238E27FC236}">
                <a16:creationId xmlns:a16="http://schemas.microsoft.com/office/drawing/2014/main" id="{8623203F-A30E-41B0-AACD-D9AF0B151CE6}"/>
              </a:ext>
            </a:extLst>
          </p:cNvPr>
          <p:cNvSpPr>
            <a:spLocks noGrp="1" noChangeArrowheads="1"/>
          </p:cNvSpPr>
          <p:nvPr>
            <p:ph type="title" idx="4294967295"/>
          </p:nvPr>
        </p:nvSpPr>
        <p:spPr>
          <a:xfrm>
            <a:off x="3429001" y="592138"/>
            <a:ext cx="6791325" cy="849313"/>
          </a:xfrm>
        </p:spPr>
        <p:txBody>
          <a:bodyPr/>
          <a:lstStyle/>
          <a:p>
            <a:r>
              <a:rPr lang="en-US" altLang="en-US" dirty="0"/>
              <a:t>Packaged Solutions</a:t>
            </a:r>
          </a:p>
        </p:txBody>
      </p:sp>
      <p:sp>
        <p:nvSpPr>
          <p:cNvPr id="40963" name="TextBox 3">
            <a:extLst>
              <a:ext uri="{FF2B5EF4-FFF2-40B4-BE49-F238E27FC236}">
                <a16:creationId xmlns:a16="http://schemas.microsoft.com/office/drawing/2014/main" id="{187DF86E-62CB-4148-B40D-3C46F4FB430B}"/>
              </a:ext>
            </a:extLst>
          </p:cNvPr>
          <p:cNvSpPr txBox="1">
            <a:spLocks noChangeArrowheads="1"/>
          </p:cNvSpPr>
          <p:nvPr/>
        </p:nvSpPr>
        <p:spPr bwMode="auto">
          <a:xfrm>
            <a:off x="4800600" y="1371601"/>
            <a:ext cx="5486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2400" dirty="0"/>
              <a:t>Packaged solutions are available in the lower part of the Manage Gaps and Overlaps tool in ITEM.</a:t>
            </a:r>
          </a:p>
          <a:p>
            <a:pPr>
              <a:buFont typeface="Arial" panose="020B0604020202020204" pitchFamily="34" charset="0"/>
              <a:buChar char="•"/>
            </a:pPr>
            <a:r>
              <a:rPr lang="en-US" altLang="en-US" sz="2400" dirty="0"/>
              <a:t>Packaged solutions currently only exist for gaps and overlaps.</a:t>
            </a:r>
          </a:p>
          <a:p>
            <a:pPr>
              <a:buFont typeface="Arial" panose="020B0604020202020204" pitchFamily="34" charset="0"/>
              <a:buChar char="•"/>
            </a:pPr>
            <a:r>
              <a:rPr lang="en-US" altLang="en-US" sz="2400" dirty="0"/>
              <a:t>The tweak and intersect/subtract approaches are use in the package's solutions.</a:t>
            </a:r>
          </a:p>
          <a:p>
            <a:pPr>
              <a:buFont typeface="Arial" panose="020B0604020202020204" pitchFamily="34" charset="0"/>
              <a:buChar char="•"/>
            </a:pPr>
            <a:r>
              <a:rPr lang="en-US" altLang="en-US" sz="2400" dirty="0"/>
              <a:t>Clicking on a solution will show a visual queue in the graphics window of what entity will be modified so that the user can choose the best option.</a:t>
            </a:r>
          </a:p>
        </p:txBody>
      </p:sp>
      <p:pic>
        <p:nvPicPr>
          <p:cNvPr id="40964" name="Picture 2">
            <a:extLst>
              <a:ext uri="{FF2B5EF4-FFF2-40B4-BE49-F238E27FC236}">
                <a16:creationId xmlns:a16="http://schemas.microsoft.com/office/drawing/2014/main" id="{85C30076-7D5C-4234-B9B8-F45BB59693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2743200" cy="4821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a:extLst>
              <a:ext uri="{FF2B5EF4-FFF2-40B4-BE49-F238E27FC236}">
                <a16:creationId xmlns:a16="http://schemas.microsoft.com/office/drawing/2014/main" id="{DE1B8569-19A7-4170-84E3-0D82EB6009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894138"/>
            <a:ext cx="3589338"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5">
            <a:extLst>
              <a:ext uri="{FF2B5EF4-FFF2-40B4-BE49-F238E27FC236}">
                <a16:creationId xmlns:a16="http://schemas.microsoft.com/office/drawing/2014/main" id="{0229719D-2854-43FC-BE39-CA509ECC9122}"/>
              </a:ext>
            </a:extLst>
          </p:cNvPr>
          <p:cNvSpPr>
            <a:spLocks noGrp="1" noChangeArrowheads="1"/>
          </p:cNvSpPr>
          <p:nvPr>
            <p:ph type="title" idx="4294967295"/>
          </p:nvPr>
        </p:nvSpPr>
        <p:spPr>
          <a:xfrm>
            <a:off x="2292837" y="787401"/>
            <a:ext cx="6791325" cy="849313"/>
          </a:xfrm>
        </p:spPr>
        <p:txBody>
          <a:bodyPr>
            <a:normAutofit fontScale="90000"/>
          </a:bodyPr>
          <a:lstStyle/>
          <a:p>
            <a:r>
              <a:rPr lang="en-US" altLang="en-US" dirty="0"/>
              <a:t>Using a Packaged Solution Exercise</a:t>
            </a:r>
          </a:p>
        </p:txBody>
      </p:sp>
      <p:sp>
        <p:nvSpPr>
          <p:cNvPr id="41988" name="TextBox 1">
            <a:extLst>
              <a:ext uri="{FF2B5EF4-FFF2-40B4-BE49-F238E27FC236}">
                <a16:creationId xmlns:a16="http://schemas.microsoft.com/office/drawing/2014/main" id="{C09FDC4A-3828-4A81-A229-F3B0F49E4E2A}"/>
              </a:ext>
            </a:extLst>
          </p:cNvPr>
          <p:cNvSpPr txBox="1">
            <a:spLocks noChangeArrowheads="1"/>
          </p:cNvSpPr>
          <p:nvPr/>
        </p:nvSpPr>
        <p:spPr bwMode="auto">
          <a:xfrm>
            <a:off x="2295526" y="1804987"/>
            <a:ext cx="5095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dirty="0"/>
              <a:t>Import </a:t>
            </a:r>
            <a:r>
              <a:rPr lang="ja-JP" altLang="en-US" sz="1800" dirty="0"/>
              <a:t>“</a:t>
            </a:r>
            <a:r>
              <a:rPr lang="en-US" altLang="ja-JP" sz="1800" dirty="0" err="1"/>
              <a:t>contig_assembly.sat</a:t>
            </a:r>
            <a:r>
              <a:rPr lang="ja-JP" altLang="en-US" sz="1800" dirty="0"/>
              <a:t>”</a:t>
            </a:r>
            <a:r>
              <a:rPr lang="en-US" altLang="ja-JP" sz="1800" dirty="0"/>
              <a:t>.</a:t>
            </a:r>
          </a:p>
          <a:p>
            <a:endParaRPr lang="en-US" altLang="en-US" sz="1800" dirty="0"/>
          </a:p>
          <a:p>
            <a:r>
              <a:rPr lang="en-US" altLang="en-US" sz="1800" dirty="0"/>
              <a:t>Use the Manage Gap Overlap tool in ITEM to find all of the volume overlaps in the model. </a:t>
            </a:r>
          </a:p>
          <a:p>
            <a:endParaRPr lang="en-US" altLang="en-US" sz="1800" dirty="0"/>
          </a:p>
          <a:p>
            <a:r>
              <a:rPr lang="en-US" altLang="en-US" sz="1800" dirty="0"/>
              <a:t>Fix the overlap between volumes 9 and 10 using one of the packaged solutions.</a:t>
            </a:r>
          </a:p>
          <a:p>
            <a:endParaRPr lang="en-US" altLang="en-US" sz="1800" dirty="0"/>
          </a:p>
          <a:p>
            <a:r>
              <a:rPr lang="en-US" altLang="en-US" sz="1800" dirty="0"/>
              <a:t>Does it matter which volume (9 or 10) you subtract the intersection volume from?  Why?</a:t>
            </a:r>
          </a:p>
          <a:p>
            <a:endParaRPr lang="en-US" altLang="en-US" sz="1800" dirty="0"/>
          </a:p>
          <a:p>
            <a:endParaRPr lang="en-US" altLang="en-US" sz="1800" dirty="0"/>
          </a:p>
        </p:txBody>
      </p:sp>
      <p:sp>
        <p:nvSpPr>
          <p:cNvPr id="41989" name="Oval 5">
            <a:extLst>
              <a:ext uri="{FF2B5EF4-FFF2-40B4-BE49-F238E27FC236}">
                <a16:creationId xmlns:a16="http://schemas.microsoft.com/office/drawing/2014/main" id="{52B599BB-1D2E-45A5-B9AE-B4C8E5178E15}"/>
              </a:ext>
            </a:extLst>
          </p:cNvPr>
          <p:cNvSpPr>
            <a:spLocks noChangeArrowheads="1"/>
          </p:cNvSpPr>
          <p:nvPr/>
        </p:nvSpPr>
        <p:spPr bwMode="auto">
          <a:xfrm>
            <a:off x="1838325" y="1804987"/>
            <a:ext cx="381000" cy="32385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41990" name="Oval 6">
            <a:extLst>
              <a:ext uri="{FF2B5EF4-FFF2-40B4-BE49-F238E27FC236}">
                <a16:creationId xmlns:a16="http://schemas.microsoft.com/office/drawing/2014/main" id="{258D8F95-B2AF-4D1B-9562-347F51086749}"/>
              </a:ext>
            </a:extLst>
          </p:cNvPr>
          <p:cNvSpPr>
            <a:spLocks noChangeArrowheads="1"/>
          </p:cNvSpPr>
          <p:nvPr/>
        </p:nvSpPr>
        <p:spPr bwMode="auto">
          <a:xfrm>
            <a:off x="1838325" y="2503487"/>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41991" name="Oval 7">
            <a:extLst>
              <a:ext uri="{FF2B5EF4-FFF2-40B4-BE49-F238E27FC236}">
                <a16:creationId xmlns:a16="http://schemas.microsoft.com/office/drawing/2014/main" id="{156A4A71-E092-407C-8BC3-14A500330F34}"/>
              </a:ext>
            </a:extLst>
          </p:cNvPr>
          <p:cNvSpPr>
            <a:spLocks noChangeArrowheads="1"/>
          </p:cNvSpPr>
          <p:nvPr/>
        </p:nvSpPr>
        <p:spPr bwMode="auto">
          <a:xfrm>
            <a:off x="1838325" y="3341687"/>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a:extLst>
              <a:ext uri="{FF2B5EF4-FFF2-40B4-BE49-F238E27FC236}">
                <a16:creationId xmlns:a16="http://schemas.microsoft.com/office/drawing/2014/main" id="{30E46206-9DBA-42AA-9027-86B3C9F624FF}"/>
              </a:ext>
            </a:extLst>
          </p:cNvPr>
          <p:cNvSpPr>
            <a:spLocks noGrp="1" noChangeArrowheads="1"/>
          </p:cNvSpPr>
          <p:nvPr>
            <p:ph type="title" idx="4294967295"/>
          </p:nvPr>
        </p:nvSpPr>
        <p:spPr>
          <a:xfrm>
            <a:off x="2590801" y="762001"/>
            <a:ext cx="6791325" cy="849313"/>
          </a:xfrm>
        </p:spPr>
        <p:txBody>
          <a:bodyPr/>
          <a:lstStyle/>
          <a:p>
            <a:r>
              <a:rPr lang="en-US" altLang="en-US" dirty="0"/>
              <a:t>Tolerant Imprint/Merge</a:t>
            </a:r>
          </a:p>
        </p:txBody>
      </p:sp>
      <p:sp>
        <p:nvSpPr>
          <p:cNvPr id="43011" name="TextBox 1">
            <a:extLst>
              <a:ext uri="{FF2B5EF4-FFF2-40B4-BE49-F238E27FC236}">
                <a16:creationId xmlns:a16="http://schemas.microsoft.com/office/drawing/2014/main" id="{3674EB68-CDF3-4A96-A9BE-F4122C001B19}"/>
              </a:ext>
            </a:extLst>
          </p:cNvPr>
          <p:cNvSpPr txBox="1">
            <a:spLocks noChangeArrowheads="1"/>
          </p:cNvSpPr>
          <p:nvPr/>
        </p:nvSpPr>
        <p:spPr bwMode="auto">
          <a:xfrm>
            <a:off x="1905000" y="1876426"/>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3200"/>
              <a:t>Same as regular imprint/merge but effectively allows the user to set the tolerance used during imprinting (and merging).</a:t>
            </a:r>
          </a:p>
          <a:p>
            <a:endParaRPr lang="en-US" altLang="en-US" sz="3200"/>
          </a:p>
          <a:p>
            <a:r>
              <a:rPr lang="en-US" altLang="en-US" sz="3200"/>
              <a:t>Instead of using 1e-6 to decide what is coincident it uses whatever the current merge tolerance is.</a:t>
            </a:r>
          </a:p>
          <a:p>
            <a:endParaRPr lang="en-US" altLang="en-US" sz="3200"/>
          </a:p>
          <a:p>
            <a:r>
              <a:rPr lang="en-US" altLang="en-US" sz="320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06BCFAA7-43BB-46D6-9C40-C2FC7F82EB99}"/>
              </a:ext>
            </a:extLst>
          </p:cNvPr>
          <p:cNvSpPr>
            <a:spLocks noGrp="1" noChangeArrowheads="1"/>
          </p:cNvSpPr>
          <p:nvPr>
            <p:ph type="title" idx="4294967295"/>
          </p:nvPr>
        </p:nvSpPr>
        <p:spPr>
          <a:xfrm>
            <a:off x="3048001" y="724461"/>
            <a:ext cx="6791325" cy="849313"/>
          </a:xfrm>
        </p:spPr>
        <p:txBody>
          <a:bodyPr/>
          <a:lstStyle/>
          <a:p>
            <a:r>
              <a:rPr lang="en-US" altLang="en-US" dirty="0"/>
              <a:t>Tolerant Imprint/Merge</a:t>
            </a:r>
          </a:p>
        </p:txBody>
      </p:sp>
      <p:sp>
        <p:nvSpPr>
          <p:cNvPr id="44035" name="TextBox 1">
            <a:extLst>
              <a:ext uri="{FF2B5EF4-FFF2-40B4-BE49-F238E27FC236}">
                <a16:creationId xmlns:a16="http://schemas.microsoft.com/office/drawing/2014/main" id="{E283F282-9C46-462A-A4F0-DB7376757DA3}"/>
              </a:ext>
            </a:extLst>
          </p:cNvPr>
          <p:cNvSpPr txBox="1">
            <a:spLocks noChangeArrowheads="1"/>
          </p:cNvSpPr>
          <p:nvPr/>
        </p:nvSpPr>
        <p:spPr bwMode="auto">
          <a:xfrm>
            <a:off x="1905000" y="1600201"/>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971550" indent="-5143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2400"/>
              <a:t>Two characteristics:</a:t>
            </a:r>
          </a:p>
          <a:p>
            <a:pPr lvl="1">
              <a:buFont typeface="Arial" panose="020B0604020202020204" pitchFamily="34" charset="0"/>
              <a:buAutoNum type="arabicPeriod"/>
            </a:pPr>
            <a:r>
              <a:rPr lang="en-US" altLang="en-US" sz="2400"/>
              <a:t>Tolerant imprint/merge should not introduce any geometry smaller than merge tolerance.</a:t>
            </a:r>
          </a:p>
          <a:p>
            <a:pPr lvl="1">
              <a:buFont typeface="Arial" panose="020B0604020202020204" pitchFamily="34" charset="0"/>
              <a:buAutoNum type="arabicPeriod"/>
            </a:pPr>
            <a:r>
              <a:rPr lang="en-US" altLang="en-US" sz="2400"/>
              <a:t>Tolerant imprinting can imprint geometry that is as far away as merge tolerance.</a:t>
            </a:r>
          </a:p>
          <a:p>
            <a:endParaRPr lang="en-US" altLang="en-US" sz="2400"/>
          </a:p>
          <a:p>
            <a:r>
              <a:rPr lang="en-US" altLang="en-US" sz="2400"/>
              <a:t>Requirement: No features smaller than merge tolerance can exist in the model or it may try to </a:t>
            </a:r>
            <a:r>
              <a:rPr lang="ja-JP" altLang="en-US" sz="2400"/>
              <a:t>“</a:t>
            </a:r>
            <a:r>
              <a:rPr lang="en-US" altLang="ja-JP" sz="2400"/>
              <a:t>merge away</a:t>
            </a:r>
            <a:r>
              <a:rPr lang="ja-JP" altLang="en-US" sz="2400"/>
              <a:t>”</a:t>
            </a:r>
            <a:r>
              <a:rPr lang="en-US" altLang="ja-JP" sz="2400"/>
              <a:t> features.</a:t>
            </a:r>
          </a:p>
          <a:p>
            <a:endParaRPr lang="en-US" altLang="en-US" sz="2400"/>
          </a:p>
          <a:p>
            <a:r>
              <a:rPr lang="en-US" altLang="en-US" sz="2400"/>
              <a:t>*These characteristics are no different from regular imprint/merge but now the user can specify the tolerance that drives them rather than just using the ACIS default of 1e-6.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846408B0-21A9-4E70-A2DD-C67DA2FECAF4}"/>
              </a:ext>
            </a:extLst>
          </p:cNvPr>
          <p:cNvSpPr>
            <a:spLocks noGrp="1" noChangeArrowheads="1"/>
          </p:cNvSpPr>
          <p:nvPr>
            <p:ph type="title" idx="4294967295"/>
          </p:nvPr>
        </p:nvSpPr>
        <p:spPr>
          <a:xfrm>
            <a:off x="2819401" y="873424"/>
            <a:ext cx="6791325" cy="849313"/>
          </a:xfrm>
        </p:spPr>
        <p:txBody>
          <a:bodyPr>
            <a:normAutofit fontScale="90000"/>
          </a:bodyPr>
          <a:lstStyle/>
          <a:p>
            <a:r>
              <a:rPr lang="en-US" altLang="en-US" dirty="0"/>
              <a:t>Contiguous Meshing Exercise 1</a:t>
            </a:r>
          </a:p>
        </p:txBody>
      </p:sp>
      <p:sp>
        <p:nvSpPr>
          <p:cNvPr id="8195" name="TextBox 1">
            <a:extLst>
              <a:ext uri="{FF2B5EF4-FFF2-40B4-BE49-F238E27FC236}">
                <a16:creationId xmlns:a16="http://schemas.microsoft.com/office/drawing/2014/main" id="{38FA2DDD-0A10-483B-81D7-6C68A68E2F4C}"/>
              </a:ext>
            </a:extLst>
          </p:cNvPr>
          <p:cNvSpPr txBox="1">
            <a:spLocks noChangeArrowheads="1"/>
          </p:cNvSpPr>
          <p:nvPr/>
        </p:nvSpPr>
        <p:spPr bwMode="auto">
          <a:xfrm>
            <a:off x="2133600" y="1747837"/>
            <a:ext cx="4800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400"/>
              <a:t>Import </a:t>
            </a:r>
            <a:r>
              <a:rPr lang="ja-JP" altLang="en-US" sz="1400"/>
              <a:t>“</a:t>
            </a:r>
            <a:r>
              <a:rPr lang="en-US" altLang="ja-JP" sz="1400"/>
              <a:t>contig_exercise1.sat</a:t>
            </a:r>
            <a:r>
              <a:rPr lang="ja-JP" altLang="en-US" sz="1400"/>
              <a:t>”</a:t>
            </a:r>
            <a:r>
              <a:rPr lang="en-US" altLang="ja-JP" sz="1400"/>
              <a:t>.</a:t>
            </a:r>
          </a:p>
          <a:p>
            <a:endParaRPr lang="en-US" altLang="en-US" sz="1400"/>
          </a:p>
          <a:p>
            <a:r>
              <a:rPr lang="en-US" altLang="en-US" sz="1400"/>
              <a:t>Mesh the brick with size 1 and the cylinder with size 0.5.</a:t>
            </a:r>
          </a:p>
          <a:p>
            <a:endParaRPr lang="en-US" altLang="en-US" sz="1400"/>
          </a:p>
          <a:p>
            <a:r>
              <a:rPr lang="en-US" altLang="en-US" sz="1400"/>
              <a:t>Issue the command </a:t>
            </a:r>
            <a:r>
              <a:rPr lang="ja-JP" altLang="en-US" sz="1400"/>
              <a:t>“</a:t>
            </a:r>
            <a:r>
              <a:rPr lang="en-US" altLang="ja-JP" sz="1400"/>
              <a:t>draw surf 1 8</a:t>
            </a:r>
            <a:r>
              <a:rPr lang="ja-JP" altLang="en-US" sz="1400"/>
              <a:t>”</a:t>
            </a:r>
            <a:r>
              <a:rPr lang="en-US" altLang="ja-JP" sz="1400"/>
              <a:t> at the command line and notice mesh is not contiguous.</a:t>
            </a:r>
          </a:p>
          <a:p>
            <a:endParaRPr lang="en-US" altLang="en-US" sz="1400"/>
          </a:p>
          <a:p>
            <a:r>
              <a:rPr lang="en-US" altLang="en-US" sz="1400"/>
              <a:t>Delete the mesh.</a:t>
            </a:r>
          </a:p>
          <a:p>
            <a:endParaRPr lang="en-US" altLang="en-US" sz="1400"/>
          </a:p>
          <a:p>
            <a:r>
              <a:rPr lang="en-US" altLang="en-US" sz="1400"/>
              <a:t>Imprint and Merge the two volumes.</a:t>
            </a:r>
          </a:p>
          <a:p>
            <a:endParaRPr lang="en-US" altLang="en-US" sz="1400"/>
          </a:p>
          <a:p>
            <a:r>
              <a:rPr lang="en-US" altLang="en-US" sz="1400"/>
              <a:t>Set the sizes on the volumes again as imprinting may have destroyed mesh settings.</a:t>
            </a:r>
          </a:p>
          <a:p>
            <a:endParaRPr lang="en-US" altLang="en-US" sz="1400"/>
          </a:p>
          <a:p>
            <a:r>
              <a:rPr lang="en-US" altLang="en-US" sz="1400"/>
              <a:t>Mesh the volumes.</a:t>
            </a:r>
          </a:p>
          <a:p>
            <a:endParaRPr lang="en-US" altLang="en-US" sz="1400"/>
          </a:p>
          <a:p>
            <a:r>
              <a:rPr lang="en-US" altLang="en-US" sz="1400"/>
              <a:t>Issue the commands </a:t>
            </a:r>
            <a:r>
              <a:rPr lang="ja-JP" altLang="en-US" sz="1400"/>
              <a:t>“</a:t>
            </a:r>
            <a:r>
              <a:rPr lang="en-US" altLang="ja-JP" sz="1400"/>
              <a:t>draw vol 1</a:t>
            </a:r>
            <a:r>
              <a:rPr lang="ja-JP" altLang="en-US" sz="1400"/>
              <a:t>”</a:t>
            </a:r>
            <a:r>
              <a:rPr lang="en-US" altLang="ja-JP" sz="1400"/>
              <a:t> and </a:t>
            </a:r>
            <a:r>
              <a:rPr lang="ja-JP" altLang="en-US" sz="1400"/>
              <a:t>“</a:t>
            </a:r>
            <a:r>
              <a:rPr lang="en-US" altLang="ja-JP" sz="1400"/>
              <a:t>draw vol 2</a:t>
            </a:r>
            <a:r>
              <a:rPr lang="ja-JP" altLang="en-US" sz="1400"/>
              <a:t>”</a:t>
            </a:r>
            <a:r>
              <a:rPr lang="en-US" altLang="ja-JP" sz="1400"/>
              <a:t> to examine the mesh where the volumes touch.</a:t>
            </a:r>
          </a:p>
          <a:p>
            <a:endParaRPr lang="en-US" altLang="en-US" sz="1400"/>
          </a:p>
          <a:p>
            <a:r>
              <a:rPr lang="en-US" altLang="en-US" sz="1400"/>
              <a:t>Turn mesh visibility off, turn surface labels on, and reissue the commands </a:t>
            </a:r>
            <a:r>
              <a:rPr lang="ja-JP" altLang="en-US" sz="1400"/>
              <a:t>“</a:t>
            </a:r>
            <a:r>
              <a:rPr lang="en-US" altLang="ja-JP" sz="1400"/>
              <a:t>draw vol 1</a:t>
            </a:r>
            <a:r>
              <a:rPr lang="ja-JP" altLang="en-US" sz="1400"/>
              <a:t>”</a:t>
            </a:r>
            <a:r>
              <a:rPr lang="en-US" altLang="ja-JP" sz="1400"/>
              <a:t> and </a:t>
            </a:r>
            <a:r>
              <a:rPr lang="ja-JP" altLang="en-US" sz="1400"/>
              <a:t>“</a:t>
            </a:r>
            <a:r>
              <a:rPr lang="en-US" altLang="ja-JP" sz="1400"/>
              <a:t>draw vol 2</a:t>
            </a:r>
            <a:r>
              <a:rPr lang="ja-JP" altLang="en-US" sz="1400"/>
              <a:t>”</a:t>
            </a:r>
            <a:r>
              <a:rPr lang="en-US" altLang="ja-JP" sz="1400"/>
              <a:t>. Notice the shared surface at the interface between the 2 volumes.</a:t>
            </a:r>
            <a:endParaRPr lang="en-US" altLang="en-US" sz="1400"/>
          </a:p>
        </p:txBody>
      </p:sp>
      <p:pic>
        <p:nvPicPr>
          <p:cNvPr id="8196" name="Picture 5">
            <a:extLst>
              <a:ext uri="{FF2B5EF4-FFF2-40B4-BE49-F238E27FC236}">
                <a16:creationId xmlns:a16="http://schemas.microsoft.com/office/drawing/2014/main" id="{4558EE10-6F03-421B-8F65-3E019A0B59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6614" y="1900238"/>
            <a:ext cx="2795587"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a:extLst>
              <a:ext uri="{FF2B5EF4-FFF2-40B4-BE49-F238E27FC236}">
                <a16:creationId xmlns:a16="http://schemas.microsoft.com/office/drawing/2014/main" id="{A9BAE823-28C7-431A-B741-2D3A9D0D77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5338" y="4338638"/>
            <a:ext cx="2760662"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Oval 5">
            <a:extLst>
              <a:ext uri="{FF2B5EF4-FFF2-40B4-BE49-F238E27FC236}">
                <a16:creationId xmlns:a16="http://schemas.microsoft.com/office/drawing/2014/main" id="{D22D5288-F81F-46AD-9666-FEE367FD1BCE}"/>
              </a:ext>
            </a:extLst>
          </p:cNvPr>
          <p:cNvSpPr>
            <a:spLocks noChangeArrowheads="1"/>
          </p:cNvSpPr>
          <p:nvPr/>
        </p:nvSpPr>
        <p:spPr bwMode="auto">
          <a:xfrm>
            <a:off x="1676400" y="1747837"/>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8199" name="Oval 6">
            <a:extLst>
              <a:ext uri="{FF2B5EF4-FFF2-40B4-BE49-F238E27FC236}">
                <a16:creationId xmlns:a16="http://schemas.microsoft.com/office/drawing/2014/main" id="{A44DB3FD-3743-4B13-9072-326FE57451B9}"/>
              </a:ext>
            </a:extLst>
          </p:cNvPr>
          <p:cNvSpPr>
            <a:spLocks noChangeArrowheads="1"/>
          </p:cNvSpPr>
          <p:nvPr/>
        </p:nvSpPr>
        <p:spPr bwMode="auto">
          <a:xfrm>
            <a:off x="1676400" y="2205037"/>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8200" name="Oval 7">
            <a:extLst>
              <a:ext uri="{FF2B5EF4-FFF2-40B4-BE49-F238E27FC236}">
                <a16:creationId xmlns:a16="http://schemas.microsoft.com/office/drawing/2014/main" id="{3076B6C6-E677-4A67-887C-DA43F9791569}"/>
              </a:ext>
            </a:extLst>
          </p:cNvPr>
          <p:cNvSpPr>
            <a:spLocks noChangeArrowheads="1"/>
          </p:cNvSpPr>
          <p:nvPr/>
        </p:nvSpPr>
        <p:spPr bwMode="auto">
          <a:xfrm>
            <a:off x="1676400" y="2738437"/>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8201" name="Oval 15">
            <a:extLst>
              <a:ext uri="{FF2B5EF4-FFF2-40B4-BE49-F238E27FC236}">
                <a16:creationId xmlns:a16="http://schemas.microsoft.com/office/drawing/2014/main" id="{50A08AE3-F1EC-4717-9D2F-19A5F91A7720}"/>
              </a:ext>
            </a:extLst>
          </p:cNvPr>
          <p:cNvSpPr>
            <a:spLocks noChangeArrowheads="1"/>
          </p:cNvSpPr>
          <p:nvPr/>
        </p:nvSpPr>
        <p:spPr bwMode="auto">
          <a:xfrm>
            <a:off x="1692275" y="3271837"/>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8202" name="Oval 16">
            <a:extLst>
              <a:ext uri="{FF2B5EF4-FFF2-40B4-BE49-F238E27FC236}">
                <a16:creationId xmlns:a16="http://schemas.microsoft.com/office/drawing/2014/main" id="{C3D2F961-34E2-4D2C-8CFA-2C77CBF2B9BB}"/>
              </a:ext>
            </a:extLst>
          </p:cNvPr>
          <p:cNvSpPr>
            <a:spLocks noChangeArrowheads="1"/>
          </p:cNvSpPr>
          <p:nvPr/>
        </p:nvSpPr>
        <p:spPr bwMode="auto">
          <a:xfrm>
            <a:off x="1692275" y="3652837"/>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5</a:t>
            </a:r>
          </a:p>
        </p:txBody>
      </p:sp>
      <p:sp>
        <p:nvSpPr>
          <p:cNvPr id="8203" name="Oval 5">
            <a:extLst>
              <a:ext uri="{FF2B5EF4-FFF2-40B4-BE49-F238E27FC236}">
                <a16:creationId xmlns:a16="http://schemas.microsoft.com/office/drawing/2014/main" id="{E2A493F0-1C31-4C40-B5AB-492D9EB4B49B}"/>
              </a:ext>
            </a:extLst>
          </p:cNvPr>
          <p:cNvSpPr>
            <a:spLocks noChangeArrowheads="1"/>
          </p:cNvSpPr>
          <p:nvPr/>
        </p:nvSpPr>
        <p:spPr bwMode="auto">
          <a:xfrm>
            <a:off x="1676400" y="4186237"/>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6</a:t>
            </a:r>
          </a:p>
        </p:txBody>
      </p:sp>
      <p:sp>
        <p:nvSpPr>
          <p:cNvPr id="8204" name="Oval 6">
            <a:extLst>
              <a:ext uri="{FF2B5EF4-FFF2-40B4-BE49-F238E27FC236}">
                <a16:creationId xmlns:a16="http://schemas.microsoft.com/office/drawing/2014/main" id="{3149453F-06D3-46AF-BA42-88875AD733DF}"/>
              </a:ext>
            </a:extLst>
          </p:cNvPr>
          <p:cNvSpPr>
            <a:spLocks noChangeArrowheads="1"/>
          </p:cNvSpPr>
          <p:nvPr/>
        </p:nvSpPr>
        <p:spPr bwMode="auto">
          <a:xfrm>
            <a:off x="1676400" y="4719637"/>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7</a:t>
            </a:r>
          </a:p>
        </p:txBody>
      </p:sp>
      <p:sp>
        <p:nvSpPr>
          <p:cNvPr id="8205" name="Oval 7">
            <a:extLst>
              <a:ext uri="{FF2B5EF4-FFF2-40B4-BE49-F238E27FC236}">
                <a16:creationId xmlns:a16="http://schemas.microsoft.com/office/drawing/2014/main" id="{B38461DC-D862-452E-8FF2-F0F4AD684D12}"/>
              </a:ext>
            </a:extLst>
          </p:cNvPr>
          <p:cNvSpPr>
            <a:spLocks noChangeArrowheads="1"/>
          </p:cNvSpPr>
          <p:nvPr/>
        </p:nvSpPr>
        <p:spPr bwMode="auto">
          <a:xfrm>
            <a:off x="1676400" y="5253037"/>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8</a:t>
            </a:r>
          </a:p>
        </p:txBody>
      </p:sp>
      <p:sp>
        <p:nvSpPr>
          <p:cNvPr id="8206" name="Oval 15">
            <a:extLst>
              <a:ext uri="{FF2B5EF4-FFF2-40B4-BE49-F238E27FC236}">
                <a16:creationId xmlns:a16="http://schemas.microsoft.com/office/drawing/2014/main" id="{6EF9817B-11EF-4A88-8BDF-793AE392639E}"/>
              </a:ext>
            </a:extLst>
          </p:cNvPr>
          <p:cNvSpPr>
            <a:spLocks noChangeArrowheads="1"/>
          </p:cNvSpPr>
          <p:nvPr/>
        </p:nvSpPr>
        <p:spPr bwMode="auto">
          <a:xfrm>
            <a:off x="1676400" y="6015037"/>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extLst>
              <a:ext uri="{FF2B5EF4-FFF2-40B4-BE49-F238E27FC236}">
                <a16:creationId xmlns:a16="http://schemas.microsoft.com/office/drawing/2014/main" id="{E841DA75-22DD-411B-9B11-DAEA065959A1}"/>
              </a:ext>
            </a:extLst>
          </p:cNvPr>
          <p:cNvSpPr>
            <a:spLocks noGrp="1" noChangeArrowheads="1"/>
          </p:cNvSpPr>
          <p:nvPr>
            <p:ph type="title" idx="4294967295"/>
          </p:nvPr>
        </p:nvSpPr>
        <p:spPr>
          <a:xfrm>
            <a:off x="3200401" y="741923"/>
            <a:ext cx="6791325" cy="849313"/>
          </a:xfrm>
        </p:spPr>
        <p:txBody>
          <a:bodyPr/>
          <a:lstStyle/>
          <a:p>
            <a:r>
              <a:rPr lang="en-US" altLang="en-US" dirty="0"/>
              <a:t>Tolerant Imprint/Merge</a:t>
            </a:r>
          </a:p>
        </p:txBody>
      </p:sp>
      <p:sp>
        <p:nvSpPr>
          <p:cNvPr id="45059" name="TextBox 1">
            <a:extLst>
              <a:ext uri="{FF2B5EF4-FFF2-40B4-BE49-F238E27FC236}">
                <a16:creationId xmlns:a16="http://schemas.microsoft.com/office/drawing/2014/main" id="{DE9A58FA-B697-49F2-BE5E-9C1C8E31851F}"/>
              </a:ext>
            </a:extLst>
          </p:cNvPr>
          <p:cNvSpPr txBox="1">
            <a:spLocks noChangeArrowheads="1"/>
          </p:cNvSpPr>
          <p:nvPr/>
        </p:nvSpPr>
        <p:spPr bwMode="auto">
          <a:xfrm>
            <a:off x="1905000" y="16002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2400" dirty="0"/>
              <a:t>The advantage:</a:t>
            </a:r>
          </a:p>
          <a:p>
            <a:endParaRPr lang="en-US" altLang="en-US" sz="2400" dirty="0"/>
          </a:p>
          <a:p>
            <a:r>
              <a:rPr lang="en-US" altLang="en-US" sz="2400" dirty="0"/>
              <a:t>If there is an appropriate merge tolerance that could be used for the whole assembly, there is no need for any geometry modifications prior to imprinting/merging.</a:t>
            </a:r>
          </a:p>
          <a:p>
            <a:endParaRPr lang="en-US" altLang="en-US" sz="2400" dirty="0"/>
          </a:p>
          <a:p>
            <a:r>
              <a:rPr lang="en-US" altLang="en-US" sz="2400" dirty="0"/>
              <a:t>The challenge: </a:t>
            </a:r>
          </a:p>
          <a:p>
            <a:endParaRPr lang="en-US" altLang="en-US" sz="2400" dirty="0"/>
          </a:p>
          <a:p>
            <a:r>
              <a:rPr lang="en-US" altLang="en-US" sz="2400" dirty="0"/>
              <a:t>Finding an appropriate merge tolerance.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a:extLst>
              <a:ext uri="{FF2B5EF4-FFF2-40B4-BE49-F238E27FC236}">
                <a16:creationId xmlns:a16="http://schemas.microsoft.com/office/drawing/2014/main" id="{CC14FFB2-4FCB-46AD-A12E-94BD909BD198}"/>
              </a:ext>
            </a:extLst>
          </p:cNvPr>
          <p:cNvSpPr>
            <a:spLocks noGrp="1" noChangeArrowheads="1"/>
          </p:cNvSpPr>
          <p:nvPr>
            <p:ph type="title" idx="4294967295"/>
          </p:nvPr>
        </p:nvSpPr>
        <p:spPr>
          <a:xfrm>
            <a:off x="2514600" y="723284"/>
            <a:ext cx="7086600" cy="849313"/>
          </a:xfrm>
        </p:spPr>
        <p:txBody>
          <a:bodyPr>
            <a:normAutofit fontScale="90000"/>
          </a:bodyPr>
          <a:lstStyle/>
          <a:p>
            <a:r>
              <a:rPr lang="en-US" altLang="en-US" dirty="0"/>
              <a:t>Tolerant Imprint/Merge Exercise</a:t>
            </a:r>
          </a:p>
        </p:txBody>
      </p:sp>
      <p:sp>
        <p:nvSpPr>
          <p:cNvPr id="46083" name="TextBox 1">
            <a:extLst>
              <a:ext uri="{FF2B5EF4-FFF2-40B4-BE49-F238E27FC236}">
                <a16:creationId xmlns:a16="http://schemas.microsoft.com/office/drawing/2014/main" id="{34F05FD1-9411-4206-844F-660555CA638B}"/>
              </a:ext>
            </a:extLst>
          </p:cNvPr>
          <p:cNvSpPr txBox="1">
            <a:spLocks noChangeArrowheads="1"/>
          </p:cNvSpPr>
          <p:nvPr/>
        </p:nvSpPr>
        <p:spPr bwMode="auto">
          <a:xfrm>
            <a:off x="2295526" y="1416051"/>
            <a:ext cx="50958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Import </a:t>
            </a:r>
            <a:r>
              <a:rPr lang="ja-JP" altLang="en-US" sz="1800"/>
              <a:t>“</a:t>
            </a:r>
            <a:r>
              <a:rPr lang="en-US" altLang="ja-JP" sz="1800"/>
              <a:t>contig_assembly.sat</a:t>
            </a:r>
            <a:r>
              <a:rPr lang="ja-JP" altLang="en-US" sz="1800"/>
              <a:t>”</a:t>
            </a:r>
            <a:r>
              <a:rPr lang="en-US" altLang="ja-JP" sz="1800"/>
              <a:t>.</a:t>
            </a:r>
          </a:p>
          <a:p>
            <a:endParaRPr lang="en-US" altLang="en-US" sz="1800"/>
          </a:p>
          <a:p>
            <a:r>
              <a:rPr lang="en-US" altLang="en-US" sz="1800"/>
              <a:t>Go to the Imprint/Merge panel in ITEM (Prepare Geometry-&gt;Connect Volumes-&gt;Imprint and Merge). </a:t>
            </a:r>
          </a:p>
          <a:p>
            <a:endParaRPr lang="en-US" altLang="en-US" sz="1800"/>
          </a:p>
          <a:p>
            <a:r>
              <a:rPr lang="en-US" altLang="en-US" sz="1800"/>
              <a:t>Determine an appropriate merge tolerance: Click on the </a:t>
            </a:r>
            <a:r>
              <a:rPr lang="ja-JP" altLang="en-US" sz="1800"/>
              <a:t>“</a:t>
            </a:r>
            <a:r>
              <a:rPr lang="en-US" altLang="ja-JP" sz="1800"/>
              <a:t>…</a:t>
            </a:r>
            <a:r>
              <a:rPr lang="ja-JP" altLang="en-US" sz="1800"/>
              <a:t>”</a:t>
            </a:r>
            <a:r>
              <a:rPr lang="en-US" altLang="ja-JP" sz="1800"/>
              <a:t> button next to the Merge tolerance field.</a:t>
            </a:r>
          </a:p>
          <a:p>
            <a:endParaRPr lang="en-US" altLang="en-US" sz="1800"/>
          </a:p>
          <a:p>
            <a:r>
              <a:rPr lang="en-US" altLang="en-US" sz="1800"/>
              <a:t>To find a good merge tolerance we must first know what the smallest feature in our model is.  Click on the </a:t>
            </a:r>
            <a:r>
              <a:rPr lang="ja-JP" altLang="en-US" sz="1800"/>
              <a:t>“</a:t>
            </a:r>
            <a:r>
              <a:rPr lang="en-US" altLang="ja-JP" sz="1800"/>
              <a:t>…</a:t>
            </a:r>
            <a:r>
              <a:rPr lang="ja-JP" altLang="en-US" sz="1800"/>
              <a:t>”</a:t>
            </a:r>
            <a:r>
              <a:rPr lang="en-US" altLang="ja-JP" sz="1800"/>
              <a:t> button next to the </a:t>
            </a:r>
            <a:r>
              <a:rPr lang="ja-JP" altLang="en-US" sz="1800"/>
              <a:t>“</a:t>
            </a:r>
            <a:r>
              <a:rPr lang="en-US" altLang="ja-JP" sz="1800"/>
              <a:t>Smallest Feature Size</a:t>
            </a:r>
            <a:r>
              <a:rPr lang="ja-JP" altLang="en-US" sz="1800"/>
              <a:t>”</a:t>
            </a:r>
            <a:r>
              <a:rPr lang="en-US" altLang="ja-JP" sz="1800"/>
              <a:t> field.</a:t>
            </a:r>
          </a:p>
          <a:p>
            <a:endParaRPr lang="en-US" altLang="en-US" sz="1800"/>
          </a:p>
          <a:p>
            <a:r>
              <a:rPr lang="en-US" altLang="en-US" sz="1800"/>
              <a:t>Go to the next slide…</a:t>
            </a:r>
          </a:p>
        </p:txBody>
      </p:sp>
      <p:sp>
        <p:nvSpPr>
          <p:cNvPr id="46084" name="Oval 5">
            <a:extLst>
              <a:ext uri="{FF2B5EF4-FFF2-40B4-BE49-F238E27FC236}">
                <a16:creationId xmlns:a16="http://schemas.microsoft.com/office/drawing/2014/main" id="{7784E957-6E3B-4EC7-999B-7819D37B4859}"/>
              </a:ext>
            </a:extLst>
          </p:cNvPr>
          <p:cNvSpPr>
            <a:spLocks noChangeArrowheads="1"/>
          </p:cNvSpPr>
          <p:nvPr/>
        </p:nvSpPr>
        <p:spPr bwMode="auto">
          <a:xfrm>
            <a:off x="1838325" y="1416050"/>
            <a:ext cx="381000" cy="32385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46085" name="Oval 6">
            <a:extLst>
              <a:ext uri="{FF2B5EF4-FFF2-40B4-BE49-F238E27FC236}">
                <a16:creationId xmlns:a16="http://schemas.microsoft.com/office/drawing/2014/main" id="{DECF271E-D28D-407C-B2A8-3E3CAA6E1A49}"/>
              </a:ext>
            </a:extLst>
          </p:cNvPr>
          <p:cNvSpPr>
            <a:spLocks noChangeArrowheads="1"/>
          </p:cNvSpPr>
          <p:nvPr/>
        </p:nvSpPr>
        <p:spPr bwMode="auto">
          <a:xfrm>
            <a:off x="1838325" y="2114550"/>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46086" name="Oval 7">
            <a:extLst>
              <a:ext uri="{FF2B5EF4-FFF2-40B4-BE49-F238E27FC236}">
                <a16:creationId xmlns:a16="http://schemas.microsoft.com/office/drawing/2014/main" id="{74EF78E6-3001-437A-96E0-051B4EE0B9FC}"/>
              </a:ext>
            </a:extLst>
          </p:cNvPr>
          <p:cNvSpPr>
            <a:spLocks noChangeArrowheads="1"/>
          </p:cNvSpPr>
          <p:nvPr/>
        </p:nvSpPr>
        <p:spPr bwMode="auto">
          <a:xfrm>
            <a:off x="1838325" y="3276600"/>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pic>
        <p:nvPicPr>
          <p:cNvPr id="46087" name="Picture 8">
            <a:extLst>
              <a:ext uri="{FF2B5EF4-FFF2-40B4-BE49-F238E27FC236}">
                <a16:creationId xmlns:a16="http://schemas.microsoft.com/office/drawing/2014/main" id="{C2E65711-D943-45D5-99DE-71545A24FE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1" y="2112964"/>
            <a:ext cx="2830513"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Oval 15">
            <a:extLst>
              <a:ext uri="{FF2B5EF4-FFF2-40B4-BE49-F238E27FC236}">
                <a16:creationId xmlns:a16="http://schemas.microsoft.com/office/drawing/2014/main" id="{188A2472-62D5-49C4-8693-3F525A493773}"/>
              </a:ext>
            </a:extLst>
          </p:cNvPr>
          <p:cNvSpPr>
            <a:spLocks noChangeArrowheads="1"/>
          </p:cNvSpPr>
          <p:nvPr/>
        </p:nvSpPr>
        <p:spPr bwMode="auto">
          <a:xfrm>
            <a:off x="1838325" y="4419600"/>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D8BEE144-0E14-4745-BCF1-A600613F3DF8}"/>
              </a:ext>
            </a:extLst>
          </p:cNvPr>
          <p:cNvSpPr>
            <a:spLocks noGrp="1" noChangeArrowheads="1"/>
          </p:cNvSpPr>
          <p:nvPr>
            <p:ph type="title" idx="4294967295"/>
          </p:nvPr>
        </p:nvSpPr>
        <p:spPr>
          <a:xfrm>
            <a:off x="2219326" y="869970"/>
            <a:ext cx="7034941" cy="849313"/>
          </a:xfrm>
        </p:spPr>
        <p:txBody>
          <a:bodyPr>
            <a:normAutofit fontScale="90000"/>
          </a:bodyPr>
          <a:lstStyle/>
          <a:p>
            <a:r>
              <a:rPr lang="en-US" altLang="en-US" dirty="0"/>
              <a:t>Tolerant Imprint/Merge Exercise</a:t>
            </a:r>
          </a:p>
        </p:txBody>
      </p:sp>
      <p:sp>
        <p:nvSpPr>
          <p:cNvPr id="47107" name="TextBox 1">
            <a:extLst>
              <a:ext uri="{FF2B5EF4-FFF2-40B4-BE49-F238E27FC236}">
                <a16:creationId xmlns:a16="http://schemas.microsoft.com/office/drawing/2014/main" id="{4247967F-2782-4A98-8E6A-9B69093B6A83}"/>
              </a:ext>
            </a:extLst>
          </p:cNvPr>
          <p:cNvSpPr txBox="1">
            <a:spLocks noChangeArrowheads="1"/>
          </p:cNvSpPr>
          <p:nvPr/>
        </p:nvSpPr>
        <p:spPr bwMode="auto">
          <a:xfrm>
            <a:off x="2295526" y="1847850"/>
            <a:ext cx="50958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Click on the </a:t>
            </a:r>
            <a:r>
              <a:rPr lang="ja-JP" altLang="en-US" sz="1800"/>
              <a:t>“</a:t>
            </a:r>
            <a:r>
              <a:rPr lang="en-US" altLang="ja-JP" sz="1800"/>
              <a:t>Find Small Features</a:t>
            </a:r>
            <a:r>
              <a:rPr lang="ja-JP" altLang="en-US" sz="1800"/>
              <a:t>”</a:t>
            </a:r>
            <a:r>
              <a:rPr lang="en-US" altLang="ja-JP" sz="1800"/>
              <a:t> button.  Right-click on the smallest feature in the sorted list and choose </a:t>
            </a:r>
            <a:r>
              <a:rPr lang="ja-JP" altLang="en-US" sz="1800"/>
              <a:t>“</a:t>
            </a:r>
            <a:r>
              <a:rPr lang="en-US" altLang="ja-JP" sz="1800"/>
              <a:t>Draw Pair</a:t>
            </a:r>
            <a:r>
              <a:rPr lang="ja-JP" altLang="en-US" sz="1800"/>
              <a:t>”</a:t>
            </a:r>
            <a:r>
              <a:rPr lang="en-US" altLang="ja-JP" sz="1800"/>
              <a:t>.  The smallest feature in the list does appear to be a valid thickness of the model and so that is our smallest feature.  Choose the </a:t>
            </a:r>
            <a:r>
              <a:rPr lang="ja-JP" altLang="en-US" sz="1800"/>
              <a:t>“</a:t>
            </a:r>
            <a:r>
              <a:rPr lang="en-US" altLang="ja-JP" sz="1800"/>
              <a:t>Done</a:t>
            </a:r>
            <a:r>
              <a:rPr lang="ja-JP" altLang="en-US" sz="1800"/>
              <a:t>”</a:t>
            </a:r>
            <a:r>
              <a:rPr lang="en-US" altLang="ja-JP" sz="1800"/>
              <a:t> link.</a:t>
            </a:r>
          </a:p>
          <a:p>
            <a:endParaRPr lang="en-US" altLang="en-US" sz="1800"/>
          </a:p>
          <a:p>
            <a:r>
              <a:rPr lang="en-US" altLang="en-US" sz="1800"/>
              <a:t>The </a:t>
            </a:r>
            <a:r>
              <a:rPr lang="ja-JP" altLang="en-US" sz="1800"/>
              <a:t>“</a:t>
            </a:r>
            <a:r>
              <a:rPr lang="en-US" altLang="ja-JP" sz="1800"/>
              <a:t>Smallest Feature Size</a:t>
            </a:r>
            <a:r>
              <a:rPr lang="ja-JP" altLang="en-US" sz="1800"/>
              <a:t>”</a:t>
            </a:r>
            <a:r>
              <a:rPr lang="en-US" altLang="ja-JP" sz="1800"/>
              <a:t> field should be populated with the value from the previous panel.  Click on the </a:t>
            </a:r>
            <a:r>
              <a:rPr lang="ja-JP" altLang="en-US" sz="1800"/>
              <a:t>“</a:t>
            </a:r>
            <a:r>
              <a:rPr lang="en-US" altLang="ja-JP" sz="1800"/>
              <a:t>Estimate Merge Tolerance</a:t>
            </a:r>
            <a:r>
              <a:rPr lang="ja-JP" altLang="en-US" sz="1800"/>
              <a:t>”</a:t>
            </a:r>
            <a:r>
              <a:rPr lang="en-US" altLang="ja-JP" sz="1800"/>
              <a:t> button.  Cubit will estimate a merge tolerance based on the smallest feature size and based on other proximity searches it performs.</a:t>
            </a:r>
          </a:p>
          <a:p>
            <a:endParaRPr lang="en-US" altLang="en-US" sz="1800"/>
          </a:p>
          <a:p>
            <a:r>
              <a:rPr lang="en-US" altLang="en-US" sz="1800"/>
              <a:t>Go to the next slide…</a:t>
            </a:r>
          </a:p>
        </p:txBody>
      </p:sp>
      <p:pic>
        <p:nvPicPr>
          <p:cNvPr id="47108" name="Picture 8">
            <a:extLst>
              <a:ext uri="{FF2B5EF4-FFF2-40B4-BE49-F238E27FC236}">
                <a16:creationId xmlns:a16="http://schemas.microsoft.com/office/drawing/2014/main" id="{8854E932-3379-4101-8172-1ADCFD043D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1" y="2544764"/>
            <a:ext cx="2830513"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Oval 16">
            <a:extLst>
              <a:ext uri="{FF2B5EF4-FFF2-40B4-BE49-F238E27FC236}">
                <a16:creationId xmlns:a16="http://schemas.microsoft.com/office/drawing/2014/main" id="{5731A68B-7522-4B3C-B05A-FA2BD0D201D9}"/>
              </a:ext>
            </a:extLst>
          </p:cNvPr>
          <p:cNvSpPr>
            <a:spLocks noChangeArrowheads="1"/>
          </p:cNvSpPr>
          <p:nvPr/>
        </p:nvSpPr>
        <p:spPr bwMode="auto">
          <a:xfrm>
            <a:off x="1838325" y="2239963"/>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5</a:t>
            </a:r>
          </a:p>
        </p:txBody>
      </p:sp>
      <p:sp>
        <p:nvSpPr>
          <p:cNvPr id="47110" name="Oval 5">
            <a:extLst>
              <a:ext uri="{FF2B5EF4-FFF2-40B4-BE49-F238E27FC236}">
                <a16:creationId xmlns:a16="http://schemas.microsoft.com/office/drawing/2014/main" id="{74D6299F-DB4C-44B8-9A26-1A267C0050CD}"/>
              </a:ext>
            </a:extLst>
          </p:cNvPr>
          <p:cNvSpPr>
            <a:spLocks noChangeArrowheads="1"/>
          </p:cNvSpPr>
          <p:nvPr/>
        </p:nvSpPr>
        <p:spPr bwMode="auto">
          <a:xfrm>
            <a:off x="1838325" y="4394200"/>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id="{810532E8-5FFE-4825-9142-3F825623FC3E}"/>
              </a:ext>
            </a:extLst>
          </p:cNvPr>
          <p:cNvSpPr>
            <a:spLocks noGrp="1" noChangeArrowheads="1"/>
          </p:cNvSpPr>
          <p:nvPr>
            <p:ph type="title" idx="4294967295"/>
          </p:nvPr>
        </p:nvSpPr>
        <p:spPr>
          <a:xfrm>
            <a:off x="2295526" y="779930"/>
            <a:ext cx="7000875" cy="849313"/>
          </a:xfrm>
        </p:spPr>
        <p:txBody>
          <a:bodyPr>
            <a:normAutofit fontScale="90000"/>
          </a:bodyPr>
          <a:lstStyle/>
          <a:p>
            <a:r>
              <a:rPr lang="en-US" altLang="en-US" dirty="0"/>
              <a:t>Tolerant Imprint/Merge Exercise</a:t>
            </a:r>
          </a:p>
        </p:txBody>
      </p:sp>
      <p:sp>
        <p:nvSpPr>
          <p:cNvPr id="48131" name="TextBox 1">
            <a:extLst>
              <a:ext uri="{FF2B5EF4-FFF2-40B4-BE49-F238E27FC236}">
                <a16:creationId xmlns:a16="http://schemas.microsoft.com/office/drawing/2014/main" id="{EF5FC5E4-795B-46EE-B244-D1ED1A5AB59F}"/>
              </a:ext>
            </a:extLst>
          </p:cNvPr>
          <p:cNvSpPr txBox="1">
            <a:spLocks noChangeArrowheads="1"/>
          </p:cNvSpPr>
          <p:nvPr/>
        </p:nvSpPr>
        <p:spPr bwMode="auto">
          <a:xfrm>
            <a:off x="2295526" y="1847850"/>
            <a:ext cx="50958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Check to see if the merge tolerance will result in the merges you want by using the proximity check tool in the lower part of the panel. Remember that entities that are closer than merge tolerance will get merged and entities larger than merge tolerance will not get merged.  (It looked to me that 0.005 would result in the merges I want).</a:t>
            </a:r>
          </a:p>
          <a:p>
            <a:endParaRPr lang="en-US" altLang="en-US" sz="1800"/>
          </a:p>
          <a:p>
            <a:r>
              <a:rPr lang="en-US" altLang="en-US" sz="1800"/>
              <a:t>Change the value in the </a:t>
            </a:r>
            <a:r>
              <a:rPr lang="ja-JP" altLang="en-US" sz="1800"/>
              <a:t>“</a:t>
            </a:r>
            <a:r>
              <a:rPr lang="en-US" altLang="ja-JP" sz="1800"/>
              <a:t>Estimated Merge Tolerance</a:t>
            </a:r>
            <a:r>
              <a:rPr lang="ja-JP" altLang="en-US" sz="1800"/>
              <a:t>”</a:t>
            </a:r>
            <a:r>
              <a:rPr lang="en-US" altLang="ja-JP" sz="1800"/>
              <a:t> field to be 0.005 and click the adjacent </a:t>
            </a:r>
            <a:r>
              <a:rPr lang="ja-JP" altLang="en-US" sz="1800"/>
              <a:t>“</a:t>
            </a:r>
            <a:r>
              <a:rPr lang="en-US" altLang="ja-JP" sz="1800"/>
              <a:t>Apply</a:t>
            </a:r>
            <a:r>
              <a:rPr lang="ja-JP" altLang="en-US" sz="1800"/>
              <a:t>”</a:t>
            </a:r>
            <a:r>
              <a:rPr lang="en-US" altLang="ja-JP" sz="1800"/>
              <a:t> button.  Then click the </a:t>
            </a:r>
            <a:r>
              <a:rPr lang="ja-JP" altLang="en-US" sz="1800"/>
              <a:t>“</a:t>
            </a:r>
            <a:r>
              <a:rPr lang="en-US" altLang="ja-JP" sz="1800"/>
              <a:t>Done</a:t>
            </a:r>
            <a:r>
              <a:rPr lang="ja-JP" altLang="en-US" sz="1800"/>
              <a:t>”</a:t>
            </a:r>
            <a:r>
              <a:rPr lang="en-US" altLang="ja-JP" sz="1800"/>
              <a:t> link at the bottom of the page.</a:t>
            </a:r>
          </a:p>
          <a:p>
            <a:endParaRPr lang="en-US" altLang="en-US" sz="1800"/>
          </a:p>
          <a:p>
            <a:r>
              <a:rPr lang="en-US" altLang="en-US" sz="1800"/>
              <a:t>Go to the next slide…</a:t>
            </a:r>
          </a:p>
        </p:txBody>
      </p:sp>
      <p:pic>
        <p:nvPicPr>
          <p:cNvPr id="48132" name="Picture 8">
            <a:extLst>
              <a:ext uri="{FF2B5EF4-FFF2-40B4-BE49-F238E27FC236}">
                <a16:creationId xmlns:a16="http://schemas.microsoft.com/office/drawing/2014/main" id="{EC433424-8176-4D0C-BBB3-A21F4D98CF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1" y="2544764"/>
            <a:ext cx="2830513"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Oval 6">
            <a:extLst>
              <a:ext uri="{FF2B5EF4-FFF2-40B4-BE49-F238E27FC236}">
                <a16:creationId xmlns:a16="http://schemas.microsoft.com/office/drawing/2014/main" id="{D67BA407-3154-4DD0-91A4-219E5B5C425C}"/>
              </a:ext>
            </a:extLst>
          </p:cNvPr>
          <p:cNvSpPr>
            <a:spLocks noChangeArrowheads="1"/>
          </p:cNvSpPr>
          <p:nvPr/>
        </p:nvSpPr>
        <p:spPr bwMode="auto">
          <a:xfrm>
            <a:off x="1838325" y="2546350"/>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7</a:t>
            </a:r>
          </a:p>
        </p:txBody>
      </p:sp>
      <p:sp>
        <p:nvSpPr>
          <p:cNvPr id="48134" name="Oval 7">
            <a:extLst>
              <a:ext uri="{FF2B5EF4-FFF2-40B4-BE49-F238E27FC236}">
                <a16:creationId xmlns:a16="http://schemas.microsoft.com/office/drawing/2014/main" id="{04CCEAEB-3B37-4B96-95E3-3ADE03F16DE4}"/>
              </a:ext>
            </a:extLst>
          </p:cNvPr>
          <p:cNvSpPr>
            <a:spLocks noChangeArrowheads="1"/>
          </p:cNvSpPr>
          <p:nvPr/>
        </p:nvSpPr>
        <p:spPr bwMode="auto">
          <a:xfrm>
            <a:off x="1838325" y="4775200"/>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a:extLst>
              <a:ext uri="{FF2B5EF4-FFF2-40B4-BE49-F238E27FC236}">
                <a16:creationId xmlns:a16="http://schemas.microsoft.com/office/drawing/2014/main" id="{2D6AA24E-BFCD-4743-91B4-0500E4DA386F}"/>
              </a:ext>
            </a:extLst>
          </p:cNvPr>
          <p:cNvSpPr>
            <a:spLocks noGrp="1" noChangeArrowheads="1"/>
          </p:cNvSpPr>
          <p:nvPr>
            <p:ph type="title" idx="4294967295"/>
          </p:nvPr>
        </p:nvSpPr>
        <p:spPr>
          <a:xfrm>
            <a:off x="2314351" y="762001"/>
            <a:ext cx="6982946" cy="849313"/>
          </a:xfrm>
        </p:spPr>
        <p:txBody>
          <a:bodyPr>
            <a:normAutofit fontScale="90000"/>
          </a:bodyPr>
          <a:lstStyle/>
          <a:p>
            <a:r>
              <a:rPr lang="en-US" altLang="en-US" dirty="0"/>
              <a:t>Tolerant Imprint/Merge Exercise</a:t>
            </a:r>
          </a:p>
        </p:txBody>
      </p:sp>
      <p:sp>
        <p:nvSpPr>
          <p:cNvPr id="49155" name="TextBox 1">
            <a:extLst>
              <a:ext uri="{FF2B5EF4-FFF2-40B4-BE49-F238E27FC236}">
                <a16:creationId xmlns:a16="http://schemas.microsoft.com/office/drawing/2014/main" id="{F0BA32EB-683D-4677-9560-B6FAE26E3ACD}"/>
              </a:ext>
            </a:extLst>
          </p:cNvPr>
          <p:cNvSpPr txBox="1">
            <a:spLocks noChangeArrowheads="1"/>
          </p:cNvSpPr>
          <p:nvPr/>
        </p:nvSpPr>
        <p:spPr bwMode="auto">
          <a:xfrm>
            <a:off x="2295526" y="1571626"/>
            <a:ext cx="50958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Before running imprint/merge check the number of small curves/surfaces in the model using our merge tolerance (0.005) as the small curve tolerance.  Go to the </a:t>
            </a:r>
            <a:r>
              <a:rPr lang="ja-JP" altLang="en-US" sz="1800"/>
              <a:t>“</a:t>
            </a:r>
            <a:r>
              <a:rPr lang="en-US" altLang="ja-JP" sz="1800"/>
              <a:t>Small Features</a:t>
            </a:r>
            <a:r>
              <a:rPr lang="ja-JP" altLang="en-US" sz="1800"/>
              <a:t>”</a:t>
            </a:r>
            <a:r>
              <a:rPr lang="en-US" altLang="ja-JP" sz="1800"/>
              <a:t> panel in ITEM, enter 0.005 as the small curve length, and then click on </a:t>
            </a:r>
            <a:r>
              <a:rPr lang="ja-JP" altLang="en-US" sz="1800"/>
              <a:t>“</a:t>
            </a:r>
            <a:r>
              <a:rPr lang="en-US" altLang="ja-JP" sz="1800"/>
              <a:t>Detect Small Features</a:t>
            </a:r>
            <a:r>
              <a:rPr lang="ja-JP" altLang="en-US" sz="1800"/>
              <a:t>”</a:t>
            </a:r>
            <a:r>
              <a:rPr lang="en-US" altLang="ja-JP" sz="1800"/>
              <a:t>.  Jot down the numbers of small curves and surfaces so we can check after imprinting to see if we introduced any new ones.</a:t>
            </a:r>
          </a:p>
          <a:p>
            <a:endParaRPr lang="en-US" altLang="en-US" sz="1800"/>
          </a:p>
          <a:p>
            <a:r>
              <a:rPr lang="en-US" altLang="en-US" sz="1800"/>
              <a:t>Go back to the </a:t>
            </a:r>
            <a:r>
              <a:rPr lang="ja-JP" altLang="en-US" sz="1800"/>
              <a:t>“</a:t>
            </a:r>
            <a:r>
              <a:rPr lang="en-US" altLang="ja-JP" sz="1800"/>
              <a:t>Imprint and Merge</a:t>
            </a:r>
            <a:r>
              <a:rPr lang="ja-JP" altLang="en-US" sz="1800"/>
              <a:t>”</a:t>
            </a:r>
            <a:r>
              <a:rPr lang="en-US" altLang="ja-JP" sz="1800"/>
              <a:t> panel in ITEM, make sure </a:t>
            </a:r>
            <a:r>
              <a:rPr lang="ja-JP" altLang="en-US" sz="1800"/>
              <a:t>“</a:t>
            </a:r>
            <a:r>
              <a:rPr lang="en-US" altLang="ja-JP" sz="1800"/>
              <a:t>Use Tolerant Imprinting</a:t>
            </a:r>
            <a:r>
              <a:rPr lang="ja-JP" altLang="en-US" sz="1800"/>
              <a:t>”</a:t>
            </a:r>
            <a:r>
              <a:rPr lang="en-US" altLang="ja-JP" sz="1800"/>
              <a:t> is checked and that the merge tolerance shown is 0.005 and click on the </a:t>
            </a:r>
            <a:r>
              <a:rPr lang="ja-JP" altLang="en-US" sz="1800"/>
              <a:t>“</a:t>
            </a:r>
            <a:r>
              <a:rPr lang="en-US" altLang="ja-JP" sz="1800"/>
              <a:t>Imprint/Merge</a:t>
            </a:r>
            <a:r>
              <a:rPr lang="ja-JP" altLang="en-US" sz="1800"/>
              <a:t>”</a:t>
            </a:r>
            <a:r>
              <a:rPr lang="en-US" altLang="ja-JP" sz="1800"/>
              <a:t> button.</a:t>
            </a:r>
          </a:p>
          <a:p>
            <a:endParaRPr lang="en-US" altLang="en-US" sz="1800"/>
          </a:p>
          <a:p>
            <a:r>
              <a:rPr lang="en-US" altLang="en-US" sz="1800"/>
              <a:t>Go to the next slide…</a:t>
            </a:r>
          </a:p>
        </p:txBody>
      </p:sp>
      <p:pic>
        <p:nvPicPr>
          <p:cNvPr id="49156" name="Picture 8">
            <a:extLst>
              <a:ext uri="{FF2B5EF4-FFF2-40B4-BE49-F238E27FC236}">
                <a16:creationId xmlns:a16="http://schemas.microsoft.com/office/drawing/2014/main" id="{EBEFEA7A-B207-4B0A-9F17-301C835135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1" y="2268539"/>
            <a:ext cx="2830513"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Oval 15">
            <a:extLst>
              <a:ext uri="{FF2B5EF4-FFF2-40B4-BE49-F238E27FC236}">
                <a16:creationId xmlns:a16="http://schemas.microsoft.com/office/drawing/2014/main" id="{869A6CE6-497B-4228-879B-8DB978463A08}"/>
              </a:ext>
            </a:extLst>
          </p:cNvPr>
          <p:cNvSpPr>
            <a:spLocks noChangeArrowheads="1"/>
          </p:cNvSpPr>
          <p:nvPr/>
        </p:nvSpPr>
        <p:spPr bwMode="auto">
          <a:xfrm>
            <a:off x="1838325" y="2441575"/>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9</a:t>
            </a:r>
          </a:p>
        </p:txBody>
      </p:sp>
      <p:sp>
        <p:nvSpPr>
          <p:cNvPr id="49158" name="Oval 16">
            <a:extLst>
              <a:ext uri="{FF2B5EF4-FFF2-40B4-BE49-F238E27FC236}">
                <a16:creationId xmlns:a16="http://schemas.microsoft.com/office/drawing/2014/main" id="{81FFCF43-9067-48E0-B69D-DB5E37AE657A}"/>
              </a:ext>
            </a:extLst>
          </p:cNvPr>
          <p:cNvSpPr>
            <a:spLocks noChangeArrowheads="1"/>
          </p:cNvSpPr>
          <p:nvPr/>
        </p:nvSpPr>
        <p:spPr bwMode="auto">
          <a:xfrm>
            <a:off x="1838325" y="4730750"/>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a:extLst>
              <a:ext uri="{FF2B5EF4-FFF2-40B4-BE49-F238E27FC236}">
                <a16:creationId xmlns:a16="http://schemas.microsoft.com/office/drawing/2014/main" id="{333F3F3D-3E9A-47EB-8127-76EB3A143BCB}"/>
              </a:ext>
            </a:extLst>
          </p:cNvPr>
          <p:cNvSpPr>
            <a:spLocks noGrp="1" noChangeArrowheads="1"/>
          </p:cNvSpPr>
          <p:nvPr>
            <p:ph type="title" idx="4294967295"/>
          </p:nvPr>
        </p:nvSpPr>
        <p:spPr>
          <a:xfrm>
            <a:off x="2362200" y="762001"/>
            <a:ext cx="6934200" cy="849313"/>
          </a:xfrm>
        </p:spPr>
        <p:txBody>
          <a:bodyPr>
            <a:normAutofit fontScale="90000"/>
          </a:bodyPr>
          <a:lstStyle/>
          <a:p>
            <a:r>
              <a:rPr lang="en-US" altLang="en-US" dirty="0"/>
              <a:t>Tolerant Imprint/Merge Exercise</a:t>
            </a:r>
          </a:p>
        </p:txBody>
      </p:sp>
      <p:sp>
        <p:nvSpPr>
          <p:cNvPr id="50179" name="TextBox 1">
            <a:extLst>
              <a:ext uri="{FF2B5EF4-FFF2-40B4-BE49-F238E27FC236}">
                <a16:creationId xmlns:a16="http://schemas.microsoft.com/office/drawing/2014/main" id="{0BDE62C5-9861-4BF0-8F07-1B4661401E3C}"/>
              </a:ext>
            </a:extLst>
          </p:cNvPr>
          <p:cNvSpPr txBox="1">
            <a:spLocks noChangeArrowheads="1"/>
          </p:cNvSpPr>
          <p:nvPr/>
        </p:nvSpPr>
        <p:spPr bwMode="auto">
          <a:xfrm>
            <a:off x="2295526" y="1847850"/>
            <a:ext cx="50958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Click on the </a:t>
            </a:r>
            <a:r>
              <a:rPr lang="ja-JP" altLang="en-US" sz="1800"/>
              <a:t>“</a:t>
            </a:r>
            <a:r>
              <a:rPr lang="en-US" altLang="ja-JP" sz="1800"/>
              <a:t>Detect Potential Problems</a:t>
            </a:r>
            <a:r>
              <a:rPr lang="ja-JP" altLang="en-US" sz="1800"/>
              <a:t>”</a:t>
            </a:r>
            <a:r>
              <a:rPr lang="en-US" altLang="ja-JP" sz="1800"/>
              <a:t> button.  There should be 2 floating volumes but that is ok for this model (you can right-click and visualize these to convince yourself that they shouldn</a:t>
            </a:r>
            <a:r>
              <a:rPr lang="ja-JP" altLang="en-US" sz="1800"/>
              <a:t>’</a:t>
            </a:r>
            <a:r>
              <a:rPr lang="en-US" altLang="ja-JP" sz="1800"/>
              <a:t>t be connected to any other volumes).</a:t>
            </a:r>
          </a:p>
          <a:p>
            <a:endParaRPr lang="en-US" altLang="en-US" sz="1800"/>
          </a:p>
          <a:p>
            <a:r>
              <a:rPr lang="en-US" altLang="en-US" sz="1800"/>
              <a:t>Go back to the </a:t>
            </a:r>
            <a:r>
              <a:rPr lang="ja-JP" altLang="en-US" sz="1800"/>
              <a:t>“</a:t>
            </a:r>
            <a:r>
              <a:rPr lang="en-US" altLang="ja-JP" sz="1800"/>
              <a:t>Small Features</a:t>
            </a:r>
            <a:r>
              <a:rPr lang="ja-JP" altLang="en-US" sz="1800"/>
              <a:t>”</a:t>
            </a:r>
            <a:r>
              <a:rPr lang="en-US" altLang="ja-JP" sz="1800"/>
              <a:t> panel and rerun the diagnostic.  No new small curves/surfaces should exist.</a:t>
            </a:r>
          </a:p>
          <a:p>
            <a:endParaRPr lang="en-US" altLang="en-US" sz="1800"/>
          </a:p>
          <a:p>
            <a:r>
              <a:rPr lang="en-US" altLang="en-US" sz="1800"/>
              <a:t>From the command line type </a:t>
            </a:r>
            <a:r>
              <a:rPr lang="ja-JP" altLang="en-US" sz="1800"/>
              <a:t>“</a:t>
            </a:r>
            <a:r>
              <a:rPr lang="en-US" altLang="ja-JP" sz="1800"/>
              <a:t>vol all scheme tetmesh</a:t>
            </a:r>
            <a:r>
              <a:rPr lang="ja-JP" altLang="en-US" sz="1800"/>
              <a:t>”</a:t>
            </a:r>
            <a:r>
              <a:rPr lang="en-US" altLang="ja-JP" sz="1800"/>
              <a:t> and </a:t>
            </a:r>
            <a:r>
              <a:rPr lang="ja-JP" altLang="en-US" sz="1800"/>
              <a:t>“</a:t>
            </a:r>
            <a:r>
              <a:rPr lang="en-US" altLang="ja-JP" sz="1800"/>
              <a:t>mesh vol all</a:t>
            </a:r>
            <a:r>
              <a:rPr lang="ja-JP" altLang="en-US" sz="1800"/>
              <a:t>”</a:t>
            </a:r>
            <a:r>
              <a:rPr lang="en-US" altLang="ja-JP" sz="1800"/>
              <a:t> to mesh all of the volumes.</a:t>
            </a:r>
          </a:p>
          <a:p>
            <a:endParaRPr lang="en-US" altLang="en-US" sz="1800"/>
          </a:p>
          <a:p>
            <a:r>
              <a:rPr lang="en-US" altLang="en-US" sz="1800"/>
              <a:t>Go to the next slide…</a:t>
            </a:r>
          </a:p>
        </p:txBody>
      </p:sp>
      <p:pic>
        <p:nvPicPr>
          <p:cNvPr id="50180" name="Picture 8">
            <a:extLst>
              <a:ext uri="{FF2B5EF4-FFF2-40B4-BE49-F238E27FC236}">
                <a16:creationId xmlns:a16="http://schemas.microsoft.com/office/drawing/2014/main" id="{A664A718-588E-495B-AE67-5DE7C48E53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1" y="2544764"/>
            <a:ext cx="2830513"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Oval 5">
            <a:extLst>
              <a:ext uri="{FF2B5EF4-FFF2-40B4-BE49-F238E27FC236}">
                <a16:creationId xmlns:a16="http://schemas.microsoft.com/office/drawing/2014/main" id="{73C04F13-20EF-4BB2-B5CE-098B9C2CEF96}"/>
              </a:ext>
            </a:extLst>
          </p:cNvPr>
          <p:cNvSpPr>
            <a:spLocks noChangeArrowheads="1"/>
          </p:cNvSpPr>
          <p:nvPr/>
        </p:nvSpPr>
        <p:spPr bwMode="auto">
          <a:xfrm>
            <a:off x="1838325" y="2266950"/>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11</a:t>
            </a:r>
          </a:p>
        </p:txBody>
      </p:sp>
      <p:sp>
        <p:nvSpPr>
          <p:cNvPr id="50182" name="Oval 6">
            <a:extLst>
              <a:ext uri="{FF2B5EF4-FFF2-40B4-BE49-F238E27FC236}">
                <a16:creationId xmlns:a16="http://schemas.microsoft.com/office/drawing/2014/main" id="{62ADD2B8-1B3B-4025-A5A6-9315468C8037}"/>
              </a:ext>
            </a:extLst>
          </p:cNvPr>
          <p:cNvSpPr>
            <a:spLocks noChangeArrowheads="1"/>
          </p:cNvSpPr>
          <p:nvPr/>
        </p:nvSpPr>
        <p:spPr bwMode="auto">
          <a:xfrm>
            <a:off x="1838325" y="3708400"/>
            <a:ext cx="381000" cy="32385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12</a:t>
            </a:r>
          </a:p>
        </p:txBody>
      </p:sp>
      <p:sp>
        <p:nvSpPr>
          <p:cNvPr id="50183" name="Oval 7">
            <a:extLst>
              <a:ext uri="{FF2B5EF4-FFF2-40B4-BE49-F238E27FC236}">
                <a16:creationId xmlns:a16="http://schemas.microsoft.com/office/drawing/2014/main" id="{12328107-27D8-4621-B7B1-F74A8F6EBB1E}"/>
              </a:ext>
            </a:extLst>
          </p:cNvPr>
          <p:cNvSpPr>
            <a:spLocks noChangeArrowheads="1"/>
          </p:cNvSpPr>
          <p:nvPr/>
        </p:nvSpPr>
        <p:spPr bwMode="auto">
          <a:xfrm>
            <a:off x="1838325" y="4841875"/>
            <a:ext cx="381000" cy="32385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a:extLst>
              <a:ext uri="{FF2B5EF4-FFF2-40B4-BE49-F238E27FC236}">
                <a16:creationId xmlns:a16="http://schemas.microsoft.com/office/drawing/2014/main" id="{110C59CD-31A7-4714-B690-0126128F2ABB}"/>
              </a:ext>
            </a:extLst>
          </p:cNvPr>
          <p:cNvSpPr>
            <a:spLocks noGrp="1" noChangeArrowheads="1"/>
          </p:cNvSpPr>
          <p:nvPr>
            <p:ph type="title" idx="4294967295"/>
          </p:nvPr>
        </p:nvSpPr>
        <p:spPr>
          <a:xfrm>
            <a:off x="2438400" y="838201"/>
            <a:ext cx="6934200" cy="849313"/>
          </a:xfrm>
        </p:spPr>
        <p:txBody>
          <a:bodyPr>
            <a:normAutofit fontScale="90000"/>
          </a:bodyPr>
          <a:lstStyle/>
          <a:p>
            <a:r>
              <a:rPr lang="en-US" altLang="en-US" dirty="0"/>
              <a:t>Tolerant Imprint/Merge Exercise</a:t>
            </a:r>
          </a:p>
        </p:txBody>
      </p:sp>
      <p:sp>
        <p:nvSpPr>
          <p:cNvPr id="51203" name="TextBox 1">
            <a:extLst>
              <a:ext uri="{FF2B5EF4-FFF2-40B4-BE49-F238E27FC236}">
                <a16:creationId xmlns:a16="http://schemas.microsoft.com/office/drawing/2014/main" id="{21CCB00C-BD6B-4701-86E5-B1F3434D9EBE}"/>
              </a:ext>
            </a:extLst>
          </p:cNvPr>
          <p:cNvSpPr txBox="1">
            <a:spLocks noChangeArrowheads="1"/>
          </p:cNvSpPr>
          <p:nvPr/>
        </p:nvSpPr>
        <p:spPr bwMode="auto">
          <a:xfrm>
            <a:off x="2295526" y="2070100"/>
            <a:ext cx="5095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800"/>
              <a:t>All of the volumes should successfully mesh giving you a contiguous mesh.  Check this by doing a coincident node and tri check in the mesh command panels under quality.</a:t>
            </a:r>
          </a:p>
          <a:p>
            <a:endParaRPr lang="en-US" altLang="en-US" sz="1800"/>
          </a:p>
          <a:p>
            <a:r>
              <a:rPr lang="en-US" altLang="en-US" sz="1800"/>
              <a:t>Zoom into some the areas where you know there were gaps/overlaps/misalignments to see how the tolerant imprint/merge took care of these problems.  Toggle the display of the mesh/geometry on and off while zoomed into these areas to better see what is going on.</a:t>
            </a:r>
          </a:p>
          <a:p>
            <a:endParaRPr lang="en-US" altLang="en-US" sz="1800"/>
          </a:p>
        </p:txBody>
      </p:sp>
      <p:pic>
        <p:nvPicPr>
          <p:cNvPr id="51204" name="Picture 8">
            <a:extLst>
              <a:ext uri="{FF2B5EF4-FFF2-40B4-BE49-F238E27FC236}">
                <a16:creationId xmlns:a16="http://schemas.microsoft.com/office/drawing/2014/main" id="{5157F49B-8F31-43C1-8CAC-06BB091863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1" y="2767014"/>
            <a:ext cx="2830513"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Oval 15">
            <a:extLst>
              <a:ext uri="{FF2B5EF4-FFF2-40B4-BE49-F238E27FC236}">
                <a16:creationId xmlns:a16="http://schemas.microsoft.com/office/drawing/2014/main" id="{FB78D444-4543-41A2-AED4-AB8DA04D0219}"/>
              </a:ext>
            </a:extLst>
          </p:cNvPr>
          <p:cNvSpPr>
            <a:spLocks noChangeArrowheads="1"/>
          </p:cNvSpPr>
          <p:nvPr/>
        </p:nvSpPr>
        <p:spPr bwMode="auto">
          <a:xfrm>
            <a:off x="1838325" y="2406650"/>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14</a:t>
            </a:r>
          </a:p>
        </p:txBody>
      </p:sp>
      <p:sp>
        <p:nvSpPr>
          <p:cNvPr id="51206" name="Oval 16">
            <a:extLst>
              <a:ext uri="{FF2B5EF4-FFF2-40B4-BE49-F238E27FC236}">
                <a16:creationId xmlns:a16="http://schemas.microsoft.com/office/drawing/2014/main" id="{D111C9FB-4680-4504-BA84-D34128041373}"/>
              </a:ext>
            </a:extLst>
          </p:cNvPr>
          <p:cNvSpPr>
            <a:spLocks noChangeArrowheads="1"/>
          </p:cNvSpPr>
          <p:nvPr/>
        </p:nvSpPr>
        <p:spPr bwMode="auto">
          <a:xfrm>
            <a:off x="1838325" y="3697288"/>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a:extLst>
              <a:ext uri="{FF2B5EF4-FFF2-40B4-BE49-F238E27FC236}">
                <a16:creationId xmlns:a16="http://schemas.microsoft.com/office/drawing/2014/main" id="{790E5B1A-23F1-4E9E-BBF7-442F9FAC0567}"/>
              </a:ext>
            </a:extLst>
          </p:cNvPr>
          <p:cNvSpPr>
            <a:spLocks noGrp="1" noChangeArrowheads="1"/>
          </p:cNvSpPr>
          <p:nvPr>
            <p:ph type="title" idx="4294967295"/>
          </p:nvPr>
        </p:nvSpPr>
        <p:spPr>
          <a:xfrm>
            <a:off x="3124201" y="685801"/>
            <a:ext cx="6791325" cy="849313"/>
          </a:xfrm>
        </p:spPr>
        <p:txBody>
          <a:bodyPr/>
          <a:lstStyle/>
          <a:p>
            <a:r>
              <a:rPr lang="en-US" altLang="en-US" dirty="0"/>
              <a:t>Proposed Workflow</a:t>
            </a:r>
          </a:p>
        </p:txBody>
      </p:sp>
      <p:sp>
        <p:nvSpPr>
          <p:cNvPr id="52227" name="TextBox 1">
            <a:extLst>
              <a:ext uri="{FF2B5EF4-FFF2-40B4-BE49-F238E27FC236}">
                <a16:creationId xmlns:a16="http://schemas.microsoft.com/office/drawing/2014/main" id="{0889F818-072B-4641-8BA4-608DBBAF981A}"/>
              </a:ext>
            </a:extLst>
          </p:cNvPr>
          <p:cNvSpPr txBox="1">
            <a:spLocks noChangeArrowheads="1"/>
          </p:cNvSpPr>
          <p:nvPr/>
        </p:nvSpPr>
        <p:spPr bwMode="auto">
          <a:xfrm>
            <a:off x="2295526" y="1751012"/>
            <a:ext cx="7839075"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AutoNum type="arabicPeriod"/>
            </a:pPr>
            <a:r>
              <a:rPr lang="en-US" altLang="en-US" sz="1800"/>
              <a:t>Run the ACIS healer check on your geometry to make sure it doesn</a:t>
            </a:r>
            <a:r>
              <a:rPr lang="ja-JP" altLang="en-US" sz="1800"/>
              <a:t>’</a:t>
            </a:r>
            <a:r>
              <a:rPr lang="en-US" altLang="ja-JP" sz="1800"/>
              <a:t>t have problems.  If it does you can try running the healer to rebuild it and fix any problems.</a:t>
            </a:r>
          </a:p>
          <a:p>
            <a:pPr>
              <a:buFont typeface="Arial" panose="020B0604020202020204" pitchFamily="34" charset="0"/>
              <a:buAutoNum type="arabicPeriod"/>
            </a:pPr>
            <a:r>
              <a:rPr lang="en-US" altLang="en-US" sz="1800"/>
              <a:t>Inspect your model and determine if you can use tolerant imprint/merge to take care of any gaps/overlaps/misalignments.  If you can you will save yourself a lot of time.  Otherwise continue on with step 3.</a:t>
            </a:r>
          </a:p>
          <a:p>
            <a:pPr>
              <a:buFont typeface="Arial" panose="020B0604020202020204" pitchFamily="34" charset="0"/>
              <a:buAutoNum type="arabicPeriod"/>
            </a:pPr>
            <a:r>
              <a:rPr lang="en-US" altLang="en-US" sz="1800"/>
              <a:t>Use the </a:t>
            </a:r>
            <a:r>
              <a:rPr lang="ja-JP" altLang="en-US" sz="1800"/>
              <a:t>“</a:t>
            </a:r>
            <a:r>
              <a:rPr lang="en-US" altLang="ja-JP" sz="1800"/>
              <a:t>Manage Gaps and Overlaps</a:t>
            </a:r>
            <a:r>
              <a:rPr lang="ja-JP" altLang="en-US" sz="1800"/>
              <a:t>”</a:t>
            </a:r>
            <a:r>
              <a:rPr lang="en-US" altLang="ja-JP" sz="1800"/>
              <a:t> tool to find any volume overlaps.  Fix these first.</a:t>
            </a:r>
          </a:p>
          <a:p>
            <a:pPr>
              <a:buFont typeface="Arial" panose="020B0604020202020204" pitchFamily="34" charset="0"/>
              <a:buAutoNum type="arabicPeriod"/>
            </a:pPr>
            <a:r>
              <a:rPr lang="en-US" altLang="en-US" sz="1800"/>
              <a:t>If possible, use the packages solutions to get rid of any gaps/misalignments.</a:t>
            </a:r>
          </a:p>
          <a:p>
            <a:pPr>
              <a:buFont typeface="Arial" panose="020B0604020202020204" pitchFamily="34" charset="0"/>
              <a:buAutoNum type="arabicPeriod"/>
            </a:pPr>
            <a:r>
              <a:rPr lang="en-US" altLang="en-US" sz="1800"/>
              <a:t>Check for small curves/surfaces in your model for a reference point.</a:t>
            </a:r>
          </a:p>
          <a:p>
            <a:pPr>
              <a:buFont typeface="Arial" panose="020B0604020202020204" pitchFamily="34" charset="0"/>
              <a:buAutoNum type="arabicPeriod"/>
            </a:pPr>
            <a:r>
              <a:rPr lang="en-US" altLang="en-US" sz="1800"/>
              <a:t>Imprint and merge.</a:t>
            </a:r>
          </a:p>
          <a:p>
            <a:pPr>
              <a:buFont typeface="Arial" panose="020B0604020202020204" pitchFamily="34" charset="0"/>
              <a:buAutoNum type="arabicPeriod"/>
            </a:pPr>
            <a:r>
              <a:rPr lang="en-US" altLang="en-US" sz="1800"/>
              <a:t>Check for potential problems in the ITEM Imprint/Merge panel.</a:t>
            </a:r>
          </a:p>
          <a:p>
            <a:pPr>
              <a:buFont typeface="Arial" panose="020B0604020202020204" pitchFamily="34" charset="0"/>
              <a:buAutoNum type="arabicPeriod"/>
            </a:pPr>
            <a:r>
              <a:rPr lang="en-US" altLang="en-US" sz="1800"/>
              <a:t>Double check small curves/surfaces to make sure you didn</a:t>
            </a:r>
            <a:r>
              <a:rPr lang="ja-JP" altLang="en-US" sz="1800"/>
              <a:t>’</a:t>
            </a:r>
            <a:r>
              <a:rPr lang="en-US" altLang="ja-JP" sz="1800"/>
              <a:t>t introduce any during imprinting.</a:t>
            </a:r>
          </a:p>
          <a:p>
            <a:pPr>
              <a:buFont typeface="Arial" panose="020B0604020202020204" pitchFamily="34" charset="0"/>
              <a:buAutoNum type="arabicPeriod"/>
            </a:pPr>
            <a:r>
              <a:rPr lang="en-US" altLang="en-US" sz="1800"/>
              <a:t>Mesh the assembly.</a:t>
            </a:r>
          </a:p>
          <a:p>
            <a:pPr>
              <a:buFont typeface="Arial" panose="020B0604020202020204" pitchFamily="34" charset="0"/>
              <a:buAutoNum type="arabicPeriod"/>
            </a:pPr>
            <a:r>
              <a:rPr lang="en-US" altLang="en-US" sz="1800"/>
              <a:t>Check for coincident nodes and mesh faces.  Do a model edge check.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7B951967-E4B1-42A9-BBAE-49F90AE8E5D7}"/>
              </a:ext>
            </a:extLst>
          </p:cNvPr>
          <p:cNvSpPr>
            <a:spLocks noGrp="1" noChangeArrowheads="1"/>
          </p:cNvSpPr>
          <p:nvPr>
            <p:ph type="title" idx="4294967295"/>
          </p:nvPr>
        </p:nvSpPr>
        <p:spPr>
          <a:xfrm>
            <a:off x="3876676" y="609601"/>
            <a:ext cx="6791325" cy="849313"/>
          </a:xfrm>
        </p:spPr>
        <p:txBody>
          <a:bodyPr/>
          <a:lstStyle/>
          <a:p>
            <a:r>
              <a:rPr lang="en-US" altLang="en-US"/>
              <a:t>Outline</a:t>
            </a:r>
          </a:p>
        </p:txBody>
      </p:sp>
      <p:sp>
        <p:nvSpPr>
          <p:cNvPr id="9219" name="TextBox 2">
            <a:extLst>
              <a:ext uri="{FF2B5EF4-FFF2-40B4-BE49-F238E27FC236}">
                <a16:creationId xmlns:a16="http://schemas.microsoft.com/office/drawing/2014/main" id="{CE0BC76D-4C88-4067-8F78-0D1BEF8CB229}"/>
              </a:ext>
            </a:extLst>
          </p:cNvPr>
          <p:cNvSpPr txBox="1">
            <a:spLocks noChangeArrowheads="1"/>
          </p:cNvSpPr>
          <p:nvPr/>
        </p:nvSpPr>
        <p:spPr bwMode="auto">
          <a:xfrm>
            <a:off x="2590800" y="2363788"/>
            <a:ext cx="7010400" cy="3046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AutoNum type="arabicPeriod"/>
            </a:pPr>
            <a:r>
              <a:rPr lang="en-US" altLang="en-US" sz="2400"/>
              <a:t>Why contiguous meshes?  How does CUBIT™ enforce contiguous meshes between parts?</a:t>
            </a:r>
          </a:p>
          <a:p>
            <a:pPr>
              <a:buFont typeface="Arial" panose="020B0604020202020204" pitchFamily="34" charset="0"/>
              <a:buAutoNum type="arabicPeriod"/>
            </a:pPr>
            <a:r>
              <a:rPr lang="en-US" altLang="en-US" sz="2400">
                <a:solidFill>
                  <a:srgbClr val="FF0000"/>
                </a:solidFill>
              </a:rPr>
              <a:t>What are the difficulties with generating contiguous assembly meshes?</a:t>
            </a:r>
          </a:p>
          <a:p>
            <a:pPr>
              <a:buFont typeface="Arial" panose="020B0604020202020204" pitchFamily="34" charset="0"/>
              <a:buAutoNum type="arabicPeriod"/>
            </a:pPr>
            <a:r>
              <a:rPr lang="en-US" altLang="en-US" sz="2400"/>
              <a:t>What are the tools in CUBIT™ that will help me identify problems early?</a:t>
            </a:r>
          </a:p>
          <a:p>
            <a:pPr>
              <a:buFont typeface="Arial" panose="020B0604020202020204" pitchFamily="34" charset="0"/>
              <a:buAutoNum type="arabicPeriod"/>
            </a:pPr>
            <a:r>
              <a:rPr lang="en-US" altLang="en-US" sz="2400"/>
              <a:t>What are the tools in CUBIT™ that will help me fix the problems?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BD2923EA-6E96-4CDD-9386-44BB272F6808}"/>
              </a:ext>
            </a:extLst>
          </p:cNvPr>
          <p:cNvSpPr>
            <a:spLocks noGrp="1" noChangeArrowheads="1"/>
          </p:cNvSpPr>
          <p:nvPr>
            <p:ph type="title" idx="4294967295"/>
          </p:nvPr>
        </p:nvSpPr>
        <p:spPr>
          <a:xfrm>
            <a:off x="2895601" y="679451"/>
            <a:ext cx="6791325" cy="849313"/>
          </a:xfrm>
        </p:spPr>
        <p:txBody>
          <a:bodyPr>
            <a:normAutofit fontScale="90000"/>
          </a:bodyPr>
          <a:lstStyle/>
          <a:p>
            <a:r>
              <a:rPr lang="en-US" altLang="en-US" dirty="0"/>
              <a:t>Contiguous Meshing Exercise 2</a:t>
            </a:r>
          </a:p>
        </p:txBody>
      </p:sp>
      <p:sp>
        <p:nvSpPr>
          <p:cNvPr id="10243" name="TextBox 1">
            <a:extLst>
              <a:ext uri="{FF2B5EF4-FFF2-40B4-BE49-F238E27FC236}">
                <a16:creationId xmlns:a16="http://schemas.microsoft.com/office/drawing/2014/main" id="{4F36ABED-49DE-4638-9FC4-690AF1B9A132}"/>
              </a:ext>
            </a:extLst>
          </p:cNvPr>
          <p:cNvSpPr txBox="1">
            <a:spLocks noChangeArrowheads="1"/>
          </p:cNvSpPr>
          <p:nvPr/>
        </p:nvSpPr>
        <p:spPr bwMode="auto">
          <a:xfrm>
            <a:off x="2209800" y="1595438"/>
            <a:ext cx="4800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Import </a:t>
            </a:r>
            <a:r>
              <a:rPr lang="ja-JP" altLang="en-US" sz="1600"/>
              <a:t>“</a:t>
            </a:r>
            <a:r>
              <a:rPr lang="en-US" altLang="ja-JP" sz="1600"/>
              <a:t>contig_exercise2.sat</a:t>
            </a:r>
            <a:r>
              <a:rPr lang="ja-JP" altLang="en-US" sz="1600"/>
              <a:t>”</a:t>
            </a:r>
            <a:r>
              <a:rPr lang="en-US" altLang="ja-JP" sz="1600"/>
              <a:t>.</a:t>
            </a:r>
          </a:p>
          <a:p>
            <a:endParaRPr lang="en-US" altLang="en-US" sz="1600"/>
          </a:p>
          <a:p>
            <a:r>
              <a:rPr lang="en-US" altLang="en-US" sz="1600"/>
              <a:t>Mesh the brick with size 1 and the cylinder with size 0.5.</a:t>
            </a:r>
          </a:p>
          <a:p>
            <a:endParaRPr lang="en-US" altLang="en-US" sz="1600"/>
          </a:p>
          <a:p>
            <a:r>
              <a:rPr lang="en-US" altLang="en-US" sz="1600"/>
              <a:t>Issue the command </a:t>
            </a:r>
            <a:r>
              <a:rPr lang="ja-JP" altLang="en-US" sz="1600"/>
              <a:t>“</a:t>
            </a:r>
            <a:r>
              <a:rPr lang="en-US" altLang="ja-JP" sz="1600"/>
              <a:t>draw surf 1 8</a:t>
            </a:r>
            <a:r>
              <a:rPr lang="ja-JP" altLang="en-US" sz="1600"/>
              <a:t>”</a:t>
            </a:r>
            <a:r>
              <a:rPr lang="en-US" altLang="ja-JP" sz="1600"/>
              <a:t> at the command line and notice mesh is not contiguous.</a:t>
            </a:r>
          </a:p>
          <a:p>
            <a:endParaRPr lang="en-US" altLang="en-US" sz="1600"/>
          </a:p>
          <a:p>
            <a:r>
              <a:rPr lang="en-US" altLang="en-US" sz="1600"/>
              <a:t>Delete the mesh.</a:t>
            </a:r>
          </a:p>
          <a:p>
            <a:endParaRPr lang="en-US" altLang="en-US" sz="1600"/>
          </a:p>
          <a:p>
            <a:r>
              <a:rPr lang="en-US" altLang="en-US" sz="1600"/>
              <a:t>Imprint and Merge the two volumes.</a:t>
            </a:r>
          </a:p>
          <a:p>
            <a:endParaRPr lang="en-US" altLang="en-US" sz="1600"/>
          </a:p>
          <a:p>
            <a:r>
              <a:rPr lang="en-US" altLang="en-US" sz="1600"/>
              <a:t>Mesh the volumes with the same sizes as before.</a:t>
            </a:r>
          </a:p>
          <a:p>
            <a:endParaRPr lang="en-US" altLang="en-US" sz="1600"/>
          </a:p>
          <a:p>
            <a:r>
              <a:rPr lang="en-US" altLang="en-US" sz="1600"/>
              <a:t>Did you get what you expected?  Why or why not?</a:t>
            </a:r>
          </a:p>
          <a:p>
            <a:endParaRPr lang="en-US" altLang="en-US" sz="1600"/>
          </a:p>
          <a:p>
            <a:r>
              <a:rPr lang="en-US" altLang="en-US" sz="1600"/>
              <a:t>Was there any output from CUBIT™ that would have led you to expect the result you got?</a:t>
            </a:r>
          </a:p>
          <a:p>
            <a:endParaRPr lang="en-US" altLang="en-US" sz="1600"/>
          </a:p>
          <a:p>
            <a:r>
              <a:rPr lang="en-US" altLang="en-US" sz="1600"/>
              <a:t>Hint: Measure the distance between vertex 1 and surface 8.</a:t>
            </a:r>
          </a:p>
        </p:txBody>
      </p:sp>
      <p:pic>
        <p:nvPicPr>
          <p:cNvPr id="10244" name="Picture 5">
            <a:extLst>
              <a:ext uri="{FF2B5EF4-FFF2-40B4-BE49-F238E27FC236}">
                <a16:creationId xmlns:a16="http://schemas.microsoft.com/office/drawing/2014/main" id="{F440BD7C-3A29-4F06-8A02-64A8C98562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8976" y="2357437"/>
            <a:ext cx="34004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Oval 5">
            <a:extLst>
              <a:ext uri="{FF2B5EF4-FFF2-40B4-BE49-F238E27FC236}">
                <a16:creationId xmlns:a16="http://schemas.microsoft.com/office/drawing/2014/main" id="{EC9065E3-DD5F-4A17-942A-F7EE859FC24D}"/>
              </a:ext>
            </a:extLst>
          </p:cNvPr>
          <p:cNvSpPr>
            <a:spLocks noChangeArrowheads="1"/>
          </p:cNvSpPr>
          <p:nvPr/>
        </p:nvSpPr>
        <p:spPr bwMode="auto">
          <a:xfrm>
            <a:off x="1752600" y="1598612"/>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10246" name="Oval 6">
            <a:extLst>
              <a:ext uri="{FF2B5EF4-FFF2-40B4-BE49-F238E27FC236}">
                <a16:creationId xmlns:a16="http://schemas.microsoft.com/office/drawing/2014/main" id="{6BF559A8-1790-4989-91A5-0B794F2AF8AB}"/>
              </a:ext>
            </a:extLst>
          </p:cNvPr>
          <p:cNvSpPr>
            <a:spLocks noChangeArrowheads="1"/>
          </p:cNvSpPr>
          <p:nvPr/>
        </p:nvSpPr>
        <p:spPr bwMode="auto">
          <a:xfrm>
            <a:off x="1752600" y="2233612"/>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10247" name="Oval 7">
            <a:extLst>
              <a:ext uri="{FF2B5EF4-FFF2-40B4-BE49-F238E27FC236}">
                <a16:creationId xmlns:a16="http://schemas.microsoft.com/office/drawing/2014/main" id="{9BE1AC5A-EDFB-4782-8E9B-C5B15E24E7F9}"/>
              </a:ext>
            </a:extLst>
          </p:cNvPr>
          <p:cNvSpPr>
            <a:spLocks noChangeArrowheads="1"/>
          </p:cNvSpPr>
          <p:nvPr/>
        </p:nvSpPr>
        <p:spPr bwMode="auto">
          <a:xfrm>
            <a:off x="1752600" y="2919412"/>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10248" name="Oval 15">
            <a:extLst>
              <a:ext uri="{FF2B5EF4-FFF2-40B4-BE49-F238E27FC236}">
                <a16:creationId xmlns:a16="http://schemas.microsoft.com/office/drawing/2014/main" id="{CE9244F4-D0B8-4253-BBEE-E4D9C5658BB9}"/>
              </a:ext>
            </a:extLst>
          </p:cNvPr>
          <p:cNvSpPr>
            <a:spLocks noChangeArrowheads="1"/>
          </p:cNvSpPr>
          <p:nvPr/>
        </p:nvSpPr>
        <p:spPr bwMode="auto">
          <a:xfrm>
            <a:off x="1752600" y="3552825"/>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10249" name="Oval 16">
            <a:extLst>
              <a:ext uri="{FF2B5EF4-FFF2-40B4-BE49-F238E27FC236}">
                <a16:creationId xmlns:a16="http://schemas.microsoft.com/office/drawing/2014/main" id="{DE97C65B-0208-44FD-8B6B-069E3B00D4BB}"/>
              </a:ext>
            </a:extLst>
          </p:cNvPr>
          <p:cNvSpPr>
            <a:spLocks noChangeArrowheads="1"/>
          </p:cNvSpPr>
          <p:nvPr/>
        </p:nvSpPr>
        <p:spPr bwMode="auto">
          <a:xfrm>
            <a:off x="1752600" y="4062412"/>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5</a:t>
            </a:r>
          </a:p>
        </p:txBody>
      </p:sp>
      <p:sp>
        <p:nvSpPr>
          <p:cNvPr id="10250" name="Oval 5">
            <a:extLst>
              <a:ext uri="{FF2B5EF4-FFF2-40B4-BE49-F238E27FC236}">
                <a16:creationId xmlns:a16="http://schemas.microsoft.com/office/drawing/2014/main" id="{F8EAA659-27D1-46D9-ACED-B42509E4ED24}"/>
              </a:ext>
            </a:extLst>
          </p:cNvPr>
          <p:cNvSpPr>
            <a:spLocks noChangeArrowheads="1"/>
          </p:cNvSpPr>
          <p:nvPr/>
        </p:nvSpPr>
        <p:spPr bwMode="auto">
          <a:xfrm>
            <a:off x="1752600" y="4519612"/>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6</a:t>
            </a:r>
          </a:p>
        </p:txBody>
      </p:sp>
      <p:sp>
        <p:nvSpPr>
          <p:cNvPr id="10251" name="Oval 6">
            <a:extLst>
              <a:ext uri="{FF2B5EF4-FFF2-40B4-BE49-F238E27FC236}">
                <a16:creationId xmlns:a16="http://schemas.microsoft.com/office/drawing/2014/main" id="{8872E2E5-DC56-45AB-B423-0F2DED90D9D8}"/>
              </a:ext>
            </a:extLst>
          </p:cNvPr>
          <p:cNvSpPr>
            <a:spLocks noChangeArrowheads="1"/>
          </p:cNvSpPr>
          <p:nvPr/>
        </p:nvSpPr>
        <p:spPr bwMode="auto">
          <a:xfrm>
            <a:off x="1752600" y="4997450"/>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7</a:t>
            </a:r>
          </a:p>
        </p:txBody>
      </p:sp>
      <p:sp>
        <p:nvSpPr>
          <p:cNvPr id="10252" name="Oval 7">
            <a:extLst>
              <a:ext uri="{FF2B5EF4-FFF2-40B4-BE49-F238E27FC236}">
                <a16:creationId xmlns:a16="http://schemas.microsoft.com/office/drawing/2014/main" id="{6AA2457A-C7AB-4194-879F-3826AEE3F143}"/>
              </a:ext>
            </a:extLst>
          </p:cNvPr>
          <p:cNvSpPr>
            <a:spLocks noChangeArrowheads="1"/>
          </p:cNvSpPr>
          <p:nvPr/>
        </p:nvSpPr>
        <p:spPr bwMode="auto">
          <a:xfrm>
            <a:off x="1752600" y="5584825"/>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8</a:t>
            </a:r>
          </a:p>
        </p:txBody>
      </p:sp>
      <p:sp>
        <p:nvSpPr>
          <p:cNvPr id="10253" name="Oval 15">
            <a:extLst>
              <a:ext uri="{FF2B5EF4-FFF2-40B4-BE49-F238E27FC236}">
                <a16:creationId xmlns:a16="http://schemas.microsoft.com/office/drawing/2014/main" id="{EE58E1AF-1420-407B-835D-F1274F722DC1}"/>
              </a:ext>
            </a:extLst>
          </p:cNvPr>
          <p:cNvSpPr>
            <a:spLocks noChangeArrowheads="1"/>
          </p:cNvSpPr>
          <p:nvPr/>
        </p:nvSpPr>
        <p:spPr bwMode="auto">
          <a:xfrm>
            <a:off x="1752600" y="6272212"/>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2189DEFF-3107-495E-98B2-AC1AC4D16CBF}"/>
              </a:ext>
            </a:extLst>
          </p:cNvPr>
          <p:cNvSpPr>
            <a:spLocks noGrp="1" noChangeArrowheads="1"/>
          </p:cNvSpPr>
          <p:nvPr>
            <p:ph type="title" idx="4294967295"/>
          </p:nvPr>
        </p:nvSpPr>
        <p:spPr>
          <a:xfrm>
            <a:off x="3660776" y="447676"/>
            <a:ext cx="6791325" cy="849313"/>
          </a:xfrm>
        </p:spPr>
        <p:txBody>
          <a:bodyPr/>
          <a:lstStyle/>
          <a:p>
            <a:r>
              <a:rPr lang="en-US" altLang="en-US" dirty="0"/>
              <a:t>Gaps</a:t>
            </a:r>
          </a:p>
        </p:txBody>
      </p:sp>
      <p:sp>
        <p:nvSpPr>
          <p:cNvPr id="11267" name="TextBox 2">
            <a:extLst>
              <a:ext uri="{FF2B5EF4-FFF2-40B4-BE49-F238E27FC236}">
                <a16:creationId xmlns:a16="http://schemas.microsoft.com/office/drawing/2014/main" id="{E3B302D5-A4E3-4AC3-AE7F-96B847410EC3}"/>
              </a:ext>
            </a:extLst>
          </p:cNvPr>
          <p:cNvSpPr txBox="1">
            <a:spLocks noChangeArrowheads="1"/>
          </p:cNvSpPr>
          <p:nvPr/>
        </p:nvSpPr>
        <p:spPr bwMode="auto">
          <a:xfrm>
            <a:off x="2743200" y="1373188"/>
            <a:ext cx="7010400" cy="3046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sz="1000">
                <a:solidFill>
                  <a:schemeClr val="tx1"/>
                </a:solidFill>
                <a:latin typeface="Arial" panose="020B0604020202020204" pitchFamily="34" charset="0"/>
                <a:ea typeface="MS PGothic" panose="020B0600070205080204" pitchFamily="34" charset="-128"/>
              </a:defRPr>
            </a:lvl1pPr>
            <a:lvl2pPr marL="628650" indent="-1714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2400"/>
              <a:t>ACIS has a default geometric tolerance of 1e-6.</a:t>
            </a:r>
          </a:p>
          <a:p>
            <a:pPr lvl="1">
              <a:buFont typeface="Arial" panose="020B0604020202020204" pitchFamily="34" charset="0"/>
              <a:buChar char="•"/>
            </a:pPr>
            <a:r>
              <a:rPr lang="en-US" altLang="en-US" sz="2400"/>
              <a:t>Entities are not </a:t>
            </a:r>
            <a:r>
              <a:rPr lang="ja-JP" altLang="en-US" sz="2400"/>
              <a:t>“</a:t>
            </a:r>
            <a:r>
              <a:rPr lang="en-US" altLang="ja-JP" sz="2400"/>
              <a:t>touching</a:t>
            </a:r>
            <a:r>
              <a:rPr lang="ja-JP" altLang="en-US" sz="2400"/>
              <a:t>”</a:t>
            </a:r>
            <a:r>
              <a:rPr lang="en-US" altLang="ja-JP" sz="2400"/>
              <a:t> unless they are closer than 1e-6</a:t>
            </a:r>
          </a:p>
          <a:p>
            <a:pPr lvl="1">
              <a:buFont typeface="Arial" panose="020B0604020202020204" pitchFamily="34" charset="0"/>
              <a:buChar char="•"/>
            </a:pPr>
            <a:r>
              <a:rPr lang="en-US" altLang="en-US" sz="2400"/>
              <a:t>Positions in space are not considered the same unless they are closer than 1e-6</a:t>
            </a:r>
          </a:p>
          <a:p>
            <a:pPr>
              <a:buFont typeface="Arial" panose="020B0604020202020204" pitchFamily="34" charset="0"/>
              <a:buChar char="•"/>
            </a:pPr>
            <a:r>
              <a:rPr lang="en-US" altLang="en-US" sz="2400"/>
              <a:t>Imprinting in CUBIT™ is done using the ACIS kernel and therefore will not occur unless entities are within 1e-6 of one another</a:t>
            </a:r>
          </a:p>
        </p:txBody>
      </p:sp>
      <p:pic>
        <p:nvPicPr>
          <p:cNvPr id="11268" name="Picture 6">
            <a:extLst>
              <a:ext uri="{FF2B5EF4-FFF2-40B4-BE49-F238E27FC236}">
                <a16:creationId xmlns:a16="http://schemas.microsoft.com/office/drawing/2014/main" id="{8DC0DBE4-5F8C-4023-8A93-1BEB4C3DC1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6438" y="4572001"/>
            <a:ext cx="2316162"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7">
            <a:extLst>
              <a:ext uri="{FF2B5EF4-FFF2-40B4-BE49-F238E27FC236}">
                <a16:creationId xmlns:a16="http://schemas.microsoft.com/office/drawing/2014/main" id="{B4C30947-95FE-4A62-A206-543CAEB10845}"/>
              </a:ext>
            </a:extLst>
          </p:cNvPr>
          <p:cNvSpPr txBox="1">
            <a:spLocks noChangeArrowheads="1"/>
          </p:cNvSpPr>
          <p:nvPr/>
        </p:nvSpPr>
        <p:spPr bwMode="auto">
          <a:xfrm>
            <a:off x="2819400" y="4648200"/>
            <a:ext cx="4114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Continue with Exercise 2 by doing the following: move the cylinder 9.9e-6 in the negative z direction (the measured distance between vertex 1 and surface 8 should then be 1e-7), delete the mesh, redo the imprint/merge, and remesh.</a:t>
            </a:r>
          </a:p>
          <a:p>
            <a:endParaRPr lang="en-US" altLang="en-US" sz="1600"/>
          </a:p>
        </p:txBody>
      </p:sp>
      <p:sp>
        <p:nvSpPr>
          <p:cNvPr id="11270" name="Oval 16">
            <a:extLst>
              <a:ext uri="{FF2B5EF4-FFF2-40B4-BE49-F238E27FC236}">
                <a16:creationId xmlns:a16="http://schemas.microsoft.com/office/drawing/2014/main" id="{6EB2D82E-001B-498A-9AFF-C4F47CA8BBA2}"/>
              </a:ext>
            </a:extLst>
          </p:cNvPr>
          <p:cNvSpPr>
            <a:spLocks noChangeArrowheads="1"/>
          </p:cNvSpPr>
          <p:nvPr/>
        </p:nvSpPr>
        <p:spPr bwMode="auto">
          <a:xfrm>
            <a:off x="2209800" y="5257800"/>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EBC5C66C-E6DF-4AFE-8353-1958FDCDE616}"/>
              </a:ext>
            </a:extLst>
          </p:cNvPr>
          <p:cNvSpPr>
            <a:spLocks noGrp="1" noChangeArrowheads="1"/>
          </p:cNvSpPr>
          <p:nvPr>
            <p:ph type="title" idx="4294967295"/>
          </p:nvPr>
        </p:nvSpPr>
        <p:spPr>
          <a:xfrm>
            <a:off x="3124201" y="855663"/>
            <a:ext cx="6791325" cy="849313"/>
          </a:xfrm>
        </p:spPr>
        <p:txBody>
          <a:bodyPr>
            <a:normAutofit fontScale="90000"/>
          </a:bodyPr>
          <a:lstStyle/>
          <a:p>
            <a:r>
              <a:rPr lang="en-US" altLang="en-US" dirty="0"/>
              <a:t>Contiguous Meshing Exercise 3</a:t>
            </a:r>
          </a:p>
        </p:txBody>
      </p:sp>
      <p:sp>
        <p:nvSpPr>
          <p:cNvPr id="12291" name="TextBox 1">
            <a:extLst>
              <a:ext uri="{FF2B5EF4-FFF2-40B4-BE49-F238E27FC236}">
                <a16:creationId xmlns:a16="http://schemas.microsoft.com/office/drawing/2014/main" id="{8C151B6F-E96B-4542-8FCF-50059EC06D5B}"/>
              </a:ext>
            </a:extLst>
          </p:cNvPr>
          <p:cNvSpPr txBox="1">
            <a:spLocks noChangeArrowheads="1"/>
          </p:cNvSpPr>
          <p:nvPr/>
        </p:nvSpPr>
        <p:spPr bwMode="auto">
          <a:xfrm>
            <a:off x="2209800" y="1998663"/>
            <a:ext cx="4800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600"/>
              <a:t>Import </a:t>
            </a:r>
            <a:r>
              <a:rPr lang="ja-JP" altLang="en-US" sz="1600"/>
              <a:t>“</a:t>
            </a:r>
            <a:r>
              <a:rPr lang="en-US" altLang="ja-JP" sz="1600"/>
              <a:t>contig_exercise3.sat</a:t>
            </a:r>
            <a:r>
              <a:rPr lang="ja-JP" altLang="en-US" sz="1600"/>
              <a:t>”</a:t>
            </a:r>
            <a:r>
              <a:rPr lang="en-US" altLang="ja-JP" sz="1600"/>
              <a:t>.</a:t>
            </a:r>
          </a:p>
          <a:p>
            <a:endParaRPr lang="en-US" altLang="en-US" sz="1600"/>
          </a:p>
          <a:p>
            <a:r>
              <a:rPr lang="en-US" altLang="en-US" sz="1600"/>
              <a:t>Imprint and Merge the two volumes.</a:t>
            </a:r>
          </a:p>
          <a:p>
            <a:endParaRPr lang="en-US" altLang="en-US" sz="1600"/>
          </a:p>
          <a:p>
            <a:r>
              <a:rPr lang="en-US" altLang="en-US" sz="1600"/>
              <a:t>Mesh the volumes.</a:t>
            </a:r>
          </a:p>
          <a:p>
            <a:endParaRPr lang="en-US" altLang="en-US" sz="1600"/>
          </a:p>
          <a:p>
            <a:r>
              <a:rPr lang="en-US" altLang="en-US" sz="1600"/>
              <a:t>Did you get what you expected?  Why or why not?</a:t>
            </a:r>
          </a:p>
          <a:p>
            <a:endParaRPr lang="en-US" altLang="en-US" sz="1600"/>
          </a:p>
          <a:p>
            <a:r>
              <a:rPr lang="en-US" altLang="en-US" sz="1600"/>
              <a:t>Was there any output from Cubit that helps shed light on the results?</a:t>
            </a:r>
          </a:p>
          <a:p>
            <a:endParaRPr lang="en-US" altLang="en-US" sz="1600"/>
          </a:p>
          <a:p>
            <a:r>
              <a:rPr lang="en-US" altLang="en-US" sz="1600"/>
              <a:t>Hint: zoom in on vertex 14.</a:t>
            </a:r>
          </a:p>
        </p:txBody>
      </p:sp>
      <p:sp>
        <p:nvSpPr>
          <p:cNvPr id="12292" name="Oval 5">
            <a:extLst>
              <a:ext uri="{FF2B5EF4-FFF2-40B4-BE49-F238E27FC236}">
                <a16:creationId xmlns:a16="http://schemas.microsoft.com/office/drawing/2014/main" id="{2DD4DDB3-B14D-4A88-BDF9-544B7EF18162}"/>
              </a:ext>
            </a:extLst>
          </p:cNvPr>
          <p:cNvSpPr>
            <a:spLocks noChangeArrowheads="1"/>
          </p:cNvSpPr>
          <p:nvPr/>
        </p:nvSpPr>
        <p:spPr bwMode="auto">
          <a:xfrm>
            <a:off x="1752600" y="2001837"/>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1</a:t>
            </a:r>
          </a:p>
        </p:txBody>
      </p:sp>
      <p:sp>
        <p:nvSpPr>
          <p:cNvPr id="12293" name="Oval 6">
            <a:extLst>
              <a:ext uri="{FF2B5EF4-FFF2-40B4-BE49-F238E27FC236}">
                <a16:creationId xmlns:a16="http://schemas.microsoft.com/office/drawing/2014/main" id="{95F2686C-6305-4A70-853E-7A0849BF253B}"/>
              </a:ext>
            </a:extLst>
          </p:cNvPr>
          <p:cNvSpPr>
            <a:spLocks noChangeArrowheads="1"/>
          </p:cNvSpPr>
          <p:nvPr/>
        </p:nvSpPr>
        <p:spPr bwMode="auto">
          <a:xfrm>
            <a:off x="1752600" y="2532062"/>
            <a:ext cx="381000" cy="304800"/>
          </a:xfrm>
          <a:prstGeom prst="ellipse">
            <a:avLst/>
          </a:prstGeom>
          <a:solidFill>
            <a:schemeClr val="bg1"/>
          </a:solidFill>
          <a:ln w="28575">
            <a:solidFill>
              <a:schemeClr val="accent2"/>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2</a:t>
            </a:r>
          </a:p>
        </p:txBody>
      </p:sp>
      <p:sp>
        <p:nvSpPr>
          <p:cNvPr id="12294" name="Oval 7">
            <a:extLst>
              <a:ext uri="{FF2B5EF4-FFF2-40B4-BE49-F238E27FC236}">
                <a16:creationId xmlns:a16="http://schemas.microsoft.com/office/drawing/2014/main" id="{C37420D7-F2CB-484A-87A1-EA6039EE1ECB}"/>
              </a:ext>
            </a:extLst>
          </p:cNvPr>
          <p:cNvSpPr>
            <a:spLocks noChangeArrowheads="1"/>
          </p:cNvSpPr>
          <p:nvPr/>
        </p:nvSpPr>
        <p:spPr bwMode="auto">
          <a:xfrm>
            <a:off x="1752600" y="2989262"/>
            <a:ext cx="381000" cy="304800"/>
          </a:xfrm>
          <a:prstGeom prst="ellipse">
            <a:avLst/>
          </a:prstGeom>
          <a:solidFill>
            <a:schemeClr val="bg1"/>
          </a:solidFill>
          <a:ln w="28575">
            <a:solidFill>
              <a:srgbClr val="339933"/>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3</a:t>
            </a:r>
          </a:p>
        </p:txBody>
      </p:sp>
      <p:sp>
        <p:nvSpPr>
          <p:cNvPr id="12295" name="Oval 15">
            <a:extLst>
              <a:ext uri="{FF2B5EF4-FFF2-40B4-BE49-F238E27FC236}">
                <a16:creationId xmlns:a16="http://schemas.microsoft.com/office/drawing/2014/main" id="{5BA6D8C2-5F91-4BB3-BD4C-4169B46F2A96}"/>
              </a:ext>
            </a:extLst>
          </p:cNvPr>
          <p:cNvSpPr>
            <a:spLocks noChangeArrowheads="1"/>
          </p:cNvSpPr>
          <p:nvPr/>
        </p:nvSpPr>
        <p:spPr bwMode="auto">
          <a:xfrm>
            <a:off x="1752600" y="3446462"/>
            <a:ext cx="381000" cy="304800"/>
          </a:xfrm>
          <a:prstGeom prst="ellipse">
            <a:avLst/>
          </a:prstGeom>
          <a:solidFill>
            <a:schemeClr val="bg1"/>
          </a:solidFill>
          <a:ln w="28575">
            <a:solidFill>
              <a:srgbClr val="FF99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4</a:t>
            </a:r>
          </a:p>
        </p:txBody>
      </p:sp>
      <p:sp>
        <p:nvSpPr>
          <p:cNvPr id="12296" name="Oval 16">
            <a:extLst>
              <a:ext uri="{FF2B5EF4-FFF2-40B4-BE49-F238E27FC236}">
                <a16:creationId xmlns:a16="http://schemas.microsoft.com/office/drawing/2014/main" id="{817AAFD3-32B4-43C6-B688-6B27B767F9C9}"/>
              </a:ext>
            </a:extLst>
          </p:cNvPr>
          <p:cNvSpPr>
            <a:spLocks noChangeArrowheads="1"/>
          </p:cNvSpPr>
          <p:nvPr/>
        </p:nvSpPr>
        <p:spPr bwMode="auto">
          <a:xfrm>
            <a:off x="1752600" y="4056062"/>
            <a:ext cx="381000" cy="304800"/>
          </a:xfrm>
          <a:prstGeom prst="ellipse">
            <a:avLst/>
          </a:prstGeom>
          <a:solidFill>
            <a:schemeClr val="bg1"/>
          </a:solidFill>
          <a:ln w="28575">
            <a:solidFill>
              <a:srgbClr val="FF33CC"/>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5</a:t>
            </a:r>
          </a:p>
        </p:txBody>
      </p:sp>
      <p:sp>
        <p:nvSpPr>
          <p:cNvPr id="12297" name="Oval 5">
            <a:extLst>
              <a:ext uri="{FF2B5EF4-FFF2-40B4-BE49-F238E27FC236}">
                <a16:creationId xmlns:a16="http://schemas.microsoft.com/office/drawing/2014/main" id="{B8120B6F-0225-411A-A3AA-6C56961CB7B7}"/>
              </a:ext>
            </a:extLst>
          </p:cNvPr>
          <p:cNvSpPr>
            <a:spLocks noChangeArrowheads="1"/>
          </p:cNvSpPr>
          <p:nvPr/>
        </p:nvSpPr>
        <p:spPr bwMode="auto">
          <a:xfrm>
            <a:off x="1752600" y="4665662"/>
            <a:ext cx="381000" cy="304800"/>
          </a:xfrm>
          <a:prstGeom prst="ellipse">
            <a:avLst/>
          </a:prstGeom>
          <a:solidFill>
            <a:schemeClr val="bg1"/>
          </a:solidFill>
          <a:ln w="28575">
            <a:solidFill>
              <a:srgbClr val="FF0000"/>
            </a:solidFill>
            <a:round/>
            <a:headEnd/>
            <a:tailEnd/>
          </a:ln>
        </p:spPr>
        <p:txBody>
          <a:bodyPr wrap="none" anchor="ct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2400"/>
              <a:t>6</a:t>
            </a:r>
          </a:p>
        </p:txBody>
      </p:sp>
      <p:pic>
        <p:nvPicPr>
          <p:cNvPr id="12298" name="Picture 2">
            <a:extLst>
              <a:ext uri="{FF2B5EF4-FFF2-40B4-BE49-F238E27FC236}">
                <a16:creationId xmlns:a16="http://schemas.microsoft.com/office/drawing/2014/main" id="{4F71CAEF-0732-48E3-9A4D-D1163201E6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514600"/>
            <a:ext cx="3403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3AD57A9E-CC9B-42AB-AE7F-00182BFDC6E8}"/>
              </a:ext>
            </a:extLst>
          </p:cNvPr>
          <p:cNvSpPr>
            <a:spLocks noGrp="1" noChangeArrowheads="1"/>
          </p:cNvSpPr>
          <p:nvPr>
            <p:ph type="title" idx="4294967295"/>
          </p:nvPr>
        </p:nvSpPr>
        <p:spPr>
          <a:xfrm>
            <a:off x="3876676" y="631826"/>
            <a:ext cx="6791325" cy="849313"/>
          </a:xfrm>
        </p:spPr>
        <p:txBody>
          <a:bodyPr/>
          <a:lstStyle/>
          <a:p>
            <a:r>
              <a:rPr lang="en-US" altLang="en-US"/>
              <a:t>Volume Overlaps</a:t>
            </a:r>
          </a:p>
        </p:txBody>
      </p:sp>
      <p:sp>
        <p:nvSpPr>
          <p:cNvPr id="13315" name="TextBox 2">
            <a:extLst>
              <a:ext uri="{FF2B5EF4-FFF2-40B4-BE49-F238E27FC236}">
                <a16:creationId xmlns:a16="http://schemas.microsoft.com/office/drawing/2014/main" id="{0A6C1099-05F1-4D70-8817-090F58DD4B84}"/>
              </a:ext>
            </a:extLst>
          </p:cNvPr>
          <p:cNvSpPr txBox="1">
            <a:spLocks noChangeArrowheads="1"/>
          </p:cNvSpPr>
          <p:nvPr/>
        </p:nvSpPr>
        <p:spPr bwMode="auto">
          <a:xfrm>
            <a:off x="2743200" y="1858964"/>
            <a:ext cx="7010400"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2400"/>
              <a:t>Volume overlaps usually create sliver geometry during imprinting</a:t>
            </a:r>
          </a:p>
          <a:p>
            <a:pPr>
              <a:buFont typeface="Arial" panose="020B0604020202020204" pitchFamily="34" charset="0"/>
              <a:buChar char="•"/>
            </a:pPr>
            <a:r>
              <a:rPr lang="en-US" altLang="en-US" sz="2400"/>
              <a:t>ACIS has some </a:t>
            </a:r>
            <a:r>
              <a:rPr lang="ja-JP" altLang="en-US" sz="2400"/>
              <a:t>“</a:t>
            </a:r>
            <a:r>
              <a:rPr lang="en-US" altLang="ja-JP" sz="2400"/>
              <a:t>remove sliver</a:t>
            </a:r>
            <a:r>
              <a:rPr lang="ja-JP" altLang="en-US" sz="2400"/>
              <a:t>”</a:t>
            </a:r>
            <a:r>
              <a:rPr lang="en-US" altLang="ja-JP" sz="2400"/>
              <a:t> capabilities to prevent slivers but only within some tolerance</a:t>
            </a:r>
            <a:endParaRPr lang="en-US" altLang="en-US" sz="2400"/>
          </a:p>
        </p:txBody>
      </p:sp>
    </p:spTree>
  </p:cSld>
  <p:clrMapOvr>
    <a:masterClrMapping/>
  </p:clrMapOvr>
</p:sld>
</file>

<file path=ppt/theme/theme1.xml><?xml version="1.0" encoding="utf-8"?>
<a:theme xmlns:a="http://schemas.openxmlformats.org/drawingml/2006/main" name="coreform-ppt-theme">
  <a:themeElements>
    <a:clrScheme name="Coreform">
      <a:dk1>
        <a:sysClr val="windowText" lastClr="000000"/>
      </a:dk1>
      <a:lt1>
        <a:sysClr val="window" lastClr="FFFFFF"/>
      </a:lt1>
      <a:dk2>
        <a:srgbClr val="323232"/>
      </a:dk2>
      <a:lt2>
        <a:srgbClr val="E6E6E6"/>
      </a:lt2>
      <a:accent1>
        <a:srgbClr val="A35149"/>
      </a:accent1>
      <a:accent2>
        <a:srgbClr val="4968AB"/>
      </a:accent2>
      <a:accent3>
        <a:srgbClr val="A1B5BA"/>
      </a:accent3>
      <a:accent4>
        <a:srgbClr val="CFAF63"/>
      </a:accent4>
      <a:accent5>
        <a:srgbClr val="9A8FA5"/>
      </a:accent5>
      <a:accent6>
        <a:srgbClr val="6A806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rgbClr val="0070C0"/>
          </a:solidFill>
        </a:ln>
      </a:spPr>
      <a:bodyPr/>
      <a:lstStyle/>
      <a:style>
        <a:lnRef idx="2">
          <a:schemeClr val="dk1"/>
        </a:lnRef>
        <a:fillRef idx="0">
          <a:schemeClr val="dk1"/>
        </a:fillRef>
        <a:effectRef idx="1">
          <a:schemeClr val="dk1"/>
        </a:effectRef>
        <a:fontRef idx="minor">
          <a:schemeClr val="tx1"/>
        </a:fontRef>
      </a:style>
    </a:lnDef>
  </a:objectDefaults>
  <a:extraClrSchemeLst/>
  <a:extLst>
    <a:ext uri="{05A4C25C-085E-4340-85A3-A5531E510DB2}">
      <thm15:themeFamily xmlns:thm15="http://schemas.microsoft.com/office/thememl/2012/main" name="coreform-ppt-theme" id="{E2933A98-F983-49AA-B594-4B6DD2D54234}" vid="{34EFE23A-C2C4-4180-AE12-B79E9020D1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coreform-ppt-theme</Template>
  <TotalTime>3668</TotalTime>
  <Words>4333</Words>
  <Application>Microsoft Office PowerPoint</Application>
  <PresentationFormat>Widescreen</PresentationFormat>
  <Paragraphs>507</Paragraphs>
  <Slides>47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Arial Black</vt:lpstr>
      <vt:lpstr>Calibri</vt:lpstr>
      <vt:lpstr>coreform-ppt-theme</vt:lpstr>
      <vt:lpstr>PowerPoint Presentation</vt:lpstr>
      <vt:lpstr>Outline</vt:lpstr>
      <vt:lpstr>Outline</vt:lpstr>
      <vt:lpstr>Contiguous Meshing Exercise 1</vt:lpstr>
      <vt:lpstr>Outline</vt:lpstr>
      <vt:lpstr>Contiguous Meshing Exercise 2</vt:lpstr>
      <vt:lpstr>Gaps</vt:lpstr>
      <vt:lpstr>Contiguous Meshing Exercise 3</vt:lpstr>
      <vt:lpstr>Volume Overlaps</vt:lpstr>
      <vt:lpstr>Contiguous Meshing Exercise 4</vt:lpstr>
      <vt:lpstr>Summary of Adverse Effects of Gaps/Overlaps/Misalignments</vt:lpstr>
      <vt:lpstr>Outline</vt:lpstr>
      <vt:lpstr>Tools for Finding Gaps/Overlaps/Misalignments</vt:lpstr>
      <vt:lpstr>Tools for Finding Gaps/Overlaps/Misalignments</vt:lpstr>
      <vt:lpstr>ITEM Manage Gap/Overlap Tool</vt:lpstr>
      <vt:lpstr>Contiguous Meshing Exercise 5</vt:lpstr>
      <vt:lpstr>ITEM Proximity Check Tool</vt:lpstr>
      <vt:lpstr>Contiguous Meshing Exercise 6</vt:lpstr>
      <vt:lpstr>ITEM Overlapping Surface Tool</vt:lpstr>
      <vt:lpstr>Contiguous Meshing Exercise 7</vt:lpstr>
      <vt:lpstr>ITEM Small Feature Tool</vt:lpstr>
      <vt:lpstr>Contiguous Meshing Exercise 8</vt:lpstr>
      <vt:lpstr>Tools for Finding Gaps/Overlaps/Misalignments</vt:lpstr>
      <vt:lpstr>Coincident Mesh Check</vt:lpstr>
      <vt:lpstr>Contiguous Meshing Exercise 9</vt:lpstr>
      <vt:lpstr>Model Edge Check</vt:lpstr>
      <vt:lpstr>Contiguous Meshing Exercise 10</vt:lpstr>
      <vt:lpstr>Outline</vt:lpstr>
      <vt:lpstr>Tool Applicability Chart</vt:lpstr>
      <vt:lpstr>Moving Volumes</vt:lpstr>
      <vt:lpstr>Move Volume Exercise</vt:lpstr>
      <vt:lpstr>Volume Booleans</vt:lpstr>
      <vt:lpstr>Boolean Exercise</vt:lpstr>
      <vt:lpstr>Tweaking Surfaces</vt:lpstr>
      <vt:lpstr>Tweak Surface Exercise</vt:lpstr>
      <vt:lpstr>Packaged Solutions</vt:lpstr>
      <vt:lpstr>Using a Packaged Solution Exercise</vt:lpstr>
      <vt:lpstr>Tolerant Imprint/Merge</vt:lpstr>
      <vt:lpstr>Tolerant Imprint/Merge</vt:lpstr>
      <vt:lpstr>Tolerant Imprint/Merge</vt:lpstr>
      <vt:lpstr>Tolerant Imprint/Merge Exercise</vt:lpstr>
      <vt:lpstr>Tolerant Imprint/Merge Exercise</vt:lpstr>
      <vt:lpstr>Tolerant Imprint/Merge Exercise</vt:lpstr>
      <vt:lpstr>Tolerant Imprint/Merge Exercise</vt:lpstr>
      <vt:lpstr>Tolerant Imprint/Merge Exercise</vt:lpstr>
      <vt:lpstr>Tolerant Imprint/Merge Exercise</vt:lpstr>
      <vt:lpstr>Proposed Workflow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Owen</dc:creator>
  <cp:lastModifiedBy>Ben Taylor</cp:lastModifiedBy>
  <cp:revision>172</cp:revision>
  <dcterms:created xsi:type="dcterms:W3CDTF">2008-10-28T01:01:42Z</dcterms:created>
  <dcterms:modified xsi:type="dcterms:W3CDTF">2021-01-12T17:13:17Z</dcterms:modified>
</cp:coreProperties>
</file>