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98" r:id="rId4"/>
    <p:sldId id="300" r:id="rId5"/>
    <p:sldId id="322" r:id="rId6"/>
    <p:sldId id="312" r:id="rId7"/>
    <p:sldId id="324" r:id="rId8"/>
    <p:sldId id="313" r:id="rId9"/>
    <p:sldId id="323" r:id="rId10"/>
    <p:sldId id="325" r:id="rId11"/>
    <p:sldId id="315" r:id="rId12"/>
    <p:sldId id="326" r:id="rId13"/>
    <p:sldId id="311" r:id="rId14"/>
    <p:sldId id="317" r:id="rId15"/>
    <p:sldId id="3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92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DCB810-B6DD-4EB8-B08F-909578003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399F6-AED5-4D11-B9F5-B48B191E93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A070C4DD-E25F-4AAD-AAB7-17866DB0C3D9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FA4E3-ABB4-45F0-863A-0AE0E2EFF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D4EEB-7E5F-4D7B-8CBF-1A155C80B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9DF5C-382B-4B19-8748-D4E6EC16A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D6DF4A-2F76-4EC7-A7BB-39EFA20EEE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DCBB5-E44D-46B6-966C-1855C603C1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1BF14C-C112-43EA-8CC2-DE328CEEF26A}" type="datetimeFigureOut">
              <a:rPr lang="en-US" altLang="en-US"/>
              <a:pPr>
                <a:defRPr/>
              </a:pPr>
              <a:t>1/12/2021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780829-931F-4874-BF0B-C96F697A5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983AFE-BA06-41E2-A488-5BE5B6229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A537-4240-43D0-A587-C4E01A379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F8491-C0D5-4C0C-8E14-175B3546C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D8100-B1EF-4BA3-B74D-22C5EE0AC0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7B7DF54-1C0D-4B6A-B4E7-D67FA5E54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7FC1A5-913D-47D4-93CF-0ED69F9E7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200 Training</a:t>
            </a:r>
          </a:p>
          <a:p>
            <a:r>
              <a:rPr lang="en-US" altLang="en-US"/>
              <a:t>SAND Number: SAND2020-0682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608C85-4AE7-42A7-B114-DDF039A4B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F6EBB46-188E-4825-B1EF-F03003A294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E5FD544-96EF-4ED3-A570-619CA59A1F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78312DF-0E92-4CFC-84AB-1E7066E8CD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248D43D-D97A-4529-9A28-9B223974C6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9B8511-81B2-42F0-8FD5-47BBE5042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106EE8F-8B6A-445D-A7AF-6D132333A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6C444A-7D8F-4FAC-9C76-B485ED3F0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ADA460-FAD8-45DA-BDA1-A4CCD8889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87367AE-721E-4C96-B5E3-D41585702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CDB2F82-A4E6-490D-8FAB-7A1ED7FD2D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B985989-CA3B-4E7D-824F-FFEC01A82E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4053CE-AF32-4C87-B415-8C14CF209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AAAC110-004A-41E6-ADA5-8769B0490A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EFBE917-3074-4FE1-98D3-302A8F5E0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D5BD03-1D7A-4EE9-89D2-FBF94FBEF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5D2271B-8A8E-4D47-AC42-58C262854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93E4875-E997-4DDF-A526-BAC088537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D233E6-961E-4967-8ABA-BF7FA5360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62D696-6760-4884-93C8-D50AD0B6D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C3759A-9D46-4854-908C-0A302E969E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F2D9B4-D9C7-468F-AF6D-603CE52D6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261154-F1DC-45C0-80F1-51A57A5581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9E9BCB-C60D-4D05-9BC9-E33D6FF0B3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0D04322-D4A5-4C8D-BB51-6B3DBFD80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FE0E0F4-BAD9-4A7D-A88A-ED654E3EB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B17947D-712E-4777-908E-BF2C24562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59A29F2-B2CC-46FD-A2F4-F52B9B1CF7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01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68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959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3C2DB36B-4DF0-42A3-8FEA-A04E92AF1C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26167" y="6488114"/>
            <a:ext cx="83375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algn="ctr"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71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49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217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606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201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43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784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7194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90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7914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6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4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69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15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8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24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3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606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158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5B0663C1-1980-4190-BAEC-DCB63DCBA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  <a:cs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  <a:cs typeface="ＭＳ Ｐゴシック" charset="0"/>
              </a:rPr>
              <a:t>13. Defining the FEM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EA720-15F4-495A-A20A-27DCBB918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5856B-1CAD-49DC-B332-96C20E43F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D96269-510A-4229-9CC4-DD628EF0C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609601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BA21AD6-2935-486B-A579-9DE63370D1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904875"/>
            <a:ext cx="8429625" cy="685800"/>
          </a:xfrm>
        </p:spPr>
        <p:txBody>
          <a:bodyPr/>
          <a:lstStyle/>
          <a:p>
            <a:r>
              <a:rPr lang="en-US" altLang="en-US" dirty="0"/>
              <a:t>Manipulating Boundary Conditions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06CA5124-36EC-465E-ACDB-FD9228AE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1812926"/>
            <a:ext cx="440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2000" b="1"/>
              <a:t>Toggle boundary condition display</a:t>
            </a:r>
          </a:p>
        </p:txBody>
      </p:sp>
      <p:sp>
        <p:nvSpPr>
          <p:cNvPr id="22532" name="Text Box 19">
            <a:extLst>
              <a:ext uri="{FF2B5EF4-FFF2-40B4-BE49-F238E27FC236}">
                <a16:creationId xmlns:a16="http://schemas.microsoft.com/office/drawing/2014/main" id="{D7074A29-25E0-41D3-A33C-CB864460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736726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/>
              <a:t>Select Exodus Groups</a:t>
            </a:r>
          </a:p>
        </p:txBody>
      </p:sp>
      <p:sp>
        <p:nvSpPr>
          <p:cNvPr id="22533" name="Text Box 20">
            <a:extLst>
              <a:ext uri="{FF2B5EF4-FFF2-40B4-BE49-F238E27FC236}">
                <a16:creationId xmlns:a16="http://schemas.microsoft.com/office/drawing/2014/main" id="{FBC7A89B-E5DE-4618-952C-676CCA715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879726"/>
            <a:ext cx="22209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/>
              <a:t>Select FEA BC</a:t>
            </a:r>
            <a:r>
              <a:rPr lang="ja-JP" altLang="en-US" sz="2000" b="1"/>
              <a:t>’</a:t>
            </a:r>
            <a:r>
              <a:rPr lang="en-US" altLang="ja-JP" sz="2000" b="1"/>
              <a:t>s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Force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Pressure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Heatflux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Displacement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Temperature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Convection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Acceleration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Velocity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Contact Region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Contact Pair</a:t>
            </a:r>
          </a:p>
        </p:txBody>
      </p:sp>
      <p:sp>
        <p:nvSpPr>
          <p:cNvPr id="22534" name="Text Box 23">
            <a:extLst>
              <a:ext uri="{FF2B5EF4-FFF2-40B4-BE49-F238E27FC236}">
                <a16:creationId xmlns:a16="http://schemas.microsoft.com/office/drawing/2014/main" id="{6B32B56F-4EA5-41E4-AADF-B0A8C141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3810000"/>
            <a:ext cx="22542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/>
              <a:t>Select CFD BC</a:t>
            </a:r>
            <a:r>
              <a:rPr lang="ja-JP" altLang="en-US" sz="2000" b="1"/>
              <a:t>’</a:t>
            </a:r>
            <a:r>
              <a:rPr lang="en-US" altLang="ja-JP" sz="2000" b="1"/>
              <a:t>s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Inlet mass flow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Inlet pressure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Inlet velocities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More . . .</a:t>
            </a:r>
          </a:p>
        </p:txBody>
      </p:sp>
      <p:pic>
        <p:nvPicPr>
          <p:cNvPr id="23559" name="Picture 2">
            <a:extLst>
              <a:ext uri="{FF2B5EF4-FFF2-40B4-BE49-F238E27FC236}">
                <a16:creationId xmlns:a16="http://schemas.microsoft.com/office/drawing/2014/main" id="{9633FA9A-BADF-4A5D-BEC4-0EC0E5A2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9150"/>
            <a:ext cx="1828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>
            <a:extLst>
              <a:ext uri="{FF2B5EF4-FFF2-40B4-BE49-F238E27FC236}">
                <a16:creationId xmlns:a16="http://schemas.microsoft.com/office/drawing/2014/main" id="{AEAF8B6F-E345-41C0-87C4-953ABC80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486025"/>
            <a:ext cx="447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Line 7">
            <a:extLst>
              <a:ext uri="{FF2B5EF4-FFF2-40B4-BE49-F238E27FC236}">
                <a16:creationId xmlns:a16="http://schemas.microsoft.com/office/drawing/2014/main" id="{B4BE7FB2-B864-4534-91C3-F3F0F11D8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7975" y="21320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23562" name="Picture 6">
            <a:extLst>
              <a:ext uri="{FF2B5EF4-FFF2-40B4-BE49-F238E27FC236}">
                <a16:creationId xmlns:a16="http://schemas.microsoft.com/office/drawing/2014/main" id="{0C7C57B2-A1B7-4A76-8F64-A75257B8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265488"/>
            <a:ext cx="43513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">
            <a:extLst>
              <a:ext uri="{FF2B5EF4-FFF2-40B4-BE49-F238E27FC236}">
                <a16:creationId xmlns:a16="http://schemas.microsoft.com/office/drawing/2014/main" id="{BB4A6648-E054-4521-9A39-0592D8DF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4" y="5397501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F984F6D-5406-4079-AAA2-DB9D0A91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528764"/>
            <a:ext cx="19081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FB2A7B59-3B4B-477D-8890-6BAD44C9AF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90550"/>
            <a:ext cx="8429625" cy="685800"/>
          </a:xfrm>
        </p:spPr>
        <p:txBody>
          <a:bodyPr/>
          <a:lstStyle/>
          <a:p>
            <a:r>
              <a:rPr lang="en-US" altLang="en-US"/>
              <a:t>Define Displacement</a:t>
            </a:r>
          </a:p>
        </p:txBody>
      </p:sp>
      <p:sp>
        <p:nvSpPr>
          <p:cNvPr id="24580" name="Text Box 18">
            <a:extLst>
              <a:ext uri="{FF2B5EF4-FFF2-40B4-BE49-F238E27FC236}">
                <a16:creationId xmlns:a16="http://schemas.microsoft.com/office/drawing/2014/main" id="{A0049DBD-185A-4262-BE6D-DDF4B22D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108201"/>
            <a:ext cx="47402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en-US" sz="2000" b="1"/>
              <a:t> User can define displacements with       	either an id or a name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Displacements can be defined on 	geometry or mesh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Specify both constraints and 	enforced displacements</a:t>
            </a:r>
          </a:p>
          <a:p>
            <a:pPr>
              <a:buFontTx/>
              <a:buChar char="•"/>
              <a:defRPr/>
            </a:pPr>
            <a:endParaRPr lang="en-US" altLang="en-US" sz="2000" b="1"/>
          </a:p>
          <a:p>
            <a:pPr>
              <a:buFontTx/>
              <a:buChar char="•"/>
              <a:defRPr/>
            </a:pPr>
            <a:r>
              <a:rPr lang="en-US" altLang="en-US" sz="2000" b="1"/>
              <a:t> Boundary conditions specified on 	geometry persist across 	webcuts.</a:t>
            </a:r>
          </a:p>
        </p:txBody>
      </p:sp>
      <p:sp>
        <p:nvSpPr>
          <p:cNvPr id="25605" name="Right Arrow 1">
            <a:extLst>
              <a:ext uri="{FF2B5EF4-FFF2-40B4-BE49-F238E27FC236}">
                <a16:creationId xmlns:a16="http://schemas.microsoft.com/office/drawing/2014/main" id="{FB94BC26-6E1B-4192-A5E0-5AC1891A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1598613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5606" name="Right Arrow 6">
            <a:extLst>
              <a:ext uri="{FF2B5EF4-FFF2-40B4-BE49-F238E27FC236}">
                <a16:creationId xmlns:a16="http://schemas.microsoft.com/office/drawing/2014/main" id="{D631B58B-B8DF-4CB5-BFD8-8A0D6ADC3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22606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5607" name="Right Arrow 7">
            <a:extLst>
              <a:ext uri="{FF2B5EF4-FFF2-40B4-BE49-F238E27FC236}">
                <a16:creationId xmlns:a16="http://schemas.microsoft.com/office/drawing/2014/main" id="{09241D2C-6FA9-4B69-ADD0-997B81CF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464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DEBB0127-295A-42AC-948C-6290DE61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35126"/>
            <a:ext cx="18288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793471D5-E480-472E-96FC-E3E1EDB628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92138"/>
            <a:ext cx="6791325" cy="849313"/>
          </a:xfrm>
        </p:spPr>
        <p:txBody>
          <a:bodyPr/>
          <a:lstStyle/>
          <a:p>
            <a:r>
              <a:rPr lang="en-US" altLang="en-US"/>
              <a:t>Define Pressure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C3B1D3B-1D4A-4329-B3ED-3494742A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643188"/>
            <a:ext cx="47402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en-US" sz="2000" b="1"/>
              <a:t> User can define pressures with       	either an id or a name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Pressures can be defined on 	geometry or mesh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Specify pressure value</a:t>
            </a:r>
          </a:p>
          <a:p>
            <a:pPr>
              <a:buFontTx/>
              <a:buChar char="•"/>
              <a:defRPr/>
            </a:pPr>
            <a:r>
              <a:rPr lang="en-US" altLang="en-US" sz="2000" b="1"/>
              <a:t> Specify shell side</a:t>
            </a:r>
          </a:p>
          <a:p>
            <a:pPr>
              <a:defRPr/>
            </a:pPr>
            <a:endParaRPr lang="en-US" altLang="en-US" sz="2000" b="1"/>
          </a:p>
        </p:txBody>
      </p:sp>
      <p:sp>
        <p:nvSpPr>
          <p:cNvPr id="27653" name="Right Arrow 5">
            <a:extLst>
              <a:ext uri="{FF2B5EF4-FFF2-40B4-BE49-F238E27FC236}">
                <a16:creationId xmlns:a16="http://schemas.microsoft.com/office/drawing/2014/main" id="{BAAB3E79-D482-40C8-922C-C9FD2A4C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1763712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4" name="Right Arrow 6">
            <a:extLst>
              <a:ext uri="{FF2B5EF4-FFF2-40B4-BE49-F238E27FC236}">
                <a16:creationId xmlns:a16="http://schemas.microsoft.com/office/drawing/2014/main" id="{20B9716F-2C8D-4E80-AB39-19E9BD6A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2490787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5" name="Right Arrow 7">
            <a:extLst>
              <a:ext uri="{FF2B5EF4-FFF2-40B4-BE49-F238E27FC236}">
                <a16:creationId xmlns:a16="http://schemas.microsoft.com/office/drawing/2014/main" id="{1DC12953-0C27-4282-B3B2-80A26D27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3167062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916C4CE-9283-4D75-9C7E-8A0C769D0D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76275"/>
            <a:ext cx="8429625" cy="685800"/>
          </a:xfrm>
        </p:spPr>
        <p:txBody>
          <a:bodyPr/>
          <a:lstStyle/>
          <a:p>
            <a:r>
              <a:rPr lang="en-US" altLang="en-US"/>
              <a:t>Exercise 2</a:t>
            </a:r>
          </a:p>
        </p:txBody>
      </p:sp>
      <p:sp>
        <p:nvSpPr>
          <p:cNvPr id="29699" name="Text Box 10">
            <a:extLst>
              <a:ext uri="{FF2B5EF4-FFF2-40B4-BE49-F238E27FC236}">
                <a16:creationId xmlns:a16="http://schemas.microsoft.com/office/drawing/2014/main" id="{613ED59C-AEC2-4013-950E-CD1D1897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60526"/>
            <a:ext cx="4343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1"/>
              <a:t> Toggle on the BC display</a:t>
            </a:r>
          </a:p>
          <a:p>
            <a:pPr>
              <a:buFontTx/>
              <a:buChar char="•"/>
            </a:pPr>
            <a:r>
              <a:rPr lang="en-US" altLang="en-US" sz="2000" b="1"/>
              <a:t> Create symmetry displacement constraints on the symmetry surfaces</a:t>
            </a:r>
          </a:p>
          <a:p>
            <a:pPr lvl="1">
              <a:buFontTx/>
              <a:buChar char="•"/>
            </a:pPr>
            <a:r>
              <a:rPr lang="en-US" altLang="en-US" sz="2000" b="1"/>
              <a:t>Fix plane normal direction</a:t>
            </a:r>
          </a:p>
          <a:p>
            <a:pPr lvl="1">
              <a:buFontTx/>
              <a:buChar char="•"/>
            </a:pPr>
            <a:r>
              <a:rPr lang="en-US" altLang="en-US" sz="2000" b="1"/>
              <a:t>Fix rotations across plane normal</a:t>
            </a:r>
          </a:p>
          <a:p>
            <a:pPr>
              <a:buFontTx/>
              <a:buChar char="•"/>
            </a:pPr>
            <a:r>
              <a:rPr lang="en-US" altLang="en-US" sz="2000" b="1"/>
              <a:t> Fix curve on top of piston pin</a:t>
            </a:r>
          </a:p>
          <a:p>
            <a:pPr>
              <a:buFontTx/>
              <a:buChar char="•"/>
            </a:pPr>
            <a:r>
              <a:rPr lang="en-US" altLang="en-US" sz="2000" b="1"/>
              <a:t> Create 1100 psi pressure on the top surfaces of the piston.</a:t>
            </a:r>
          </a:p>
          <a:p>
            <a:pPr>
              <a:buFontTx/>
              <a:buChar char="•"/>
            </a:pPr>
            <a:endParaRPr lang="en-US" altLang="en-US" sz="2000" b="1"/>
          </a:p>
          <a:p>
            <a:pPr>
              <a:buFontTx/>
              <a:buChar char="•"/>
            </a:pPr>
            <a:r>
              <a:rPr lang="en-US" altLang="en-US" sz="2000" b="1"/>
              <a:t> Check that at least one constraint exists in every DOF.</a:t>
            </a: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79A8A4ED-F68D-4F12-B81A-784A34AF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17726"/>
            <a:ext cx="35417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E938EE70-7BD4-4495-92A9-F9809F75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1" y="1647826"/>
            <a:ext cx="18907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A4366B91-112F-4390-A6D2-27CA740346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63575"/>
            <a:ext cx="8429625" cy="685800"/>
          </a:xfrm>
        </p:spPr>
        <p:txBody>
          <a:bodyPr/>
          <a:lstStyle/>
          <a:p>
            <a:r>
              <a:rPr lang="en-US" altLang="en-US"/>
              <a:t>Specifying Contact</a:t>
            </a:r>
          </a:p>
        </p:txBody>
      </p:sp>
      <p:sp>
        <p:nvSpPr>
          <p:cNvPr id="30724" name="Text Box 22">
            <a:extLst>
              <a:ext uri="{FF2B5EF4-FFF2-40B4-BE49-F238E27FC236}">
                <a16:creationId xmlns:a16="http://schemas.microsoft.com/office/drawing/2014/main" id="{4A67E69B-C041-497D-B935-60F53DEE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47826"/>
            <a:ext cx="47577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1905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6477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049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5621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193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/>
              <a:t>Specifying contact requires two steps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000" b="1"/>
              <a:t> Create contact regions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000" b="1"/>
              <a:t>Areas where contact is defined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000" b="1"/>
              <a:t>Create contact pairs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000" b="1"/>
              <a:t>Contact regions that interact</a:t>
            </a:r>
          </a:p>
        </p:txBody>
      </p:sp>
      <p:pic>
        <p:nvPicPr>
          <p:cNvPr id="31749" name="Picture 23">
            <a:extLst>
              <a:ext uri="{FF2B5EF4-FFF2-40B4-BE49-F238E27FC236}">
                <a16:creationId xmlns:a16="http://schemas.microsoft.com/office/drawing/2014/main" id="{4948F648-6337-42BC-9E5B-72BA9327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933826"/>
            <a:ext cx="4797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7">
            <a:extLst>
              <a:ext uri="{FF2B5EF4-FFF2-40B4-BE49-F238E27FC236}">
                <a16:creationId xmlns:a16="http://schemas.microsoft.com/office/drawing/2014/main" id="{CC8E9161-3F3A-49FC-9440-49429772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2808289"/>
            <a:ext cx="252412" cy="28892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7" name="Text Box 22">
            <a:extLst>
              <a:ext uri="{FF2B5EF4-FFF2-40B4-BE49-F238E27FC236}">
                <a16:creationId xmlns:a16="http://schemas.microsoft.com/office/drawing/2014/main" id="{0465CE29-212D-4258-B878-4C4B81C2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638426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905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6477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049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5621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193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>
              <a:defRPr/>
            </a:pPr>
            <a:r>
              <a:rPr lang="en-US" altLang="en-US" sz="1400"/>
              <a:t>Create Contact Region</a:t>
            </a:r>
          </a:p>
        </p:txBody>
      </p:sp>
      <p:sp>
        <p:nvSpPr>
          <p:cNvPr id="30728" name="Text Box 22">
            <a:extLst>
              <a:ext uri="{FF2B5EF4-FFF2-40B4-BE49-F238E27FC236}">
                <a16:creationId xmlns:a16="http://schemas.microsoft.com/office/drawing/2014/main" id="{C31B9452-17AC-4533-B42E-41835F35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00426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905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6477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049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5621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193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>
              <a:defRPr/>
            </a:pPr>
            <a:r>
              <a:rPr lang="en-US" altLang="en-US" sz="1400"/>
              <a:t>Create Contact Pair</a:t>
            </a:r>
          </a:p>
        </p:txBody>
      </p:sp>
      <p:cxnSp>
        <p:nvCxnSpPr>
          <p:cNvPr id="31753" name="Straight Arrow Connector 4">
            <a:extLst>
              <a:ext uri="{FF2B5EF4-FFF2-40B4-BE49-F238E27FC236}">
                <a16:creationId xmlns:a16="http://schemas.microsoft.com/office/drawing/2014/main" id="{EA2E41AE-4899-4384-A81C-5C32E9D938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24800" y="3019425"/>
            <a:ext cx="1219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Straight Arrow Connector 6">
            <a:extLst>
              <a:ext uri="{FF2B5EF4-FFF2-40B4-BE49-F238E27FC236}">
                <a16:creationId xmlns:a16="http://schemas.microsoft.com/office/drawing/2014/main" id="{85426B6A-9987-40E5-92B1-95D90DCCA23A}"/>
              </a:ext>
            </a:extLst>
          </p:cNvPr>
          <p:cNvCxnSpPr>
            <a:cxnSpLocks noChangeShapeType="1"/>
            <a:stCxn id="30727" idx="3"/>
          </p:cNvCxnSpPr>
          <p:nvPr/>
        </p:nvCxnSpPr>
        <p:spPr bwMode="auto">
          <a:xfrm>
            <a:off x="7924800" y="2900363"/>
            <a:ext cx="8080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5" name="Rectangle 7">
            <a:extLst>
              <a:ext uri="{FF2B5EF4-FFF2-40B4-BE49-F238E27FC236}">
                <a16:creationId xmlns:a16="http://schemas.microsoft.com/office/drawing/2014/main" id="{2C166591-78A9-470B-A67C-5A55703A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838" y="2808289"/>
            <a:ext cx="252412" cy="28892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30063F0-DF2E-4931-97B9-F1230C048D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00076"/>
            <a:ext cx="6791325" cy="849313"/>
          </a:xfrm>
        </p:spPr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E4320C58-C7D1-4D52-9705-AFF6DB656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584326"/>
            <a:ext cx="74660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1905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6477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049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5621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19300" indent="-1905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 dirty="0"/>
              <a:t>Play </a:t>
            </a:r>
            <a:r>
              <a:rPr lang="en-US" altLang="en-US" sz="2000" b="1" dirty="0" err="1"/>
              <a:t>three_point_bending.jou</a:t>
            </a:r>
            <a:r>
              <a:rPr lang="en-US" altLang="en-US" sz="2000" b="1" dirty="0"/>
              <a:t> (regularize </a:t>
            </a:r>
            <a:r>
              <a:rPr lang="en-US" altLang="en-US" sz="2000" b="1" dirty="0" err="1"/>
              <a:t>vol</a:t>
            </a:r>
            <a:r>
              <a:rPr lang="en-US" altLang="en-US" sz="2000" b="1" dirty="0"/>
              <a:t> all)</a:t>
            </a:r>
          </a:p>
          <a:p>
            <a:pPr>
              <a:defRPr/>
            </a:pPr>
            <a:r>
              <a:rPr lang="en-US" altLang="en-US" sz="2000" b="1" dirty="0"/>
              <a:t>Define contact regions at the top and the bottom of the plate</a:t>
            </a:r>
          </a:p>
          <a:p>
            <a:pPr>
              <a:defRPr/>
            </a:pPr>
            <a:r>
              <a:rPr lang="en-US" altLang="en-US" sz="2000" b="1" dirty="0"/>
              <a:t>Define a contact region at the tip of the punch</a:t>
            </a:r>
          </a:p>
          <a:p>
            <a:pPr>
              <a:defRPr/>
            </a:pPr>
            <a:r>
              <a:rPr lang="en-US" altLang="en-US" sz="2000" b="1" dirty="0"/>
              <a:t>Define a contact region on the cylindrical support surfaces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Define a contact pair between the </a:t>
            </a:r>
          </a:p>
          <a:p>
            <a:pPr>
              <a:defRPr/>
            </a:pPr>
            <a:r>
              <a:rPr lang="en-US" altLang="en-US" sz="2000" b="1" dirty="0"/>
              <a:t>	supports and the plate bottom </a:t>
            </a:r>
          </a:p>
          <a:p>
            <a:pPr>
              <a:defRPr/>
            </a:pPr>
            <a:r>
              <a:rPr lang="en-US" altLang="en-US" sz="2000" b="1" dirty="0"/>
              <a:t>Define a contact pair between the </a:t>
            </a:r>
          </a:p>
          <a:p>
            <a:pPr>
              <a:defRPr/>
            </a:pPr>
            <a:r>
              <a:rPr lang="en-US" altLang="en-US" sz="2000" b="1" dirty="0"/>
              <a:t>	punch and and the plate top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Fix the bottom of the supports </a:t>
            </a:r>
          </a:p>
          <a:p>
            <a:pPr>
              <a:defRPr/>
            </a:pPr>
            <a:r>
              <a:rPr lang="en-US" altLang="en-US" sz="2000" b="1" dirty="0"/>
              <a:t>	in all 6 DOFs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Apply a velocity of .1 in/s to the </a:t>
            </a:r>
          </a:p>
          <a:p>
            <a:pPr>
              <a:defRPr/>
            </a:pPr>
            <a:r>
              <a:rPr lang="en-US" altLang="en-US" sz="2000" b="1" dirty="0"/>
              <a:t>	tip of the punch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61AE9E30-C396-46C1-8C64-69A2863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60725"/>
            <a:ext cx="36322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extLst>
              <a:ext uri="{FF2B5EF4-FFF2-40B4-BE49-F238E27FC236}">
                <a16:creationId xmlns:a16="http://schemas.microsoft.com/office/drawing/2014/main" id="{71F86BDC-CEFF-4937-9F94-56FDA9C7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E3A3F3BF-110D-4D93-AC7A-33E5A62E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D4F28FD0-32A0-4EFB-A82C-EEA1C3EBC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540B04C0-9DF2-401F-B8A4-A41EF752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C850282A-B239-4F74-9A75-F3EA168B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8BF485B7-08AD-4F32-84ED-9954F434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A628311A-5478-43C2-8A56-D7916AE5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 sz="1500">
              <a:latin typeface="Times New Roman" charset="0"/>
            </a:endParaRPr>
          </a:p>
        </p:txBody>
      </p:sp>
      <p:sp>
        <p:nvSpPr>
          <p:cNvPr id="7177" name="Rectangle 11">
            <a:extLst>
              <a:ext uri="{FF2B5EF4-FFF2-40B4-BE49-F238E27FC236}">
                <a16:creationId xmlns:a16="http://schemas.microsoft.com/office/drawing/2014/main" id="{C10EBD5B-79BD-4BB1-B6FB-D9809D15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476251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The Basic CUBIT™ Process</a:t>
            </a:r>
          </a:p>
        </p:txBody>
      </p:sp>
      <p:pic>
        <p:nvPicPr>
          <p:cNvPr id="7178" name="Picture 12">
            <a:extLst>
              <a:ext uri="{FF2B5EF4-FFF2-40B4-BE49-F238E27FC236}">
                <a16:creationId xmlns:a16="http://schemas.microsoft.com/office/drawing/2014/main" id="{9A875BEB-B546-420F-8EE0-F18BF0C0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>
            <a:extLst>
              <a:ext uri="{FF2B5EF4-FFF2-40B4-BE49-F238E27FC236}">
                <a16:creationId xmlns:a16="http://schemas.microsoft.com/office/drawing/2014/main" id="{F9014D3A-0BDF-4169-8FFD-247F7F1A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>
            <a:extLst>
              <a:ext uri="{FF2B5EF4-FFF2-40B4-BE49-F238E27FC236}">
                <a16:creationId xmlns:a16="http://schemas.microsoft.com/office/drawing/2014/main" id="{686B7488-2516-4A02-85B5-603CEABC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>
            <a:extLst>
              <a:ext uri="{FF2B5EF4-FFF2-40B4-BE49-F238E27FC236}">
                <a16:creationId xmlns:a16="http://schemas.microsoft.com/office/drawing/2014/main" id="{4C2BD50A-1FE8-4AA7-93EA-00830506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6">
            <a:extLst>
              <a:ext uri="{FF2B5EF4-FFF2-40B4-BE49-F238E27FC236}">
                <a16:creationId xmlns:a16="http://schemas.microsoft.com/office/drawing/2014/main" id="{4D8937BA-AC49-4645-9CDA-30A3B0B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3320368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7">
            <a:extLst>
              <a:ext uri="{FF2B5EF4-FFF2-40B4-BE49-F238E27FC236}">
                <a16:creationId xmlns:a16="http://schemas.microsoft.com/office/drawing/2014/main" id="{DB881839-B2AF-4152-AB7A-2040B191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8">
            <a:extLst>
              <a:ext uri="{FF2B5EF4-FFF2-40B4-BE49-F238E27FC236}">
                <a16:creationId xmlns:a16="http://schemas.microsoft.com/office/drawing/2014/main" id="{E1421B92-01EA-4F1F-B02F-5587FED0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AutoShape 19">
            <a:extLst>
              <a:ext uri="{FF2B5EF4-FFF2-40B4-BE49-F238E27FC236}">
                <a16:creationId xmlns:a16="http://schemas.microsoft.com/office/drawing/2014/main" id="{50890306-3D83-4EC8-B6AD-4E9D54C8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pic>
        <p:nvPicPr>
          <p:cNvPr id="7186" name="Picture 20">
            <a:extLst>
              <a:ext uri="{FF2B5EF4-FFF2-40B4-BE49-F238E27FC236}">
                <a16:creationId xmlns:a16="http://schemas.microsoft.com/office/drawing/2014/main" id="{84646B92-5EE9-49C7-AD80-E7E7FB97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>
            <a:extLst>
              <a:ext uri="{FF2B5EF4-FFF2-40B4-BE49-F238E27FC236}">
                <a16:creationId xmlns:a16="http://schemas.microsoft.com/office/drawing/2014/main" id="{3A59BF44-D759-42A7-AA82-E29989C3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pic>
        <p:nvPicPr>
          <p:cNvPr id="7188" name="Picture 22">
            <a:extLst>
              <a:ext uri="{FF2B5EF4-FFF2-40B4-BE49-F238E27FC236}">
                <a16:creationId xmlns:a16="http://schemas.microsoft.com/office/drawing/2014/main" id="{60B33A3D-7F61-4D45-B847-98D80193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9" name="AutoShape 23">
            <a:extLst>
              <a:ext uri="{FF2B5EF4-FFF2-40B4-BE49-F238E27FC236}">
                <a16:creationId xmlns:a16="http://schemas.microsoft.com/office/drawing/2014/main" id="{016C697D-55E0-4717-A4EF-3EB1349A513E}"/>
              </a:ext>
            </a:extLst>
          </p:cNvPr>
          <p:cNvCxnSpPr>
            <a:cxnSpLocks noChangeShapeType="1"/>
            <a:stCxn id="34826" idx="3"/>
            <a:endCxn id="34825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AutoShape 24">
            <a:extLst>
              <a:ext uri="{FF2B5EF4-FFF2-40B4-BE49-F238E27FC236}">
                <a16:creationId xmlns:a16="http://schemas.microsoft.com/office/drawing/2014/main" id="{474C73C0-5BC1-4ACA-9B61-FF48F8A0BC61}"/>
              </a:ext>
            </a:extLst>
          </p:cNvPr>
          <p:cNvCxnSpPr>
            <a:cxnSpLocks noChangeShapeType="1"/>
            <a:stCxn id="34825" idx="3"/>
            <a:endCxn id="34824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1" name="AutoShape 25">
            <a:extLst>
              <a:ext uri="{FF2B5EF4-FFF2-40B4-BE49-F238E27FC236}">
                <a16:creationId xmlns:a16="http://schemas.microsoft.com/office/drawing/2014/main" id="{7A1776CC-EFAA-4DC9-A5D5-677E9076F536}"/>
              </a:ext>
            </a:extLst>
          </p:cNvPr>
          <p:cNvCxnSpPr>
            <a:cxnSpLocks noChangeShapeType="1"/>
            <a:stCxn id="34824" idx="2"/>
            <a:endCxn id="34835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AutoShape 26">
            <a:extLst>
              <a:ext uri="{FF2B5EF4-FFF2-40B4-BE49-F238E27FC236}">
                <a16:creationId xmlns:a16="http://schemas.microsoft.com/office/drawing/2014/main" id="{13493FE6-2A53-4100-85AE-ABC223F93827}"/>
              </a:ext>
            </a:extLst>
          </p:cNvPr>
          <p:cNvCxnSpPr>
            <a:cxnSpLocks noChangeShapeType="1"/>
            <a:stCxn id="34835" idx="3"/>
            <a:endCxn id="34823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AutoShape 27">
            <a:extLst>
              <a:ext uri="{FF2B5EF4-FFF2-40B4-BE49-F238E27FC236}">
                <a16:creationId xmlns:a16="http://schemas.microsoft.com/office/drawing/2014/main" id="{A28DAA8B-49F8-4823-B5ED-3912DE1310EF}"/>
              </a:ext>
            </a:extLst>
          </p:cNvPr>
          <p:cNvCxnSpPr>
            <a:cxnSpLocks noChangeShapeType="1"/>
            <a:stCxn id="34823" idx="3"/>
            <a:endCxn id="34822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28">
            <a:extLst>
              <a:ext uri="{FF2B5EF4-FFF2-40B4-BE49-F238E27FC236}">
                <a16:creationId xmlns:a16="http://schemas.microsoft.com/office/drawing/2014/main" id="{C14465E3-6675-43B9-9BC9-AB46356BEA7B}"/>
              </a:ext>
            </a:extLst>
          </p:cNvPr>
          <p:cNvCxnSpPr>
            <a:cxnSpLocks noChangeShapeType="1"/>
            <a:stCxn id="34822" idx="2"/>
            <a:endCxn id="34820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AutoShape 29">
            <a:extLst>
              <a:ext uri="{FF2B5EF4-FFF2-40B4-BE49-F238E27FC236}">
                <a16:creationId xmlns:a16="http://schemas.microsoft.com/office/drawing/2014/main" id="{4E69D840-2404-4BF5-9204-608E6AA61F52}"/>
              </a:ext>
            </a:extLst>
          </p:cNvPr>
          <p:cNvCxnSpPr>
            <a:cxnSpLocks noChangeShapeType="1"/>
            <a:stCxn id="34820" idx="3"/>
            <a:endCxn id="34821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AutoShape 30">
            <a:extLst>
              <a:ext uri="{FF2B5EF4-FFF2-40B4-BE49-F238E27FC236}">
                <a16:creationId xmlns:a16="http://schemas.microsoft.com/office/drawing/2014/main" id="{3BC7A93B-D0F2-4088-BF52-ECC07DD86275}"/>
              </a:ext>
            </a:extLst>
          </p:cNvPr>
          <p:cNvCxnSpPr>
            <a:cxnSpLocks noChangeShapeType="1"/>
            <a:stCxn id="34821" idx="3"/>
            <a:endCxn id="34837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7" name="Text Box 31">
            <a:extLst>
              <a:ext uri="{FF2B5EF4-FFF2-40B4-BE49-F238E27FC236}">
                <a16:creationId xmlns:a16="http://schemas.microsoft.com/office/drawing/2014/main" id="{01D78D6B-0995-42FC-BE2D-06B5747B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/>
              <a:t>Import Solid Model</a:t>
            </a:r>
          </a:p>
        </p:txBody>
      </p:sp>
      <p:sp>
        <p:nvSpPr>
          <p:cNvPr id="7198" name="Oval 32">
            <a:extLst>
              <a:ext uri="{FF2B5EF4-FFF2-40B4-BE49-F238E27FC236}">
                <a16:creationId xmlns:a16="http://schemas.microsoft.com/office/drawing/2014/main" id="{CDABA808-174F-4D82-A246-21B4271EB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199" name="Text Box 33">
            <a:extLst>
              <a:ext uri="{FF2B5EF4-FFF2-40B4-BE49-F238E27FC236}">
                <a16:creationId xmlns:a16="http://schemas.microsoft.com/office/drawing/2014/main" id="{914D1162-3553-408F-AE36-E2C5A64F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7200" name="Oval 34">
            <a:extLst>
              <a:ext uri="{FF2B5EF4-FFF2-40B4-BE49-F238E27FC236}">
                <a16:creationId xmlns:a16="http://schemas.microsoft.com/office/drawing/2014/main" id="{BC33E1EA-7120-4CB4-BFED-6D7D2F8B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201" name="Text Box 35">
            <a:extLst>
              <a:ext uri="{FF2B5EF4-FFF2-40B4-BE49-F238E27FC236}">
                <a16:creationId xmlns:a16="http://schemas.microsoft.com/office/drawing/2014/main" id="{FA23F8BA-38F5-464A-9BED-C249BD6F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7202" name="Oval 36">
            <a:extLst>
              <a:ext uri="{FF2B5EF4-FFF2-40B4-BE49-F238E27FC236}">
                <a16:creationId xmlns:a16="http://schemas.microsoft.com/office/drawing/2014/main" id="{8C190550-F79C-4D01-A162-4A17D29E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203" name="Text Box 37">
            <a:extLst>
              <a:ext uri="{FF2B5EF4-FFF2-40B4-BE49-F238E27FC236}">
                <a16:creationId xmlns:a16="http://schemas.microsoft.com/office/drawing/2014/main" id="{DFB3E380-820F-4DD3-BA3E-585936B0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7204" name="Oval 38">
            <a:extLst>
              <a:ext uri="{FF2B5EF4-FFF2-40B4-BE49-F238E27FC236}">
                <a16:creationId xmlns:a16="http://schemas.microsoft.com/office/drawing/2014/main" id="{FE8023FB-8854-44A8-BB6A-F1C9C5EC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205" name="Text Box 39">
            <a:extLst>
              <a:ext uri="{FF2B5EF4-FFF2-40B4-BE49-F238E27FC236}">
                <a16:creationId xmlns:a16="http://schemas.microsoft.com/office/drawing/2014/main" id="{49A2FB23-78A9-4F72-9502-7A5C7A95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7206" name="Oval 40">
            <a:extLst>
              <a:ext uri="{FF2B5EF4-FFF2-40B4-BE49-F238E27FC236}">
                <a16:creationId xmlns:a16="http://schemas.microsoft.com/office/drawing/2014/main" id="{A0FB8BB9-8966-4E16-A608-BE5361D9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207" name="Text Box 41">
            <a:extLst>
              <a:ext uri="{FF2B5EF4-FFF2-40B4-BE49-F238E27FC236}">
                <a16:creationId xmlns:a16="http://schemas.microsoft.com/office/drawing/2014/main" id="{BD660F54-4153-4AB1-86EB-ED330E3B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7208" name="Oval 42">
            <a:extLst>
              <a:ext uri="{FF2B5EF4-FFF2-40B4-BE49-F238E27FC236}">
                <a16:creationId xmlns:a16="http://schemas.microsoft.com/office/drawing/2014/main" id="{7F5449A7-C376-4571-ADAE-31792E1D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209" name="Text Box 43">
            <a:extLst>
              <a:ext uri="{FF2B5EF4-FFF2-40B4-BE49-F238E27FC236}">
                <a16:creationId xmlns:a16="http://schemas.microsoft.com/office/drawing/2014/main" id="{C2DF1A62-AF66-43D5-B728-DE7089A5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7210" name="Oval 44">
            <a:extLst>
              <a:ext uri="{FF2B5EF4-FFF2-40B4-BE49-F238E27FC236}">
                <a16:creationId xmlns:a16="http://schemas.microsoft.com/office/drawing/2014/main" id="{A047D4A4-D087-4EE8-9B4C-B7360B39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211" name="Text Box 45">
            <a:extLst>
              <a:ext uri="{FF2B5EF4-FFF2-40B4-BE49-F238E27FC236}">
                <a16:creationId xmlns:a16="http://schemas.microsoft.com/office/drawing/2014/main" id="{1081DAD9-2780-4A81-8777-5EC51B29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7212" name="Oval 46">
            <a:extLst>
              <a:ext uri="{FF2B5EF4-FFF2-40B4-BE49-F238E27FC236}">
                <a16:creationId xmlns:a16="http://schemas.microsoft.com/office/drawing/2014/main" id="{41559FF8-7E65-4995-A509-0DAE342E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213" name="Text Box 47">
            <a:extLst>
              <a:ext uri="{FF2B5EF4-FFF2-40B4-BE49-F238E27FC236}">
                <a16:creationId xmlns:a16="http://schemas.microsoft.com/office/drawing/2014/main" id="{267155E7-9F49-4554-8F34-A1CED787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7214" name="Oval 48">
            <a:extLst>
              <a:ext uri="{FF2B5EF4-FFF2-40B4-BE49-F238E27FC236}">
                <a16:creationId xmlns:a16="http://schemas.microsoft.com/office/drawing/2014/main" id="{1550D9D7-3971-49BB-B579-A5833E85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215" name="Rectangle 49">
            <a:extLst>
              <a:ext uri="{FF2B5EF4-FFF2-40B4-BE49-F238E27FC236}">
                <a16:creationId xmlns:a16="http://schemas.microsoft.com/office/drawing/2014/main" id="{F8048921-9F47-4E52-95AC-027FE26A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4" y="4953000"/>
            <a:ext cx="2890837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9A10598-7531-4BEF-88B6-301334A7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20627" y="1595047"/>
            <a:ext cx="5858249" cy="45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>
            <a:extLst>
              <a:ext uri="{FF2B5EF4-FFF2-40B4-BE49-F238E27FC236}">
                <a16:creationId xmlns:a16="http://schemas.microsoft.com/office/drawing/2014/main" id="{6EF2B63C-0C57-41C9-9B36-39D66F2A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406" y="899319"/>
            <a:ext cx="2014538" cy="557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Assign boundary </a:t>
            </a:r>
            <a:r>
              <a:rPr lang="en-US" altLang="en-US" dirty="0" err="1"/>
              <a:t>condtions</a:t>
            </a:r>
            <a:endParaRPr lang="en-US" altLang="en-US" dirty="0"/>
          </a:p>
          <a:p>
            <a:pPr algn="ctr"/>
            <a:r>
              <a:rPr lang="en-US" altLang="en-US" dirty="0"/>
              <a:t>and material properties.</a:t>
            </a:r>
          </a:p>
        </p:txBody>
      </p:sp>
      <p:sp>
        <p:nvSpPr>
          <p:cNvPr id="9221" name="Line 23">
            <a:extLst>
              <a:ext uri="{FF2B5EF4-FFF2-40B4-BE49-F238E27FC236}">
                <a16:creationId xmlns:a16="http://schemas.microsoft.com/office/drawing/2014/main" id="{09A2ABBD-99EC-46D3-9957-1093C50F5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663" y="4678364"/>
            <a:ext cx="0" cy="268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24">
            <a:extLst>
              <a:ext uri="{FF2B5EF4-FFF2-40B4-BE49-F238E27FC236}">
                <a16:creationId xmlns:a16="http://schemas.microsoft.com/office/drawing/2014/main" id="{C5F0BC8E-88D8-4BDA-9CFC-92203F0F8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6" y="4841876"/>
            <a:ext cx="1679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chemeClr val="bg1"/>
                </a:solidFill>
              </a:rPr>
              <a:t>sweep direction 3</a:t>
            </a: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88F8218B-BE3F-477F-8EE1-9DBA91D1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5126"/>
            <a:ext cx="3122612" cy="125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pic>
        <p:nvPicPr>
          <p:cNvPr id="9224" name="Picture 18">
            <a:extLst>
              <a:ext uri="{FF2B5EF4-FFF2-40B4-BE49-F238E27FC236}">
                <a16:creationId xmlns:a16="http://schemas.microsoft.com/office/drawing/2014/main" id="{DCAA4BBA-2F6E-42F7-924E-EA6BED0C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22276"/>
            <a:ext cx="11985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45">
            <a:extLst>
              <a:ext uri="{FF2B5EF4-FFF2-40B4-BE49-F238E27FC236}">
                <a16:creationId xmlns:a16="http://schemas.microsoft.com/office/drawing/2014/main" id="{EB59179E-6C40-4500-A95A-072FE490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730250"/>
            <a:ext cx="1182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9226" name="Oval 46">
            <a:extLst>
              <a:ext uri="{FF2B5EF4-FFF2-40B4-BE49-F238E27FC236}">
                <a16:creationId xmlns:a16="http://schemas.microsoft.com/office/drawing/2014/main" id="{2908CE47-7590-47E7-9AFA-5943CEDE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58788"/>
            <a:ext cx="349250" cy="349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220" name="Text Box 11">
            <a:extLst>
              <a:ext uri="{FF2B5EF4-FFF2-40B4-BE49-F238E27FC236}">
                <a16:creationId xmlns:a16="http://schemas.microsoft.com/office/drawing/2014/main" id="{97181F4F-DE6A-4F38-AAE9-799D9A30A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6086475"/>
            <a:ext cx="481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/>
              <a:t>Materials and Boundary Conditions are applied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01C5743-88E9-45B4-BD27-8F92066D5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6" b="1330"/>
          <a:stretch/>
        </p:blipFill>
        <p:spPr>
          <a:xfrm>
            <a:off x="4023470" y="2209800"/>
            <a:ext cx="3310781" cy="3716728"/>
          </a:xfrm>
          <a:prstGeom prst="rect">
            <a:avLst/>
          </a:prstGeom>
        </p:spPr>
      </p:pic>
      <p:sp>
        <p:nvSpPr>
          <p:cNvPr id="8203" name="Text Box 22">
            <a:extLst>
              <a:ext uri="{FF2B5EF4-FFF2-40B4-BE49-F238E27FC236}">
                <a16:creationId xmlns:a16="http://schemas.microsoft.com/office/drawing/2014/main" id="{2CA390EF-8270-4889-96AB-BF7D48A2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2254251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bg1"/>
                </a:solidFill>
              </a:rPr>
              <a:t>Pressure</a:t>
            </a:r>
            <a:endParaRPr lang="en-US" altLang="en-US"/>
          </a:p>
        </p:txBody>
      </p:sp>
      <p:sp>
        <p:nvSpPr>
          <p:cNvPr id="8204" name="Text Box 23">
            <a:extLst>
              <a:ext uri="{FF2B5EF4-FFF2-40B4-BE49-F238E27FC236}">
                <a16:creationId xmlns:a16="http://schemas.microsoft.com/office/drawing/2014/main" id="{5EBEB98B-84BC-450F-AF73-5BD3B5D4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351" y="4688474"/>
            <a:ext cx="1972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1600"/>
              <a:t>Displacement BC</a:t>
            </a:r>
            <a:r>
              <a:rPr lang="ja-JP" altLang="en-US" sz="1600"/>
              <a:t>’</a:t>
            </a:r>
            <a:r>
              <a:rPr lang="en-US" altLang="ja-JP" sz="1600"/>
              <a:t>s</a:t>
            </a:r>
            <a:endParaRPr lang="en-US" altLang="en-US"/>
          </a:p>
        </p:txBody>
      </p:sp>
      <p:sp>
        <p:nvSpPr>
          <p:cNvPr id="8206" name="Line 25">
            <a:extLst>
              <a:ext uri="{FF2B5EF4-FFF2-40B4-BE49-F238E27FC236}">
                <a16:creationId xmlns:a16="http://schemas.microsoft.com/office/drawing/2014/main" id="{3E59A1EA-5A5C-4C9C-AE8B-21A83F30CF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238" y="3089276"/>
            <a:ext cx="129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sp>
        <p:nvSpPr>
          <p:cNvPr id="8207" name="Line 26">
            <a:extLst>
              <a:ext uri="{FF2B5EF4-FFF2-40B4-BE49-F238E27FC236}">
                <a16:creationId xmlns:a16="http://schemas.microsoft.com/office/drawing/2014/main" id="{14B4CD4F-72C1-496C-ABDE-4E94AAD66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2438" y="2545166"/>
            <a:ext cx="381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>
            <a:extLst>
              <a:ext uri="{FF2B5EF4-FFF2-40B4-BE49-F238E27FC236}">
                <a16:creationId xmlns:a16="http://schemas.microsoft.com/office/drawing/2014/main" id="{29B83879-37DE-4D2D-B1A5-6B977F15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370014"/>
            <a:ext cx="1795463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>
            <a:extLst>
              <a:ext uri="{FF2B5EF4-FFF2-40B4-BE49-F238E27FC236}">
                <a16:creationId xmlns:a16="http://schemas.microsoft.com/office/drawing/2014/main" id="{F1F4AF92-DD4C-4A88-918C-4F3CF990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1371601"/>
            <a:ext cx="18224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E192BCB3-9D1B-4DCD-ABD0-0AD99AAD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71600"/>
            <a:ext cx="15938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27860DF1-549F-43E6-9903-7819E0C1F9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4932" y="711026"/>
            <a:ext cx="8429625" cy="685800"/>
          </a:xfrm>
        </p:spPr>
        <p:txBody>
          <a:bodyPr/>
          <a:lstStyle/>
          <a:p>
            <a:r>
              <a:rPr lang="en-US" altLang="en-US" dirty="0"/>
              <a:t>Exodus Grouping Mechanisms</a:t>
            </a:r>
          </a:p>
        </p:txBody>
      </p:sp>
      <p:sp>
        <p:nvSpPr>
          <p:cNvPr id="10246" name="Text Box 40">
            <a:extLst>
              <a:ext uri="{FF2B5EF4-FFF2-40B4-BE49-F238E27FC236}">
                <a16:creationId xmlns:a16="http://schemas.microsoft.com/office/drawing/2014/main" id="{94CB28A3-D441-4DBF-9C40-D5E2E877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638801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1800" b="1"/>
              <a:t>Blocks</a:t>
            </a:r>
            <a:endParaRPr lang="en-US" altLang="en-US"/>
          </a:p>
        </p:txBody>
      </p:sp>
      <p:sp>
        <p:nvSpPr>
          <p:cNvPr id="10247" name="Text Box 41">
            <a:extLst>
              <a:ext uri="{FF2B5EF4-FFF2-40B4-BE49-F238E27FC236}">
                <a16:creationId xmlns:a16="http://schemas.microsoft.com/office/drawing/2014/main" id="{0DD8A216-0080-4192-8EFA-F746B4D3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638801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1800" b="1"/>
              <a:t>Sidesets</a:t>
            </a:r>
            <a:endParaRPr lang="en-US" altLang="en-US"/>
          </a:p>
        </p:txBody>
      </p:sp>
      <p:sp>
        <p:nvSpPr>
          <p:cNvPr id="10248" name="Text Box 42">
            <a:extLst>
              <a:ext uri="{FF2B5EF4-FFF2-40B4-BE49-F238E27FC236}">
                <a16:creationId xmlns:a16="http://schemas.microsoft.com/office/drawing/2014/main" id="{22E6CE72-0F92-4BF5-97AC-2EB00490F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5638801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1800" b="1"/>
              <a:t>Nodesets</a:t>
            </a:r>
            <a:endParaRPr lang="en-US" altLang="en-US"/>
          </a:p>
        </p:txBody>
      </p:sp>
      <p:sp>
        <p:nvSpPr>
          <p:cNvPr id="10249" name="Text Box 46">
            <a:extLst>
              <a:ext uri="{FF2B5EF4-FFF2-40B4-BE49-F238E27FC236}">
                <a16:creationId xmlns:a16="http://schemas.microsoft.com/office/drawing/2014/main" id="{1DC7CEED-1D52-4AEC-85FE-ECB65245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1"/>
            <a:ext cx="2819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 dirty="0"/>
              <a:t>The Exodus grouping mechanisms can also be used with non-Exodus based analysis codes.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The grouping mechanisms can be referenced as the basis for defining boundary conditions on </a:t>
            </a:r>
            <a:r>
              <a:rPr lang="en-US" altLang="en-US" sz="2000" b="1" dirty="0" err="1"/>
              <a:t>sidesets</a:t>
            </a:r>
            <a:r>
              <a:rPr lang="en-US" altLang="en-US" sz="2000" b="1" dirty="0"/>
              <a:t> or </a:t>
            </a:r>
            <a:r>
              <a:rPr lang="en-US" altLang="en-US" sz="2000" b="1" dirty="0" err="1"/>
              <a:t>nodesets</a:t>
            </a:r>
            <a:r>
              <a:rPr lang="en-US" altLang="en-US" sz="2000" b="1" dirty="0"/>
              <a:t> or for defining material groups with blocks.</a:t>
            </a:r>
            <a:endParaRPr lang="en-US" altLang="en-US" b="1" dirty="0"/>
          </a:p>
        </p:txBody>
      </p:sp>
      <p:sp>
        <p:nvSpPr>
          <p:cNvPr id="11274" name="Left Arrow 15">
            <a:extLst>
              <a:ext uri="{FF2B5EF4-FFF2-40B4-BE49-F238E27FC236}">
                <a16:creationId xmlns:a16="http://schemas.microsoft.com/office/drawing/2014/main" id="{77C0A1BA-6062-44F9-8413-0A4C76391C0C}"/>
              </a:ext>
            </a:extLst>
          </p:cNvPr>
          <p:cNvSpPr>
            <a:spLocks noChangeArrowheads="1"/>
          </p:cNvSpPr>
          <p:nvPr/>
        </p:nvSpPr>
        <p:spPr bwMode="auto">
          <a:xfrm rot="-2014221">
            <a:off x="5484813" y="190182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75" name="Left Arrow 16">
            <a:extLst>
              <a:ext uri="{FF2B5EF4-FFF2-40B4-BE49-F238E27FC236}">
                <a16:creationId xmlns:a16="http://schemas.microsoft.com/office/drawing/2014/main" id="{EB990A5F-C477-4339-B5AF-C9984368CA33}"/>
              </a:ext>
            </a:extLst>
          </p:cNvPr>
          <p:cNvSpPr>
            <a:spLocks noChangeArrowheads="1"/>
          </p:cNvSpPr>
          <p:nvPr/>
        </p:nvSpPr>
        <p:spPr bwMode="auto">
          <a:xfrm rot="-2014221">
            <a:off x="7250113" y="18415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76" name="Left Arrow 17">
            <a:extLst>
              <a:ext uri="{FF2B5EF4-FFF2-40B4-BE49-F238E27FC236}">
                <a16:creationId xmlns:a16="http://schemas.microsoft.com/office/drawing/2014/main" id="{6CB8E9B3-032F-4F86-9E4E-B7EB05178A92}"/>
              </a:ext>
            </a:extLst>
          </p:cNvPr>
          <p:cNvSpPr>
            <a:spLocks noChangeArrowheads="1"/>
          </p:cNvSpPr>
          <p:nvPr/>
        </p:nvSpPr>
        <p:spPr bwMode="auto">
          <a:xfrm rot="-2014221">
            <a:off x="8867775" y="199072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D234E6F-D484-4F83-A328-07EBF9C2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1354138"/>
            <a:ext cx="2135187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2B4ADA2F-56B1-478A-ACD1-B2ADB285A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539097"/>
            <a:ext cx="7072312" cy="849313"/>
          </a:xfrm>
        </p:spPr>
        <p:txBody>
          <a:bodyPr/>
          <a:lstStyle/>
          <a:p>
            <a:r>
              <a:rPr lang="en-US" altLang="en-US" dirty="0"/>
              <a:t>Material Definitions</a:t>
            </a:r>
            <a:endParaRPr lang="en-US" altLang="en-US" sz="2000" dirty="0"/>
          </a:p>
        </p:txBody>
      </p:sp>
      <p:sp>
        <p:nvSpPr>
          <p:cNvPr id="12292" name="Text Box 22">
            <a:extLst>
              <a:ext uri="{FF2B5EF4-FFF2-40B4-BE49-F238E27FC236}">
                <a16:creationId xmlns:a16="http://schemas.microsoft.com/office/drawing/2014/main" id="{3E421F3D-413A-4781-AC9B-D7AD6A0A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352551"/>
            <a:ext cx="44354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 dirty="0"/>
              <a:t>CUBIT™ allows for the definition of simple isotropic materials and CFD media.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The isotropic material is supported in Abaqus and LS-Dyna.  It can be used as a place holder for more complex materials.</a:t>
            </a:r>
          </a:p>
          <a:p>
            <a:pPr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CFD media is used to define zones in Fluent and actual material properties are typically assigned in the Fluent set up application.</a:t>
            </a:r>
          </a:p>
        </p:txBody>
      </p:sp>
      <p:sp>
        <p:nvSpPr>
          <p:cNvPr id="13317" name="Left Arrow 2">
            <a:extLst>
              <a:ext uri="{FF2B5EF4-FFF2-40B4-BE49-F238E27FC236}">
                <a16:creationId xmlns:a16="http://schemas.microsoft.com/office/drawing/2014/main" id="{B75B460E-E5E5-4687-A209-653ADB66D8A5}"/>
              </a:ext>
            </a:extLst>
          </p:cNvPr>
          <p:cNvSpPr>
            <a:spLocks noChangeArrowheads="1"/>
          </p:cNvSpPr>
          <p:nvPr/>
        </p:nvSpPr>
        <p:spPr bwMode="auto">
          <a:xfrm rot="2029391">
            <a:off x="8180388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18" name="Left Arrow 7">
            <a:extLst>
              <a:ext uri="{FF2B5EF4-FFF2-40B4-BE49-F238E27FC236}">
                <a16:creationId xmlns:a16="http://schemas.microsoft.com/office/drawing/2014/main" id="{821BEB5E-DB78-4311-997C-A64D6619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86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9D9D2FC-2AE1-4221-9D2D-8228429D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81125"/>
            <a:ext cx="23622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454FD634-09D3-4D2F-8B38-65A8D427B9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4481" y="743744"/>
            <a:ext cx="8429625" cy="685800"/>
          </a:xfrm>
        </p:spPr>
        <p:txBody>
          <a:bodyPr/>
          <a:lstStyle/>
          <a:p>
            <a:r>
              <a:rPr lang="en-US" altLang="en-US" dirty="0"/>
              <a:t>Assigning Materials to Blocks</a:t>
            </a:r>
          </a:p>
        </p:txBody>
      </p:sp>
      <p:sp>
        <p:nvSpPr>
          <p:cNvPr id="14340" name="Text Box 11">
            <a:extLst>
              <a:ext uri="{FF2B5EF4-FFF2-40B4-BE49-F238E27FC236}">
                <a16:creationId xmlns:a16="http://schemas.microsoft.com/office/drawing/2014/main" id="{51F9004B-AAC5-4BFA-B510-F78DFDB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434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/>
              <a:t>The same material can be associated with multiple blocks.</a:t>
            </a:r>
          </a:p>
          <a:p>
            <a:pPr>
              <a:defRPr/>
            </a:pPr>
            <a:endParaRPr lang="en-US" altLang="en-US" sz="2000" b="1"/>
          </a:p>
          <a:p>
            <a:pPr>
              <a:defRPr/>
            </a:pPr>
            <a:r>
              <a:rPr lang="en-US" altLang="en-US" sz="2000" b="1"/>
              <a:t>A material must be associated with at least one block for</a:t>
            </a:r>
          </a:p>
          <a:p>
            <a:pPr>
              <a:defRPr/>
            </a:pPr>
            <a:r>
              <a:rPr lang="en-US" altLang="en-US" sz="2000" b="1"/>
              <a:t>It to show up in the export file.</a:t>
            </a:r>
          </a:p>
        </p:txBody>
      </p:sp>
      <p:sp>
        <p:nvSpPr>
          <p:cNvPr id="15365" name="Left Arrow 5">
            <a:extLst>
              <a:ext uri="{FF2B5EF4-FFF2-40B4-BE49-F238E27FC236}">
                <a16:creationId xmlns:a16="http://schemas.microsoft.com/office/drawing/2014/main" id="{A405FB5D-8790-4555-8C4E-626EC636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63" y="240823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6" name="Left Arrow 6">
            <a:extLst>
              <a:ext uri="{FF2B5EF4-FFF2-40B4-BE49-F238E27FC236}">
                <a16:creationId xmlns:a16="http://schemas.microsoft.com/office/drawing/2014/main" id="{BDC404BE-2115-44AE-AEE5-438799CB676C}"/>
              </a:ext>
            </a:extLst>
          </p:cNvPr>
          <p:cNvSpPr>
            <a:spLocks noChangeArrowheads="1"/>
          </p:cNvSpPr>
          <p:nvPr/>
        </p:nvSpPr>
        <p:spPr bwMode="auto">
          <a:xfrm rot="2149968">
            <a:off x="8120063" y="3581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7" name="Left Arrow 7">
            <a:extLst>
              <a:ext uri="{FF2B5EF4-FFF2-40B4-BE49-F238E27FC236}">
                <a16:creationId xmlns:a16="http://schemas.microsoft.com/office/drawing/2014/main" id="{E6C35CE0-A6ED-486C-AABE-722EA311FB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2788" y="376078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5A2C233-9E15-4171-B86F-B91C58AA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406525"/>
            <a:ext cx="255270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2217B434-0CF3-4F53-82B5-8B9D004D76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377" y="557213"/>
            <a:ext cx="6791325" cy="849313"/>
          </a:xfrm>
        </p:spPr>
        <p:txBody>
          <a:bodyPr/>
          <a:lstStyle/>
          <a:p>
            <a:r>
              <a:rPr lang="en-US" altLang="en-US" dirty="0"/>
              <a:t>Manipulating Blocks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D735E13C-3FC3-4CD0-8893-85597A73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1"/>
            <a:ext cx="52578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Blocks can be manipulated from the tree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Select </a:t>
            </a:r>
            <a:r>
              <a:rPr lang="ja-JP" altLang="en-US" sz="2000" b="1"/>
              <a:t>“</a:t>
            </a:r>
            <a:r>
              <a:rPr lang="en-US" altLang="ja-JP" sz="2000" b="1"/>
              <a:t>Blocks</a:t>
            </a:r>
            <a:r>
              <a:rPr lang="ja-JP" altLang="en-US" sz="2000" b="1"/>
              <a:t>”</a:t>
            </a:r>
            <a:r>
              <a:rPr lang="en-US" altLang="ja-JP" sz="2000" b="1"/>
              <a:t>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right click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Create new block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Drag and drop geometry into block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 Select created block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Draw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List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Delete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/>
              <a:t> Tet specific options </a:t>
            </a:r>
          </a:p>
        </p:txBody>
      </p:sp>
      <p:sp>
        <p:nvSpPr>
          <p:cNvPr id="17413" name="Right Arrow 2">
            <a:extLst>
              <a:ext uri="{FF2B5EF4-FFF2-40B4-BE49-F238E27FC236}">
                <a16:creationId xmlns:a16="http://schemas.microsoft.com/office/drawing/2014/main" id="{31B79E3A-0F77-432A-AD05-6C112F6E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0060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C8C9D5-7D45-4009-9E33-BBA6BBE769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69925"/>
            <a:ext cx="8429625" cy="685800"/>
          </a:xfrm>
        </p:spPr>
        <p:txBody>
          <a:bodyPr/>
          <a:lstStyle/>
          <a:p>
            <a:r>
              <a:rPr lang="en-US" altLang="en-US"/>
              <a:t>Exercise 1</a:t>
            </a:r>
          </a:p>
        </p:txBody>
      </p:sp>
      <p:pic>
        <p:nvPicPr>
          <p:cNvPr id="19459" name="Picture 17" descr="example1">
            <a:extLst>
              <a:ext uri="{FF2B5EF4-FFF2-40B4-BE49-F238E27FC236}">
                <a16:creationId xmlns:a16="http://schemas.microsoft.com/office/drawing/2014/main" id="{C679EA04-FC5E-4A69-AB05-C293DF8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035176"/>
            <a:ext cx="3878263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0">
            <a:extLst>
              <a:ext uri="{FF2B5EF4-FFF2-40B4-BE49-F238E27FC236}">
                <a16:creationId xmlns:a16="http://schemas.microsoft.com/office/drawing/2014/main" id="{202C7676-B805-4C6B-8E23-6B9D58D0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2020888"/>
            <a:ext cx="450691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000" b="1"/>
              <a:t> Import quarter_piston.sat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000" b="1"/>
              <a:t> Create material steel1040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/>
              <a:t> E = 30.0e6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/>
              <a:t> </a:t>
            </a:r>
            <a:r>
              <a:rPr lang="en-US" altLang="en-US" sz="2000" b="1">
                <a:latin typeface="Symbol" panose="05050102010706020507" pitchFamily="18" charset="2"/>
                <a:sym typeface="Symbol" panose="05050102010706020507" pitchFamily="18" charset="2"/>
              </a:rPr>
              <a:t></a:t>
            </a:r>
            <a:r>
              <a:rPr lang="en-US" altLang="en-US" sz="2000" b="1"/>
              <a:t> = 0.3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/>
              <a:t> </a:t>
            </a:r>
            <a:r>
              <a:rPr lang="en-US" altLang="en-US" sz="2000" b="1">
                <a:latin typeface="Symbol" panose="05050102010706020507" pitchFamily="18" charset="2"/>
                <a:sym typeface="Symbol" panose="05050102010706020507" pitchFamily="18" charset="2"/>
              </a:rPr>
              <a:t></a:t>
            </a:r>
            <a:r>
              <a:rPr lang="en-US" altLang="en-US" sz="2000" b="1"/>
              <a:t> = .284  lb / in^3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000" b="1"/>
              <a:t> Create block 9 with all volumes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000" b="1"/>
              <a:t> Assign material to the block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000" b="1"/>
              <a:t> Use the tree to draw the block</a:t>
            </a:r>
          </a:p>
          <a:p>
            <a:pPr>
              <a:buFontTx/>
              <a:buChar char="•"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76E3D9-BB25-4521-8DE9-B71A8C5B98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4279" y="762000"/>
            <a:ext cx="8429625" cy="685800"/>
          </a:xfrm>
        </p:spPr>
        <p:txBody>
          <a:bodyPr/>
          <a:lstStyle/>
          <a:p>
            <a:r>
              <a:rPr lang="en-US" altLang="en-US" dirty="0"/>
              <a:t>Defining Boundary Conditions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1D3CF78-77AF-498B-8872-A8BA86B520F2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0" y="1981200"/>
            <a:ext cx="3810000" cy="4114800"/>
          </a:xfrm>
        </p:spPr>
        <p:txBody>
          <a:bodyPr/>
          <a:lstStyle/>
          <a:p>
            <a:r>
              <a:rPr lang="en-US" altLang="en-US" sz="2000"/>
              <a:t>Boundary conditions can be defined for Abaqus, I-DEAS, LS-Dyna and Fluent</a:t>
            </a:r>
          </a:p>
          <a:p>
            <a:r>
              <a:rPr lang="en-US" altLang="en-US" sz="2000"/>
              <a:t>Boundary conditions can be assigned to either the mesh or the geometry. </a:t>
            </a:r>
          </a:p>
          <a:p>
            <a:r>
              <a:rPr lang="en-US" altLang="en-US" sz="2000"/>
              <a:t>Assigning BC</a:t>
            </a:r>
            <a:r>
              <a:rPr lang="ja-JP" altLang="en-US" sz="2000"/>
              <a:t>’</a:t>
            </a:r>
            <a:r>
              <a:rPr lang="en-US" altLang="ja-JP" sz="2000"/>
              <a:t>s to geometry allows the mesh to be refined or changed without having to modify the BC set.</a:t>
            </a:r>
            <a:endParaRPr lang="en-US" altLang="en-US" sz="200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EC70177F-4E2E-4456-8ED3-A49A0268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312863"/>
            <a:ext cx="20621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5641</TotalTime>
  <Words>705</Words>
  <Application>Microsoft Office PowerPoint</Application>
  <PresentationFormat>Widescreen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coreform-ppt-theme</vt:lpstr>
      <vt:lpstr>PowerPoint Presentation</vt:lpstr>
      <vt:lpstr>PowerPoint Presentation</vt:lpstr>
      <vt:lpstr>PowerPoint Presentation</vt:lpstr>
      <vt:lpstr>Exodus Grouping Mechanisms</vt:lpstr>
      <vt:lpstr>Material Definitions</vt:lpstr>
      <vt:lpstr>Assigning Materials to Blocks</vt:lpstr>
      <vt:lpstr>Manipulating Blocks</vt:lpstr>
      <vt:lpstr>Exercise 1</vt:lpstr>
      <vt:lpstr>Defining Boundary Conditions</vt:lpstr>
      <vt:lpstr>Manipulating Boundary Conditions</vt:lpstr>
      <vt:lpstr>Define Displacement</vt:lpstr>
      <vt:lpstr>Define Pressure</vt:lpstr>
      <vt:lpstr>Exercise 2</vt:lpstr>
      <vt:lpstr>Specifying Contact</vt:lpstr>
      <vt:lpstr>Example 3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sjowen</dc:creator>
  <cp:lastModifiedBy>Ben Taylor</cp:lastModifiedBy>
  <cp:revision>76</cp:revision>
  <dcterms:created xsi:type="dcterms:W3CDTF">2009-11-16T20:27:23Z</dcterms:created>
  <dcterms:modified xsi:type="dcterms:W3CDTF">2021-01-12T16:09:59Z</dcterms:modified>
</cp:coreProperties>
</file>