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32"/>
  </p:notesMasterIdLst>
  <p:sldIdLst>
    <p:sldId id="256" r:id="rId2"/>
    <p:sldId id="284" r:id="rId3"/>
    <p:sldId id="298" r:id="rId4"/>
    <p:sldId id="300" r:id="rId5"/>
    <p:sldId id="322" r:id="rId6"/>
    <p:sldId id="312" r:id="rId7"/>
    <p:sldId id="310" r:id="rId8"/>
    <p:sldId id="313" r:id="rId9"/>
    <p:sldId id="315" r:id="rId10"/>
    <p:sldId id="316" r:id="rId11"/>
    <p:sldId id="311" r:id="rId12"/>
    <p:sldId id="317" r:id="rId13"/>
    <p:sldId id="319" r:id="rId14"/>
    <p:sldId id="320" r:id="rId15"/>
    <p:sldId id="321" r:id="rId16"/>
    <p:sldId id="303" r:id="rId17"/>
    <p:sldId id="306" r:id="rId18"/>
    <p:sldId id="307" r:id="rId19"/>
    <p:sldId id="308" r:id="rId20"/>
    <p:sldId id="309" r:id="rId21"/>
    <p:sldId id="304" r:id="rId22"/>
    <p:sldId id="277" r:id="rId23"/>
    <p:sldId id="280" r:id="rId24"/>
    <p:sldId id="276" r:id="rId25"/>
    <p:sldId id="294" r:id="rId26"/>
    <p:sldId id="295" r:id="rId27"/>
    <p:sldId id="296" r:id="rId28"/>
    <p:sldId id="297" r:id="rId29"/>
    <p:sldId id="283"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0" y="60"/>
      </p:cViewPr>
      <p:guideLst>
        <p:guide orient="horz" pos="2160"/>
        <p:guide pos="3840"/>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E3E87-2E73-405E-BE6D-1158F67B94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1D9FBB17-CB53-431C-A2BA-EF3FE13E8B5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34DD9C-AB0A-463B-AA4E-07F318168A36}" type="datetimeFigureOut">
              <a:rPr lang="en-US" altLang="en-US"/>
              <a:pPr>
                <a:defRPr/>
              </a:pPr>
              <a:t>1/11/2021</a:t>
            </a:fld>
            <a:endParaRPr lang="en-US" altLang="en-US"/>
          </a:p>
        </p:txBody>
      </p:sp>
      <p:sp>
        <p:nvSpPr>
          <p:cNvPr id="4" name="Slide Image Placeholder 3">
            <a:extLst>
              <a:ext uri="{FF2B5EF4-FFF2-40B4-BE49-F238E27FC236}">
                <a16:creationId xmlns:a16="http://schemas.microsoft.com/office/drawing/2014/main" id="{D13D983D-A68D-4A43-9CAB-9E6A21B46B2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0FDEF38-E49E-4396-874D-EB293EFD45D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6DEE03-95A1-48C5-A25D-18916E450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7E8F11BB-0BFA-4629-BE94-EF1960FF30B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19E1AE-BF15-4C3E-9503-F64236E7D9C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F10B91E-00E2-440C-A2D7-29064943010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AB65271-19A3-4F19-8A9E-5ED25CE07B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Type: FORMAL - Training</a:t>
            </a:r>
          </a:p>
          <a:p>
            <a:r>
              <a:rPr lang="en-US" altLang="en-US"/>
              <a:t>Title: Cubit 200 Training</a:t>
            </a:r>
          </a:p>
          <a:p>
            <a:r>
              <a:rPr lang="en-US" altLang="en-US"/>
              <a:t>SAND Number: SAND2020-0682 TR</a:t>
            </a:r>
          </a:p>
          <a:p>
            <a:r>
              <a:rPr lang="en-US" altLang="en-US"/>
              <a:t>Contact: Hensley,Trevor Michael</a:t>
            </a:r>
          </a:p>
          <a:p>
            <a:endParaRPr lang="en-US" altLang="en-US"/>
          </a:p>
        </p:txBody>
      </p:sp>
      <p:sp>
        <p:nvSpPr>
          <p:cNvPr id="5124" name="Slide Number Placeholder 3">
            <a:extLst>
              <a:ext uri="{FF2B5EF4-FFF2-40B4-BE49-F238E27FC236}">
                <a16:creationId xmlns:a16="http://schemas.microsoft.com/office/drawing/2014/main" id="{9BDBDF68-B510-48F6-B869-0246779BEB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fld id="{FA580DF3-EFB9-47EF-A08B-18110ADA9E3B}" type="slidenum">
              <a:rPr lang="en-US" altLang="en-US" sz="120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114CD3E-A72B-4F31-9048-2A96E4DFD63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0A77E27-285B-4974-8F00-F0650F332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C68BADB0-5030-42AD-8691-3577A5D49C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fld id="{B4E96F9B-8B92-4990-A670-669C3A3FA9A7}" type="slidenum">
              <a:rPr lang="en-US" altLang="en-US" sz="120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4093837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7867754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0797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DA2EA7BB-8D04-4335-B7AF-655AD5DC583A}"/>
              </a:ext>
            </a:extLst>
          </p:cNvPr>
          <p:cNvSpPr txBox="1">
            <a:spLocks noChangeArrowheads="1"/>
          </p:cNvSpPr>
          <p:nvPr userDrawn="1"/>
        </p:nvSpPr>
        <p:spPr bwMode="auto">
          <a:xfrm>
            <a:off x="1976967" y="6488114"/>
            <a:ext cx="82359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SAND2020-0682 TR</a:t>
            </a:r>
          </a:p>
          <a:p>
            <a:pPr algn="ctr" eaLnBrk="1" hangingPunct="1">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5717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5812845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05526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20185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2137768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00752510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2641182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244327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33690971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22689454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500437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518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314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0689231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6557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16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659324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6624696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1706533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5330724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498435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Lst>
  <p:hf sldNum="0" hdr="0" ftr="0" dt="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0.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3F0EDC91-DB19-4077-AFC3-744C54623C25}"/>
              </a:ext>
            </a:extLst>
          </p:cNvPr>
          <p:cNvSpPr>
            <a:spLocks noChangeArrowheads="1"/>
          </p:cNvSpPr>
          <p:nvPr/>
        </p:nvSpPr>
        <p:spPr bwMode="auto">
          <a:xfrm>
            <a:off x="2438400" y="3886200"/>
            <a:ext cx="6781800" cy="1524000"/>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lstStyle/>
          <a:p>
            <a:pPr indent="171450" algn="ctr">
              <a:spcBef>
                <a:spcPct val="20000"/>
              </a:spcBef>
              <a:buSzPct val="100000"/>
              <a:defRPr/>
            </a:pPr>
            <a:r>
              <a:rPr lang="en-US" sz="2400" b="1" dirty="0">
                <a:solidFill>
                  <a:srgbClr val="CD0000"/>
                </a:solidFill>
                <a:ea typeface="ＭＳ Ｐゴシック" pitchFamily="34" charset="-128"/>
              </a:rPr>
              <a:t>CUBIT™ Fast-Start Tutorial</a:t>
            </a:r>
          </a:p>
          <a:p>
            <a:pPr indent="171450" algn="ctr">
              <a:spcBef>
                <a:spcPct val="20000"/>
              </a:spcBef>
              <a:buSzPct val="100000"/>
              <a:defRPr/>
            </a:pPr>
            <a:r>
              <a:rPr lang="en-US" sz="3600" b="1" dirty="0">
                <a:solidFill>
                  <a:srgbClr val="CD0000"/>
                </a:solidFill>
                <a:ea typeface="ＭＳ Ｐゴシック" pitchFamily="34" charset="-128"/>
              </a:rPr>
              <a:t>12. Geometry for Sweeping II </a:t>
            </a:r>
          </a:p>
          <a:p>
            <a:pPr indent="171450" algn="ctr">
              <a:spcBef>
                <a:spcPct val="20000"/>
              </a:spcBef>
              <a:buSzPct val="100000"/>
              <a:defRPr/>
            </a:pPr>
            <a:endParaRPr lang="en-US" sz="3600" b="1" dirty="0">
              <a:solidFill>
                <a:srgbClr val="CD0000"/>
              </a:solidFill>
              <a:ea typeface="ＭＳ Ｐゴシック" pitchFamily="34" charset="-128"/>
            </a:endParaRPr>
          </a:p>
        </p:txBody>
      </p:sp>
      <p:pic>
        <p:nvPicPr>
          <p:cNvPr id="3" name="Graphic 2">
            <a:extLst>
              <a:ext uri="{FF2B5EF4-FFF2-40B4-BE49-F238E27FC236}">
                <a16:creationId xmlns:a16="http://schemas.microsoft.com/office/drawing/2014/main" id="{87BE20C2-C8FB-491D-B5D6-8A9FAD3F25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2475" y="609601"/>
            <a:ext cx="3067050" cy="3533775"/>
          </a:xfrm>
          <a:prstGeom prst="rect">
            <a:avLst/>
          </a:prstGeom>
        </p:spPr>
      </p:pic>
      <p:sp>
        <p:nvSpPr>
          <p:cNvPr id="4" name="Title 3">
            <a:extLst>
              <a:ext uri="{FF2B5EF4-FFF2-40B4-BE49-F238E27FC236}">
                <a16:creationId xmlns:a16="http://schemas.microsoft.com/office/drawing/2014/main" id="{AB56A0AF-EC7E-4F28-9660-217CF74B888D}"/>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D130F051-AFCD-4DE8-B614-0133B63664C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a:extLst>
              <a:ext uri="{FF2B5EF4-FFF2-40B4-BE49-F238E27FC236}">
                <a16:creationId xmlns:a16="http://schemas.microsoft.com/office/drawing/2014/main" id="{2C74ABD2-124D-490F-AF6D-C43AD03D26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1573212"/>
            <a:ext cx="22860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a:extLst>
              <a:ext uri="{FF2B5EF4-FFF2-40B4-BE49-F238E27FC236}">
                <a16:creationId xmlns:a16="http://schemas.microsoft.com/office/drawing/2014/main" id="{3A02F301-FC3C-4246-B9DB-670B2416D92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226" y="1954212"/>
            <a:ext cx="419417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a:extLst>
              <a:ext uri="{FF2B5EF4-FFF2-40B4-BE49-F238E27FC236}">
                <a16:creationId xmlns:a16="http://schemas.microsoft.com/office/drawing/2014/main" id="{AEC78162-F983-402A-80A2-669E834FEAB6}"/>
              </a:ext>
            </a:extLst>
          </p:cNvPr>
          <p:cNvSpPr>
            <a:spLocks noGrp="1" noChangeArrowheads="1"/>
          </p:cNvSpPr>
          <p:nvPr>
            <p:ph type="title" idx="4294967295"/>
          </p:nvPr>
        </p:nvSpPr>
        <p:spPr>
          <a:xfrm>
            <a:off x="1524001" y="588962"/>
            <a:ext cx="8429625" cy="685800"/>
          </a:xfrm>
        </p:spPr>
        <p:txBody>
          <a:bodyPr/>
          <a:lstStyle/>
          <a:p>
            <a:r>
              <a:rPr lang="en-US" altLang="en-US"/>
              <a:t>Multiple Sweep Directions</a:t>
            </a:r>
          </a:p>
        </p:txBody>
      </p:sp>
      <p:sp>
        <p:nvSpPr>
          <p:cNvPr id="14341" name="TextBox 16">
            <a:extLst>
              <a:ext uri="{FF2B5EF4-FFF2-40B4-BE49-F238E27FC236}">
                <a16:creationId xmlns:a16="http://schemas.microsoft.com/office/drawing/2014/main" id="{DACF71DD-4CDC-48E3-8FFF-A2A3E2CFD55B}"/>
              </a:ext>
            </a:extLst>
          </p:cNvPr>
          <p:cNvSpPr txBox="1">
            <a:spLocks noChangeArrowheads="1"/>
          </p:cNvSpPr>
          <p:nvPr/>
        </p:nvSpPr>
        <p:spPr bwMode="auto">
          <a:xfrm>
            <a:off x="2209800" y="5002213"/>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Resulting mesh with 2 sweep directions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AEB951D-9495-4BA3-AF46-454B8B5CAAED}"/>
              </a:ext>
            </a:extLst>
          </p:cNvPr>
          <p:cNvSpPr>
            <a:spLocks noGrp="1" noChangeArrowheads="1"/>
          </p:cNvSpPr>
          <p:nvPr>
            <p:ph type="title" idx="4294967295"/>
          </p:nvPr>
        </p:nvSpPr>
        <p:spPr>
          <a:xfrm>
            <a:off x="1524001" y="615950"/>
            <a:ext cx="8429625" cy="685800"/>
          </a:xfrm>
        </p:spPr>
        <p:txBody>
          <a:bodyPr/>
          <a:lstStyle/>
          <a:p>
            <a:r>
              <a:rPr lang="en-US" altLang="en-US"/>
              <a:t>Exercise 1</a:t>
            </a:r>
          </a:p>
        </p:txBody>
      </p:sp>
      <p:pic>
        <p:nvPicPr>
          <p:cNvPr id="15363" name="Picture 3">
            <a:extLst>
              <a:ext uri="{FF2B5EF4-FFF2-40B4-BE49-F238E27FC236}">
                <a16:creationId xmlns:a16="http://schemas.microsoft.com/office/drawing/2014/main" id="{FE158B8D-2807-45BB-966D-6DB2E414E80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1371601"/>
            <a:ext cx="2438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0">
            <a:extLst>
              <a:ext uri="{FF2B5EF4-FFF2-40B4-BE49-F238E27FC236}">
                <a16:creationId xmlns:a16="http://schemas.microsoft.com/office/drawing/2014/main" id="{AA3CE54F-9798-476D-8992-02B9BB750FBE}"/>
              </a:ext>
            </a:extLst>
          </p:cNvPr>
          <p:cNvSpPr txBox="1">
            <a:spLocks noChangeArrowheads="1"/>
          </p:cNvSpPr>
          <p:nvPr/>
        </p:nvSpPr>
        <p:spPr bwMode="auto">
          <a:xfrm>
            <a:off x="2133600" y="1600200"/>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the model “</a:t>
            </a:r>
            <a:r>
              <a:rPr lang="en-US" altLang="ja-JP" sz="1600"/>
              <a:t>blades.sat</a:t>
            </a:r>
            <a:r>
              <a:rPr lang="en-US" altLang="en-US" sz="1600"/>
              <a:t>”</a:t>
            </a:r>
          </a:p>
        </p:txBody>
      </p:sp>
      <p:sp>
        <p:nvSpPr>
          <p:cNvPr id="15365" name="Text Box 10">
            <a:extLst>
              <a:ext uri="{FF2B5EF4-FFF2-40B4-BE49-F238E27FC236}">
                <a16:creationId xmlns:a16="http://schemas.microsoft.com/office/drawing/2014/main" id="{44A4132F-3177-428A-8934-3F73A32A9A4E}"/>
              </a:ext>
            </a:extLst>
          </p:cNvPr>
          <p:cNvSpPr txBox="1">
            <a:spLocks noChangeArrowheads="1"/>
          </p:cNvSpPr>
          <p:nvPr/>
        </p:nvSpPr>
        <p:spPr bwMode="auto">
          <a:xfrm>
            <a:off x="2133600" y="2057401"/>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Generate a mesh with a size of about 2.0</a:t>
            </a:r>
          </a:p>
          <a:p>
            <a:endParaRPr lang="en-US" altLang="en-US" sz="1600"/>
          </a:p>
        </p:txBody>
      </p:sp>
      <p:sp>
        <p:nvSpPr>
          <p:cNvPr id="15366" name="Text Box 10">
            <a:extLst>
              <a:ext uri="{FF2B5EF4-FFF2-40B4-BE49-F238E27FC236}">
                <a16:creationId xmlns:a16="http://schemas.microsoft.com/office/drawing/2014/main" id="{28D492F1-12F7-4CB6-968E-22A85E9AC515}"/>
              </a:ext>
            </a:extLst>
          </p:cNvPr>
          <p:cNvSpPr txBox="1">
            <a:spLocks noChangeArrowheads="1"/>
          </p:cNvSpPr>
          <p:nvPr/>
        </p:nvSpPr>
        <p:spPr bwMode="auto">
          <a:xfrm>
            <a:off x="2133600" y="2895601"/>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Hint</a:t>
            </a:r>
            <a:r>
              <a:rPr lang="en-US" altLang="en-US" sz="1600"/>
              <a:t>: Use the webcut with cylinder operation to cut out the features that don’t line up with the principal sweep direction</a:t>
            </a:r>
          </a:p>
          <a:p>
            <a:endParaRPr lang="en-US" altLang="en-US" sz="1600"/>
          </a:p>
        </p:txBody>
      </p:sp>
      <p:pic>
        <p:nvPicPr>
          <p:cNvPr id="15367" name="Picture 7">
            <a:extLst>
              <a:ext uri="{FF2B5EF4-FFF2-40B4-BE49-F238E27FC236}">
                <a16:creationId xmlns:a16="http://schemas.microsoft.com/office/drawing/2014/main" id="{457E9FEE-8498-4156-915C-83B46F2CF4C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3429000"/>
            <a:ext cx="33797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
            <a:extLst>
              <a:ext uri="{FF2B5EF4-FFF2-40B4-BE49-F238E27FC236}">
                <a16:creationId xmlns:a16="http://schemas.microsoft.com/office/drawing/2014/main" id="{A21344F5-2803-4BD2-81A3-7A47D5392B3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1" y="1905001"/>
            <a:ext cx="54514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a:extLst>
              <a:ext uri="{FF2B5EF4-FFF2-40B4-BE49-F238E27FC236}">
                <a16:creationId xmlns:a16="http://schemas.microsoft.com/office/drawing/2014/main" id="{4BFA7A8A-3C6E-42D5-9944-23094BF00283}"/>
              </a:ext>
            </a:extLst>
          </p:cNvPr>
          <p:cNvSpPr>
            <a:spLocks noGrp="1" noChangeArrowheads="1"/>
          </p:cNvSpPr>
          <p:nvPr>
            <p:ph type="title" idx="4294967295"/>
          </p:nvPr>
        </p:nvSpPr>
        <p:spPr>
          <a:xfrm>
            <a:off x="1524001" y="615950"/>
            <a:ext cx="8429625" cy="685800"/>
          </a:xfrm>
        </p:spPr>
        <p:txBody>
          <a:bodyPr/>
          <a:lstStyle/>
          <a:p>
            <a:r>
              <a:rPr lang="en-US" altLang="en-US"/>
              <a:t>Generating a graded mesh</a:t>
            </a:r>
          </a:p>
        </p:txBody>
      </p:sp>
      <p:sp>
        <p:nvSpPr>
          <p:cNvPr id="16388" name="TextBox 4">
            <a:extLst>
              <a:ext uri="{FF2B5EF4-FFF2-40B4-BE49-F238E27FC236}">
                <a16:creationId xmlns:a16="http://schemas.microsoft.com/office/drawing/2014/main" id="{2B974DB0-3DFB-42DD-9E73-870219B386D8}"/>
              </a:ext>
            </a:extLst>
          </p:cNvPr>
          <p:cNvSpPr txBox="1">
            <a:spLocks noChangeArrowheads="1"/>
          </p:cNvSpPr>
          <p:nvPr/>
        </p:nvSpPr>
        <p:spPr bwMode="auto">
          <a:xfrm>
            <a:off x="1752601" y="4495800"/>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Fine Mesh</a:t>
            </a:r>
          </a:p>
        </p:txBody>
      </p:sp>
      <p:sp>
        <p:nvSpPr>
          <p:cNvPr id="16389" name="TextBox 5">
            <a:extLst>
              <a:ext uri="{FF2B5EF4-FFF2-40B4-BE49-F238E27FC236}">
                <a16:creationId xmlns:a16="http://schemas.microsoft.com/office/drawing/2014/main" id="{F27A80FA-EF2B-4F31-B453-AB5E100D4941}"/>
              </a:ext>
            </a:extLst>
          </p:cNvPr>
          <p:cNvSpPr txBox="1">
            <a:spLocks noChangeArrowheads="1"/>
          </p:cNvSpPr>
          <p:nvPr/>
        </p:nvSpPr>
        <p:spPr bwMode="auto">
          <a:xfrm>
            <a:off x="8843964" y="23622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Coarse Mesh</a:t>
            </a:r>
          </a:p>
        </p:txBody>
      </p:sp>
      <p:cxnSp>
        <p:nvCxnSpPr>
          <p:cNvPr id="16390" name="Straight Arrow Connector 7">
            <a:extLst>
              <a:ext uri="{FF2B5EF4-FFF2-40B4-BE49-F238E27FC236}">
                <a16:creationId xmlns:a16="http://schemas.microsoft.com/office/drawing/2014/main" id="{2E790E96-A7D8-462A-A015-15AFAB3BDC60}"/>
              </a:ext>
            </a:extLst>
          </p:cNvPr>
          <p:cNvCxnSpPr>
            <a:cxnSpLocks noChangeShapeType="1"/>
            <a:stCxn id="16388" idx="3"/>
          </p:cNvCxnSpPr>
          <p:nvPr/>
        </p:nvCxnSpPr>
        <p:spPr bwMode="auto">
          <a:xfrm flipV="1">
            <a:off x="3014664" y="4495800"/>
            <a:ext cx="566737" cy="1841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1" name="Straight Arrow Connector 8">
            <a:extLst>
              <a:ext uri="{FF2B5EF4-FFF2-40B4-BE49-F238E27FC236}">
                <a16:creationId xmlns:a16="http://schemas.microsoft.com/office/drawing/2014/main" id="{B94C7B00-2208-4D88-BC66-F12EE549CE4D}"/>
              </a:ext>
            </a:extLst>
          </p:cNvPr>
          <p:cNvCxnSpPr>
            <a:cxnSpLocks noChangeShapeType="1"/>
            <a:stCxn id="16389" idx="1"/>
          </p:cNvCxnSpPr>
          <p:nvPr/>
        </p:nvCxnSpPr>
        <p:spPr bwMode="auto">
          <a:xfrm flipH="1">
            <a:off x="8382001" y="2546350"/>
            <a:ext cx="461963" cy="444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2" name="TextBox 11">
            <a:extLst>
              <a:ext uri="{FF2B5EF4-FFF2-40B4-BE49-F238E27FC236}">
                <a16:creationId xmlns:a16="http://schemas.microsoft.com/office/drawing/2014/main" id="{8C748068-F5C9-4888-808D-F976462102E9}"/>
              </a:ext>
            </a:extLst>
          </p:cNvPr>
          <p:cNvSpPr txBox="1">
            <a:spLocks noChangeArrowheads="1"/>
          </p:cNvSpPr>
          <p:nvPr/>
        </p:nvSpPr>
        <p:spPr bwMode="auto">
          <a:xfrm>
            <a:off x="2286001" y="1905001"/>
            <a:ext cx="2460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How to generate a graded mesh using sweeping</a:t>
            </a:r>
          </a:p>
        </p:txBody>
      </p:sp>
      <p:sp>
        <p:nvSpPr>
          <p:cNvPr id="16393" name="TextBox 12">
            <a:extLst>
              <a:ext uri="{FF2B5EF4-FFF2-40B4-BE49-F238E27FC236}">
                <a16:creationId xmlns:a16="http://schemas.microsoft.com/office/drawing/2014/main" id="{861B6026-AE47-4C8A-B7DC-63AB38F06CF5}"/>
              </a:ext>
            </a:extLst>
          </p:cNvPr>
          <p:cNvSpPr txBox="1">
            <a:spLocks noChangeArrowheads="1"/>
          </p:cNvSpPr>
          <p:nvPr/>
        </p:nvSpPr>
        <p:spPr bwMode="auto">
          <a:xfrm>
            <a:off x="7924800" y="39624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Sweeping requires a constant number of elements through the entire sweep direction</a:t>
            </a:r>
          </a:p>
        </p:txBody>
      </p:sp>
      <p:sp>
        <p:nvSpPr>
          <p:cNvPr id="16394" name="TextBox 13">
            <a:extLst>
              <a:ext uri="{FF2B5EF4-FFF2-40B4-BE49-F238E27FC236}">
                <a16:creationId xmlns:a16="http://schemas.microsoft.com/office/drawing/2014/main" id="{CF67391B-DA78-41E9-9F23-DDBA68665327}"/>
              </a:ext>
            </a:extLst>
          </p:cNvPr>
          <p:cNvSpPr txBox="1">
            <a:spLocks noChangeArrowheads="1"/>
          </p:cNvSpPr>
          <p:nvPr/>
        </p:nvSpPr>
        <p:spPr bwMode="auto">
          <a:xfrm rot="20279178">
            <a:off x="4956176" y="2667000"/>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Sweep Direction</a:t>
            </a:r>
          </a:p>
        </p:txBody>
      </p:sp>
      <p:cxnSp>
        <p:nvCxnSpPr>
          <p:cNvPr id="16395" name="Straight Arrow Connector 14">
            <a:extLst>
              <a:ext uri="{FF2B5EF4-FFF2-40B4-BE49-F238E27FC236}">
                <a16:creationId xmlns:a16="http://schemas.microsoft.com/office/drawing/2014/main" id="{C18DCBD9-3A4A-4E2F-8B54-0AC6CBFBEB91}"/>
              </a:ext>
            </a:extLst>
          </p:cNvPr>
          <p:cNvCxnSpPr>
            <a:cxnSpLocks noChangeShapeType="1"/>
          </p:cNvCxnSpPr>
          <p:nvPr/>
        </p:nvCxnSpPr>
        <p:spPr bwMode="auto">
          <a:xfrm flipV="1">
            <a:off x="6781800" y="2057400"/>
            <a:ext cx="1066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6" name="Straight Connector 18">
            <a:extLst>
              <a:ext uri="{FF2B5EF4-FFF2-40B4-BE49-F238E27FC236}">
                <a16:creationId xmlns:a16="http://schemas.microsoft.com/office/drawing/2014/main" id="{A8DCBA16-315F-4ECC-8508-C584F15AAE92}"/>
              </a:ext>
            </a:extLst>
          </p:cNvPr>
          <p:cNvCxnSpPr>
            <a:cxnSpLocks noChangeShapeType="1"/>
            <a:endCxn id="16394" idx="1"/>
          </p:cNvCxnSpPr>
          <p:nvPr/>
        </p:nvCxnSpPr>
        <p:spPr bwMode="auto">
          <a:xfrm flipV="1">
            <a:off x="4267200" y="3201988"/>
            <a:ext cx="757238" cy="303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397" name="TextBox 22">
            <a:extLst>
              <a:ext uri="{FF2B5EF4-FFF2-40B4-BE49-F238E27FC236}">
                <a16:creationId xmlns:a16="http://schemas.microsoft.com/office/drawing/2014/main" id="{363AF404-3546-49EF-A9CE-A9565BCFE005}"/>
              </a:ext>
            </a:extLst>
          </p:cNvPr>
          <p:cNvSpPr txBox="1">
            <a:spLocks noChangeArrowheads="1"/>
          </p:cNvSpPr>
          <p:nvPr/>
        </p:nvSpPr>
        <p:spPr bwMode="auto">
          <a:xfrm>
            <a:off x="4038600" y="327660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6398" name="TextBox 23">
            <a:extLst>
              <a:ext uri="{FF2B5EF4-FFF2-40B4-BE49-F238E27FC236}">
                <a16:creationId xmlns:a16="http://schemas.microsoft.com/office/drawing/2014/main" id="{2EDD1196-30D8-40ED-8168-6EB7F26AD01B}"/>
              </a:ext>
            </a:extLst>
          </p:cNvPr>
          <p:cNvSpPr txBox="1">
            <a:spLocks noChangeArrowheads="1"/>
          </p:cNvSpPr>
          <p:nvPr/>
        </p:nvSpPr>
        <p:spPr bwMode="auto">
          <a:xfrm>
            <a:off x="4876800" y="449580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6399" name="TextBox 24">
            <a:extLst>
              <a:ext uri="{FF2B5EF4-FFF2-40B4-BE49-F238E27FC236}">
                <a16:creationId xmlns:a16="http://schemas.microsoft.com/office/drawing/2014/main" id="{BFABF417-EA1A-46DB-AA43-75891C200DB3}"/>
              </a:ext>
            </a:extLst>
          </p:cNvPr>
          <p:cNvSpPr txBox="1">
            <a:spLocks noChangeArrowheads="1"/>
          </p:cNvSpPr>
          <p:nvPr/>
        </p:nvSpPr>
        <p:spPr bwMode="auto">
          <a:xfrm>
            <a:off x="7848600" y="1719264"/>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000000"/>
                </a:solidFill>
              </a:rPr>
              <a:t>8</a:t>
            </a:r>
          </a:p>
        </p:txBody>
      </p:sp>
      <p:sp>
        <p:nvSpPr>
          <p:cNvPr id="16400" name="TextBox 25">
            <a:extLst>
              <a:ext uri="{FF2B5EF4-FFF2-40B4-BE49-F238E27FC236}">
                <a16:creationId xmlns:a16="http://schemas.microsoft.com/office/drawing/2014/main" id="{FB848AE5-7A25-48FE-81EB-208FAFEEBA05}"/>
              </a:ext>
            </a:extLst>
          </p:cNvPr>
          <p:cNvSpPr txBox="1">
            <a:spLocks noChangeArrowheads="1"/>
          </p:cNvSpPr>
          <p:nvPr/>
        </p:nvSpPr>
        <p:spPr bwMode="auto">
          <a:xfrm>
            <a:off x="8534400" y="2667000"/>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8</a:t>
            </a:r>
          </a:p>
        </p:txBody>
      </p:sp>
      <p:grpSp>
        <p:nvGrpSpPr>
          <p:cNvPr id="31" name="Group 30">
            <a:extLst>
              <a:ext uri="{FF2B5EF4-FFF2-40B4-BE49-F238E27FC236}">
                <a16:creationId xmlns:a16="http://schemas.microsoft.com/office/drawing/2014/main" id="{C64CD009-2198-420F-B38C-D847F15E6EFF}"/>
              </a:ext>
            </a:extLst>
          </p:cNvPr>
          <p:cNvGrpSpPr>
            <a:grpSpLocks/>
          </p:cNvGrpSpPr>
          <p:nvPr/>
        </p:nvGrpSpPr>
        <p:grpSpPr bwMode="auto">
          <a:xfrm>
            <a:off x="4876800" y="4930776"/>
            <a:ext cx="5638800" cy="1851025"/>
            <a:chOff x="3352800" y="4701783"/>
            <a:chExt cx="5638800" cy="1851417"/>
          </a:xfrm>
        </p:grpSpPr>
        <p:sp>
          <p:nvSpPr>
            <p:cNvPr id="16402" name="TextBox 26">
              <a:extLst>
                <a:ext uri="{FF2B5EF4-FFF2-40B4-BE49-F238E27FC236}">
                  <a16:creationId xmlns:a16="http://schemas.microsoft.com/office/drawing/2014/main" id="{E3B8246E-F2B9-49C1-BE09-04766E9A6251}"/>
                </a:ext>
              </a:extLst>
            </p:cNvPr>
            <p:cNvSpPr txBox="1">
              <a:spLocks noChangeArrowheads="1"/>
            </p:cNvSpPr>
            <p:nvPr/>
          </p:nvSpPr>
          <p:spPr bwMode="auto">
            <a:xfrm>
              <a:off x="5638800" y="5048071"/>
              <a:ext cx="335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But Paving can provide a way to transition the mesh.  (However paving is only a 2D procedure)</a:t>
              </a:r>
            </a:p>
          </p:txBody>
        </p:sp>
        <p:pic>
          <p:nvPicPr>
            <p:cNvPr id="16403" name="Picture 27">
              <a:extLst>
                <a:ext uri="{FF2B5EF4-FFF2-40B4-BE49-F238E27FC236}">
                  <a16:creationId xmlns:a16="http://schemas.microsoft.com/office/drawing/2014/main" id="{0CC059AE-A149-4D04-8076-9777ADAEAF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701783"/>
              <a:ext cx="1828800" cy="18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28">
              <a:extLst>
                <a:ext uri="{FF2B5EF4-FFF2-40B4-BE49-F238E27FC236}">
                  <a16:creationId xmlns:a16="http://schemas.microsoft.com/office/drawing/2014/main" id="{03411D95-75C6-4820-9EDF-30335EDF4FF7}"/>
                </a:ext>
              </a:extLst>
            </p:cNvPr>
            <p:cNvSpPr txBox="1">
              <a:spLocks noChangeArrowheads="1"/>
            </p:cNvSpPr>
            <p:nvPr/>
          </p:nvSpPr>
          <p:spPr bwMode="auto">
            <a:xfrm>
              <a:off x="5388612" y="5528846"/>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000000"/>
                  </a:solidFill>
                </a:rPr>
                <a:t>8</a:t>
              </a:r>
            </a:p>
          </p:txBody>
        </p:sp>
        <p:sp>
          <p:nvSpPr>
            <p:cNvPr id="16405" name="TextBox 29">
              <a:extLst>
                <a:ext uri="{FF2B5EF4-FFF2-40B4-BE49-F238E27FC236}">
                  <a16:creationId xmlns:a16="http://schemas.microsoft.com/office/drawing/2014/main" id="{3F0FD194-8597-4285-8608-41FDD9370B69}"/>
                </a:ext>
              </a:extLst>
            </p:cNvPr>
            <p:cNvSpPr txBox="1">
              <a:spLocks noChangeArrowheads="1"/>
            </p:cNvSpPr>
            <p:nvPr/>
          </p:nvSpPr>
          <p:spPr bwMode="auto">
            <a:xfrm>
              <a:off x="3352800" y="5528846"/>
              <a:ext cx="412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000000"/>
                  </a:solidFill>
                </a:rPr>
                <a:t>16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EB724E6F-A68A-41F2-B0D2-D642E242083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4838" y="1851026"/>
            <a:ext cx="55943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54CC94E8-01D7-4D82-95F0-1E4D25AAD07B}"/>
              </a:ext>
            </a:extLst>
          </p:cNvPr>
          <p:cNvSpPr>
            <a:spLocks noGrp="1" noChangeArrowheads="1"/>
          </p:cNvSpPr>
          <p:nvPr>
            <p:ph type="title" idx="4294967295"/>
          </p:nvPr>
        </p:nvSpPr>
        <p:spPr>
          <a:xfrm>
            <a:off x="1524001" y="611187"/>
            <a:ext cx="8429625" cy="685800"/>
          </a:xfrm>
        </p:spPr>
        <p:txBody>
          <a:bodyPr/>
          <a:lstStyle/>
          <a:p>
            <a:r>
              <a:rPr lang="en-US" altLang="en-US"/>
              <a:t>Generating a graded mesh</a:t>
            </a:r>
          </a:p>
        </p:txBody>
      </p:sp>
      <p:sp>
        <p:nvSpPr>
          <p:cNvPr id="17412" name="TextBox 4">
            <a:extLst>
              <a:ext uri="{FF2B5EF4-FFF2-40B4-BE49-F238E27FC236}">
                <a16:creationId xmlns:a16="http://schemas.microsoft.com/office/drawing/2014/main" id="{F7FB7AEC-ED61-404F-AED2-4C8A40BF69FB}"/>
              </a:ext>
            </a:extLst>
          </p:cNvPr>
          <p:cNvSpPr txBox="1">
            <a:spLocks noChangeArrowheads="1"/>
          </p:cNvSpPr>
          <p:nvPr/>
        </p:nvSpPr>
        <p:spPr bwMode="auto">
          <a:xfrm>
            <a:off x="1752601" y="4491037"/>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Fine Mesh</a:t>
            </a:r>
          </a:p>
        </p:txBody>
      </p:sp>
      <p:sp>
        <p:nvSpPr>
          <p:cNvPr id="17413" name="TextBox 5">
            <a:extLst>
              <a:ext uri="{FF2B5EF4-FFF2-40B4-BE49-F238E27FC236}">
                <a16:creationId xmlns:a16="http://schemas.microsoft.com/office/drawing/2014/main" id="{0ED405BC-775A-4811-B322-7E159BBE4E86}"/>
              </a:ext>
            </a:extLst>
          </p:cNvPr>
          <p:cNvSpPr txBox="1">
            <a:spLocks noChangeArrowheads="1"/>
          </p:cNvSpPr>
          <p:nvPr/>
        </p:nvSpPr>
        <p:spPr bwMode="auto">
          <a:xfrm>
            <a:off x="8843964" y="2357437"/>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Coarse Mesh</a:t>
            </a:r>
          </a:p>
        </p:txBody>
      </p:sp>
      <p:cxnSp>
        <p:nvCxnSpPr>
          <p:cNvPr id="17414" name="Straight Arrow Connector 7">
            <a:extLst>
              <a:ext uri="{FF2B5EF4-FFF2-40B4-BE49-F238E27FC236}">
                <a16:creationId xmlns:a16="http://schemas.microsoft.com/office/drawing/2014/main" id="{10602740-9B82-4A7E-8E7C-C71D1E2A2902}"/>
              </a:ext>
            </a:extLst>
          </p:cNvPr>
          <p:cNvCxnSpPr>
            <a:cxnSpLocks noChangeShapeType="1"/>
            <a:stCxn id="17412" idx="3"/>
          </p:cNvCxnSpPr>
          <p:nvPr/>
        </p:nvCxnSpPr>
        <p:spPr bwMode="auto">
          <a:xfrm flipV="1">
            <a:off x="3014664" y="4491037"/>
            <a:ext cx="566737" cy="1841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5" name="Straight Arrow Connector 8">
            <a:extLst>
              <a:ext uri="{FF2B5EF4-FFF2-40B4-BE49-F238E27FC236}">
                <a16:creationId xmlns:a16="http://schemas.microsoft.com/office/drawing/2014/main" id="{CD8035EC-1B03-42C6-A908-BE09FEA6832B}"/>
              </a:ext>
            </a:extLst>
          </p:cNvPr>
          <p:cNvCxnSpPr>
            <a:cxnSpLocks noChangeShapeType="1"/>
            <a:stCxn id="17413" idx="1"/>
          </p:cNvCxnSpPr>
          <p:nvPr/>
        </p:nvCxnSpPr>
        <p:spPr bwMode="auto">
          <a:xfrm flipH="1">
            <a:off x="8382001" y="2541587"/>
            <a:ext cx="461963" cy="444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16" name="TextBox 11">
            <a:extLst>
              <a:ext uri="{FF2B5EF4-FFF2-40B4-BE49-F238E27FC236}">
                <a16:creationId xmlns:a16="http://schemas.microsoft.com/office/drawing/2014/main" id="{31185F2D-C90F-4410-8723-12B166886F70}"/>
              </a:ext>
            </a:extLst>
          </p:cNvPr>
          <p:cNvSpPr txBox="1">
            <a:spLocks noChangeArrowheads="1"/>
          </p:cNvSpPr>
          <p:nvPr/>
        </p:nvSpPr>
        <p:spPr bwMode="auto">
          <a:xfrm>
            <a:off x="2286001" y="1900238"/>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How to generate a mesh using sweeping</a:t>
            </a:r>
          </a:p>
        </p:txBody>
      </p:sp>
      <p:sp>
        <p:nvSpPr>
          <p:cNvPr id="17417" name="TextBox 12">
            <a:extLst>
              <a:ext uri="{FF2B5EF4-FFF2-40B4-BE49-F238E27FC236}">
                <a16:creationId xmlns:a16="http://schemas.microsoft.com/office/drawing/2014/main" id="{57E43FB6-8A54-4AE2-BD4B-6CAED49F8D13}"/>
              </a:ext>
            </a:extLst>
          </p:cNvPr>
          <p:cNvSpPr txBox="1">
            <a:spLocks noChangeArrowheads="1"/>
          </p:cNvSpPr>
          <p:nvPr/>
        </p:nvSpPr>
        <p:spPr bwMode="auto">
          <a:xfrm>
            <a:off x="7086601" y="4719637"/>
            <a:ext cx="246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Webcut the model multiple times along the direction from fine to coarse</a:t>
            </a:r>
          </a:p>
        </p:txBody>
      </p:sp>
      <p:sp>
        <p:nvSpPr>
          <p:cNvPr id="17418" name="TextBox 15">
            <a:extLst>
              <a:ext uri="{FF2B5EF4-FFF2-40B4-BE49-F238E27FC236}">
                <a16:creationId xmlns:a16="http://schemas.microsoft.com/office/drawing/2014/main" id="{1F951380-A4BE-4F95-AC16-DB9EA9E7C909}"/>
              </a:ext>
            </a:extLst>
          </p:cNvPr>
          <p:cNvSpPr txBox="1">
            <a:spLocks noChangeArrowheads="1"/>
          </p:cNvSpPr>
          <p:nvPr/>
        </p:nvSpPr>
        <p:spPr bwMode="auto">
          <a:xfrm>
            <a:off x="4038600" y="327183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7419" name="TextBox 16">
            <a:extLst>
              <a:ext uri="{FF2B5EF4-FFF2-40B4-BE49-F238E27FC236}">
                <a16:creationId xmlns:a16="http://schemas.microsoft.com/office/drawing/2014/main" id="{05A2CD96-C1E3-4AE7-BB2B-012D46B4C1FA}"/>
              </a:ext>
            </a:extLst>
          </p:cNvPr>
          <p:cNvSpPr txBox="1">
            <a:spLocks noChangeArrowheads="1"/>
          </p:cNvSpPr>
          <p:nvPr/>
        </p:nvSpPr>
        <p:spPr bwMode="auto">
          <a:xfrm>
            <a:off x="4876800" y="449103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7420" name="TextBox 17">
            <a:extLst>
              <a:ext uri="{FF2B5EF4-FFF2-40B4-BE49-F238E27FC236}">
                <a16:creationId xmlns:a16="http://schemas.microsoft.com/office/drawing/2014/main" id="{F4887A43-6752-4906-8A4F-C0A0A05CA206}"/>
              </a:ext>
            </a:extLst>
          </p:cNvPr>
          <p:cNvSpPr txBox="1">
            <a:spLocks noChangeArrowheads="1"/>
          </p:cNvSpPr>
          <p:nvPr/>
        </p:nvSpPr>
        <p:spPr bwMode="auto">
          <a:xfrm>
            <a:off x="7848600" y="17145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000000"/>
                </a:solidFill>
              </a:rPr>
              <a:t>8</a:t>
            </a:r>
          </a:p>
        </p:txBody>
      </p:sp>
      <p:sp>
        <p:nvSpPr>
          <p:cNvPr id="17421" name="TextBox 19">
            <a:extLst>
              <a:ext uri="{FF2B5EF4-FFF2-40B4-BE49-F238E27FC236}">
                <a16:creationId xmlns:a16="http://schemas.microsoft.com/office/drawing/2014/main" id="{56016EC3-2D39-4FD7-812E-DAD97C578F89}"/>
              </a:ext>
            </a:extLst>
          </p:cNvPr>
          <p:cNvSpPr txBox="1">
            <a:spLocks noChangeArrowheads="1"/>
          </p:cNvSpPr>
          <p:nvPr/>
        </p:nvSpPr>
        <p:spPr bwMode="auto">
          <a:xfrm>
            <a:off x="8534400" y="2662237"/>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FB08A6D3-3774-48F7-8340-9B047961418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4514" y="1785938"/>
            <a:ext cx="5718175"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0DAC2987-4B52-473A-B747-7F2522F48C9C}"/>
              </a:ext>
            </a:extLst>
          </p:cNvPr>
          <p:cNvSpPr>
            <a:spLocks noGrp="1" noChangeArrowheads="1"/>
          </p:cNvSpPr>
          <p:nvPr>
            <p:ph type="title" idx="4294967295"/>
          </p:nvPr>
        </p:nvSpPr>
        <p:spPr>
          <a:xfrm>
            <a:off x="1524001" y="627062"/>
            <a:ext cx="8429625" cy="685800"/>
          </a:xfrm>
        </p:spPr>
        <p:txBody>
          <a:bodyPr/>
          <a:lstStyle/>
          <a:p>
            <a:r>
              <a:rPr lang="en-US" altLang="en-US"/>
              <a:t>Generating a graded mesh</a:t>
            </a:r>
          </a:p>
        </p:txBody>
      </p:sp>
      <p:sp>
        <p:nvSpPr>
          <p:cNvPr id="18436" name="TextBox 4">
            <a:extLst>
              <a:ext uri="{FF2B5EF4-FFF2-40B4-BE49-F238E27FC236}">
                <a16:creationId xmlns:a16="http://schemas.microsoft.com/office/drawing/2014/main" id="{D6C8B141-BB62-43D1-9BDD-41992779A689}"/>
              </a:ext>
            </a:extLst>
          </p:cNvPr>
          <p:cNvSpPr txBox="1">
            <a:spLocks noChangeArrowheads="1"/>
          </p:cNvSpPr>
          <p:nvPr/>
        </p:nvSpPr>
        <p:spPr bwMode="auto">
          <a:xfrm>
            <a:off x="1752601" y="4506912"/>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Fine Mesh</a:t>
            </a:r>
          </a:p>
        </p:txBody>
      </p:sp>
      <p:sp>
        <p:nvSpPr>
          <p:cNvPr id="18437" name="TextBox 5">
            <a:extLst>
              <a:ext uri="{FF2B5EF4-FFF2-40B4-BE49-F238E27FC236}">
                <a16:creationId xmlns:a16="http://schemas.microsoft.com/office/drawing/2014/main" id="{049F539E-FDFC-454E-B0E3-A8F0D2DBB36B}"/>
              </a:ext>
            </a:extLst>
          </p:cNvPr>
          <p:cNvSpPr txBox="1">
            <a:spLocks noChangeArrowheads="1"/>
          </p:cNvSpPr>
          <p:nvPr/>
        </p:nvSpPr>
        <p:spPr bwMode="auto">
          <a:xfrm>
            <a:off x="8843964" y="2373312"/>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Coarse Mesh</a:t>
            </a:r>
          </a:p>
        </p:txBody>
      </p:sp>
      <p:cxnSp>
        <p:nvCxnSpPr>
          <p:cNvPr id="18438" name="Straight Arrow Connector 7">
            <a:extLst>
              <a:ext uri="{FF2B5EF4-FFF2-40B4-BE49-F238E27FC236}">
                <a16:creationId xmlns:a16="http://schemas.microsoft.com/office/drawing/2014/main" id="{7648EF56-8C6D-4964-B475-6282B07CD4B6}"/>
              </a:ext>
            </a:extLst>
          </p:cNvPr>
          <p:cNvCxnSpPr>
            <a:cxnSpLocks noChangeShapeType="1"/>
            <a:stCxn id="18436" idx="3"/>
          </p:cNvCxnSpPr>
          <p:nvPr/>
        </p:nvCxnSpPr>
        <p:spPr bwMode="auto">
          <a:xfrm flipV="1">
            <a:off x="3014664" y="4506912"/>
            <a:ext cx="566737" cy="1841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9" name="Straight Arrow Connector 8">
            <a:extLst>
              <a:ext uri="{FF2B5EF4-FFF2-40B4-BE49-F238E27FC236}">
                <a16:creationId xmlns:a16="http://schemas.microsoft.com/office/drawing/2014/main" id="{56C0C5AD-73AF-4B3E-B24E-246E4453845D}"/>
              </a:ext>
            </a:extLst>
          </p:cNvPr>
          <p:cNvCxnSpPr>
            <a:cxnSpLocks noChangeShapeType="1"/>
            <a:stCxn id="18437" idx="1"/>
          </p:cNvCxnSpPr>
          <p:nvPr/>
        </p:nvCxnSpPr>
        <p:spPr bwMode="auto">
          <a:xfrm flipH="1">
            <a:off x="8610601" y="2557462"/>
            <a:ext cx="233363" cy="444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11">
            <a:extLst>
              <a:ext uri="{FF2B5EF4-FFF2-40B4-BE49-F238E27FC236}">
                <a16:creationId xmlns:a16="http://schemas.microsoft.com/office/drawing/2014/main" id="{A6B340EA-3D3D-4C80-9B59-303E6F0F514C}"/>
              </a:ext>
            </a:extLst>
          </p:cNvPr>
          <p:cNvSpPr txBox="1">
            <a:spLocks noChangeArrowheads="1"/>
          </p:cNvSpPr>
          <p:nvPr/>
        </p:nvSpPr>
        <p:spPr bwMode="auto">
          <a:xfrm>
            <a:off x="2286001" y="1916113"/>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How to generate a mesh using sweeping</a:t>
            </a:r>
          </a:p>
        </p:txBody>
      </p:sp>
      <p:sp>
        <p:nvSpPr>
          <p:cNvPr id="18441" name="TextBox 12">
            <a:extLst>
              <a:ext uri="{FF2B5EF4-FFF2-40B4-BE49-F238E27FC236}">
                <a16:creationId xmlns:a16="http://schemas.microsoft.com/office/drawing/2014/main" id="{4E557482-2ABC-42C4-B5EA-DC1199F59AFD}"/>
              </a:ext>
            </a:extLst>
          </p:cNvPr>
          <p:cNvSpPr txBox="1">
            <a:spLocks noChangeArrowheads="1"/>
          </p:cNvSpPr>
          <p:nvPr/>
        </p:nvSpPr>
        <p:spPr bwMode="auto">
          <a:xfrm>
            <a:off x="7086601" y="4735513"/>
            <a:ext cx="2460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Set up alternating matched intervals on curves</a:t>
            </a:r>
          </a:p>
        </p:txBody>
      </p:sp>
      <p:sp>
        <p:nvSpPr>
          <p:cNvPr id="18442" name="TextBox 10">
            <a:extLst>
              <a:ext uri="{FF2B5EF4-FFF2-40B4-BE49-F238E27FC236}">
                <a16:creationId xmlns:a16="http://schemas.microsoft.com/office/drawing/2014/main" id="{573C15D3-C97B-4B5D-AFF0-CB1840887A38}"/>
              </a:ext>
            </a:extLst>
          </p:cNvPr>
          <p:cNvSpPr txBox="1">
            <a:spLocks noChangeArrowheads="1"/>
          </p:cNvSpPr>
          <p:nvPr/>
        </p:nvSpPr>
        <p:spPr bwMode="auto">
          <a:xfrm>
            <a:off x="4038600" y="32877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8443" name="TextBox 13">
            <a:extLst>
              <a:ext uri="{FF2B5EF4-FFF2-40B4-BE49-F238E27FC236}">
                <a16:creationId xmlns:a16="http://schemas.microsoft.com/office/drawing/2014/main" id="{02AF1D3E-CA4C-416A-BE51-F55D86D3FB0E}"/>
              </a:ext>
            </a:extLst>
          </p:cNvPr>
          <p:cNvSpPr txBox="1">
            <a:spLocks noChangeArrowheads="1"/>
          </p:cNvSpPr>
          <p:nvPr/>
        </p:nvSpPr>
        <p:spPr bwMode="auto">
          <a:xfrm>
            <a:off x="4876800" y="45069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8444" name="TextBox 14">
            <a:extLst>
              <a:ext uri="{FF2B5EF4-FFF2-40B4-BE49-F238E27FC236}">
                <a16:creationId xmlns:a16="http://schemas.microsoft.com/office/drawing/2014/main" id="{1FECA9A8-4B22-4496-9522-B634137CDC3B}"/>
              </a:ext>
            </a:extLst>
          </p:cNvPr>
          <p:cNvSpPr txBox="1">
            <a:spLocks noChangeArrowheads="1"/>
          </p:cNvSpPr>
          <p:nvPr/>
        </p:nvSpPr>
        <p:spPr bwMode="auto">
          <a:xfrm>
            <a:off x="5302250" y="27543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8445" name="TextBox 15">
            <a:extLst>
              <a:ext uri="{FF2B5EF4-FFF2-40B4-BE49-F238E27FC236}">
                <a16:creationId xmlns:a16="http://schemas.microsoft.com/office/drawing/2014/main" id="{102D040B-A6E7-4A19-8743-03FE04058073}"/>
              </a:ext>
            </a:extLst>
          </p:cNvPr>
          <p:cNvSpPr txBox="1">
            <a:spLocks noChangeArrowheads="1"/>
          </p:cNvSpPr>
          <p:nvPr/>
        </p:nvSpPr>
        <p:spPr bwMode="auto">
          <a:xfrm>
            <a:off x="6096000" y="38973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8446" name="TextBox 16">
            <a:extLst>
              <a:ext uri="{FF2B5EF4-FFF2-40B4-BE49-F238E27FC236}">
                <a16:creationId xmlns:a16="http://schemas.microsoft.com/office/drawing/2014/main" id="{E1EB50C8-79DA-438D-9BEF-FE7877C94BC0}"/>
              </a:ext>
            </a:extLst>
          </p:cNvPr>
          <p:cNvSpPr txBox="1">
            <a:spLocks noChangeArrowheads="1"/>
          </p:cNvSpPr>
          <p:nvPr/>
        </p:nvSpPr>
        <p:spPr bwMode="auto">
          <a:xfrm>
            <a:off x="6324600" y="23733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8447" name="TextBox 17">
            <a:extLst>
              <a:ext uri="{FF2B5EF4-FFF2-40B4-BE49-F238E27FC236}">
                <a16:creationId xmlns:a16="http://schemas.microsoft.com/office/drawing/2014/main" id="{BBEA1C68-3CA5-445C-BFF7-D77EE6E49ED9}"/>
              </a:ext>
            </a:extLst>
          </p:cNvPr>
          <p:cNvSpPr txBox="1">
            <a:spLocks noChangeArrowheads="1"/>
          </p:cNvSpPr>
          <p:nvPr/>
        </p:nvSpPr>
        <p:spPr bwMode="auto">
          <a:xfrm>
            <a:off x="7086600" y="33639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8448" name="TextBox 18">
            <a:extLst>
              <a:ext uri="{FF2B5EF4-FFF2-40B4-BE49-F238E27FC236}">
                <a16:creationId xmlns:a16="http://schemas.microsoft.com/office/drawing/2014/main" id="{D9ABA0E3-2B09-46C3-A5AC-121008742EDD}"/>
              </a:ext>
            </a:extLst>
          </p:cNvPr>
          <p:cNvSpPr txBox="1">
            <a:spLocks noChangeArrowheads="1"/>
          </p:cNvSpPr>
          <p:nvPr/>
        </p:nvSpPr>
        <p:spPr bwMode="auto">
          <a:xfrm>
            <a:off x="7162800" y="2035176"/>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8449" name="TextBox 19">
            <a:extLst>
              <a:ext uri="{FF2B5EF4-FFF2-40B4-BE49-F238E27FC236}">
                <a16:creationId xmlns:a16="http://schemas.microsoft.com/office/drawing/2014/main" id="{AC506E73-402D-432C-A16A-E96B5F7D63F4}"/>
              </a:ext>
            </a:extLst>
          </p:cNvPr>
          <p:cNvSpPr txBox="1">
            <a:spLocks noChangeArrowheads="1"/>
          </p:cNvSpPr>
          <p:nvPr/>
        </p:nvSpPr>
        <p:spPr bwMode="auto">
          <a:xfrm>
            <a:off x="7905750" y="2982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8</a:t>
            </a:r>
          </a:p>
        </p:txBody>
      </p:sp>
      <p:sp>
        <p:nvSpPr>
          <p:cNvPr id="18450" name="TextBox 20">
            <a:extLst>
              <a:ext uri="{FF2B5EF4-FFF2-40B4-BE49-F238E27FC236}">
                <a16:creationId xmlns:a16="http://schemas.microsoft.com/office/drawing/2014/main" id="{380D3120-0ED6-4A92-BF25-CAC797A1F003}"/>
              </a:ext>
            </a:extLst>
          </p:cNvPr>
          <p:cNvSpPr txBox="1">
            <a:spLocks noChangeArrowheads="1"/>
          </p:cNvSpPr>
          <p:nvPr/>
        </p:nvSpPr>
        <p:spPr bwMode="auto">
          <a:xfrm>
            <a:off x="7848600" y="17303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000000"/>
                </a:solidFill>
              </a:rPr>
              <a:t>8</a:t>
            </a:r>
          </a:p>
        </p:txBody>
      </p:sp>
      <p:sp>
        <p:nvSpPr>
          <p:cNvPr id="18451" name="TextBox 21">
            <a:extLst>
              <a:ext uri="{FF2B5EF4-FFF2-40B4-BE49-F238E27FC236}">
                <a16:creationId xmlns:a16="http://schemas.microsoft.com/office/drawing/2014/main" id="{DB5D7619-12CE-4FC6-838C-75F715552E6B}"/>
              </a:ext>
            </a:extLst>
          </p:cNvPr>
          <p:cNvSpPr txBox="1">
            <a:spLocks noChangeArrowheads="1"/>
          </p:cNvSpPr>
          <p:nvPr/>
        </p:nvSpPr>
        <p:spPr bwMode="auto">
          <a:xfrm>
            <a:off x="8534400" y="26781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8705AD86-CD2E-4025-A67A-8990D3D3F08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7214" y="1822450"/>
            <a:ext cx="571658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0BEA8102-EC02-4B93-AF85-438B207408DC}"/>
              </a:ext>
            </a:extLst>
          </p:cNvPr>
          <p:cNvSpPr>
            <a:spLocks noGrp="1" noChangeArrowheads="1"/>
          </p:cNvSpPr>
          <p:nvPr>
            <p:ph type="title" idx="4294967295"/>
          </p:nvPr>
        </p:nvSpPr>
        <p:spPr>
          <a:xfrm>
            <a:off x="1524001" y="622300"/>
            <a:ext cx="8429625" cy="685800"/>
          </a:xfrm>
        </p:spPr>
        <p:txBody>
          <a:bodyPr/>
          <a:lstStyle/>
          <a:p>
            <a:r>
              <a:rPr lang="en-US" altLang="en-US"/>
              <a:t>Generating a graded mesh</a:t>
            </a:r>
          </a:p>
        </p:txBody>
      </p:sp>
      <p:sp>
        <p:nvSpPr>
          <p:cNvPr id="19460" name="TextBox 4">
            <a:extLst>
              <a:ext uri="{FF2B5EF4-FFF2-40B4-BE49-F238E27FC236}">
                <a16:creationId xmlns:a16="http://schemas.microsoft.com/office/drawing/2014/main" id="{F398CDDD-9AEA-438E-B06F-1C6582EDA409}"/>
              </a:ext>
            </a:extLst>
          </p:cNvPr>
          <p:cNvSpPr txBox="1">
            <a:spLocks noChangeArrowheads="1"/>
          </p:cNvSpPr>
          <p:nvPr/>
        </p:nvSpPr>
        <p:spPr bwMode="auto">
          <a:xfrm>
            <a:off x="1752601" y="4502150"/>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Fine Mesh</a:t>
            </a:r>
          </a:p>
        </p:txBody>
      </p:sp>
      <p:sp>
        <p:nvSpPr>
          <p:cNvPr id="19461" name="TextBox 5">
            <a:extLst>
              <a:ext uri="{FF2B5EF4-FFF2-40B4-BE49-F238E27FC236}">
                <a16:creationId xmlns:a16="http://schemas.microsoft.com/office/drawing/2014/main" id="{16F51530-B7A2-44EB-AF5E-237EA267E93F}"/>
              </a:ext>
            </a:extLst>
          </p:cNvPr>
          <p:cNvSpPr txBox="1">
            <a:spLocks noChangeArrowheads="1"/>
          </p:cNvSpPr>
          <p:nvPr/>
        </p:nvSpPr>
        <p:spPr bwMode="auto">
          <a:xfrm>
            <a:off x="8843964" y="236855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Coarse Mesh</a:t>
            </a:r>
          </a:p>
        </p:txBody>
      </p:sp>
      <p:cxnSp>
        <p:nvCxnSpPr>
          <p:cNvPr id="19462" name="Straight Arrow Connector 7">
            <a:extLst>
              <a:ext uri="{FF2B5EF4-FFF2-40B4-BE49-F238E27FC236}">
                <a16:creationId xmlns:a16="http://schemas.microsoft.com/office/drawing/2014/main" id="{94B33380-A63E-4781-9D2D-1A1D8E9894E9}"/>
              </a:ext>
            </a:extLst>
          </p:cNvPr>
          <p:cNvCxnSpPr>
            <a:cxnSpLocks noChangeShapeType="1"/>
            <a:stCxn id="19460" idx="3"/>
          </p:cNvCxnSpPr>
          <p:nvPr/>
        </p:nvCxnSpPr>
        <p:spPr bwMode="auto">
          <a:xfrm flipV="1">
            <a:off x="3014664" y="4502150"/>
            <a:ext cx="566737" cy="1841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3" name="Straight Arrow Connector 8">
            <a:extLst>
              <a:ext uri="{FF2B5EF4-FFF2-40B4-BE49-F238E27FC236}">
                <a16:creationId xmlns:a16="http://schemas.microsoft.com/office/drawing/2014/main" id="{A66F4322-DC27-4846-8CC9-67F121BC7262}"/>
              </a:ext>
            </a:extLst>
          </p:cNvPr>
          <p:cNvCxnSpPr>
            <a:cxnSpLocks noChangeShapeType="1"/>
            <a:stCxn id="19461" idx="1"/>
          </p:cNvCxnSpPr>
          <p:nvPr/>
        </p:nvCxnSpPr>
        <p:spPr bwMode="auto">
          <a:xfrm flipH="1">
            <a:off x="8382001" y="2552700"/>
            <a:ext cx="461963" cy="444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64" name="TextBox 11">
            <a:extLst>
              <a:ext uri="{FF2B5EF4-FFF2-40B4-BE49-F238E27FC236}">
                <a16:creationId xmlns:a16="http://schemas.microsoft.com/office/drawing/2014/main" id="{150204BF-CD15-4A64-9EC5-F85FB1155C73}"/>
              </a:ext>
            </a:extLst>
          </p:cNvPr>
          <p:cNvSpPr txBox="1">
            <a:spLocks noChangeArrowheads="1"/>
          </p:cNvSpPr>
          <p:nvPr/>
        </p:nvSpPr>
        <p:spPr bwMode="auto">
          <a:xfrm>
            <a:off x="2286001" y="1911351"/>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How to generate a mesh using sweeping</a:t>
            </a:r>
          </a:p>
        </p:txBody>
      </p:sp>
      <p:sp>
        <p:nvSpPr>
          <p:cNvPr id="19465" name="TextBox 12">
            <a:extLst>
              <a:ext uri="{FF2B5EF4-FFF2-40B4-BE49-F238E27FC236}">
                <a16:creationId xmlns:a16="http://schemas.microsoft.com/office/drawing/2014/main" id="{1E3CA1B3-08D6-44BD-8C1D-A207C4648C92}"/>
              </a:ext>
            </a:extLst>
          </p:cNvPr>
          <p:cNvSpPr txBox="1">
            <a:spLocks noChangeArrowheads="1"/>
          </p:cNvSpPr>
          <p:nvPr/>
        </p:nvSpPr>
        <p:spPr bwMode="auto">
          <a:xfrm>
            <a:off x="7086601" y="4730751"/>
            <a:ext cx="2460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Alternate pave and sweep directions in each volume</a:t>
            </a:r>
          </a:p>
        </p:txBody>
      </p:sp>
      <p:sp>
        <p:nvSpPr>
          <p:cNvPr id="19466" name="TextBox 6">
            <a:extLst>
              <a:ext uri="{FF2B5EF4-FFF2-40B4-BE49-F238E27FC236}">
                <a16:creationId xmlns:a16="http://schemas.microsoft.com/office/drawing/2014/main" id="{4E5CC0B3-C12C-463C-8DB4-AC37B6CF5EB3}"/>
              </a:ext>
            </a:extLst>
          </p:cNvPr>
          <p:cNvSpPr txBox="1">
            <a:spLocks noChangeArrowheads="1"/>
          </p:cNvSpPr>
          <p:nvPr/>
        </p:nvSpPr>
        <p:spPr bwMode="auto">
          <a:xfrm>
            <a:off x="4038600" y="32829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9467" name="TextBox 13">
            <a:extLst>
              <a:ext uri="{FF2B5EF4-FFF2-40B4-BE49-F238E27FC236}">
                <a16:creationId xmlns:a16="http://schemas.microsoft.com/office/drawing/2014/main" id="{57D4C8F0-BC4C-498C-B571-8A6CE817A392}"/>
              </a:ext>
            </a:extLst>
          </p:cNvPr>
          <p:cNvSpPr txBox="1">
            <a:spLocks noChangeArrowheads="1"/>
          </p:cNvSpPr>
          <p:nvPr/>
        </p:nvSpPr>
        <p:spPr bwMode="auto">
          <a:xfrm>
            <a:off x="4876800" y="45021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9468" name="TextBox 14">
            <a:extLst>
              <a:ext uri="{FF2B5EF4-FFF2-40B4-BE49-F238E27FC236}">
                <a16:creationId xmlns:a16="http://schemas.microsoft.com/office/drawing/2014/main" id="{61209ABF-68D8-4E25-8AF9-11AE64DB44EB}"/>
              </a:ext>
            </a:extLst>
          </p:cNvPr>
          <p:cNvSpPr txBox="1">
            <a:spLocks noChangeArrowheads="1"/>
          </p:cNvSpPr>
          <p:nvPr/>
        </p:nvSpPr>
        <p:spPr bwMode="auto">
          <a:xfrm>
            <a:off x="5302250" y="27495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32</a:t>
            </a:r>
          </a:p>
        </p:txBody>
      </p:sp>
      <p:sp>
        <p:nvSpPr>
          <p:cNvPr id="19469" name="TextBox 15">
            <a:extLst>
              <a:ext uri="{FF2B5EF4-FFF2-40B4-BE49-F238E27FC236}">
                <a16:creationId xmlns:a16="http://schemas.microsoft.com/office/drawing/2014/main" id="{34FEFDB0-3C4D-4DDA-9007-8EC62A206EDF}"/>
              </a:ext>
            </a:extLst>
          </p:cNvPr>
          <p:cNvSpPr txBox="1">
            <a:spLocks noChangeArrowheads="1"/>
          </p:cNvSpPr>
          <p:nvPr/>
        </p:nvSpPr>
        <p:spPr bwMode="auto">
          <a:xfrm>
            <a:off x="6096000" y="38925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9470" name="TextBox 16">
            <a:extLst>
              <a:ext uri="{FF2B5EF4-FFF2-40B4-BE49-F238E27FC236}">
                <a16:creationId xmlns:a16="http://schemas.microsoft.com/office/drawing/2014/main" id="{BBA683AB-ED6D-490E-A169-D05EC57AB385}"/>
              </a:ext>
            </a:extLst>
          </p:cNvPr>
          <p:cNvSpPr txBox="1">
            <a:spLocks noChangeArrowheads="1"/>
          </p:cNvSpPr>
          <p:nvPr/>
        </p:nvSpPr>
        <p:spPr bwMode="auto">
          <a:xfrm>
            <a:off x="6324600" y="23685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9471" name="TextBox 17">
            <a:extLst>
              <a:ext uri="{FF2B5EF4-FFF2-40B4-BE49-F238E27FC236}">
                <a16:creationId xmlns:a16="http://schemas.microsoft.com/office/drawing/2014/main" id="{867B4616-4A14-4B69-A3DD-B5CFE16FE911}"/>
              </a:ext>
            </a:extLst>
          </p:cNvPr>
          <p:cNvSpPr txBox="1">
            <a:spLocks noChangeArrowheads="1"/>
          </p:cNvSpPr>
          <p:nvPr/>
        </p:nvSpPr>
        <p:spPr bwMode="auto">
          <a:xfrm>
            <a:off x="7086600" y="33591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9472" name="TextBox 18">
            <a:extLst>
              <a:ext uri="{FF2B5EF4-FFF2-40B4-BE49-F238E27FC236}">
                <a16:creationId xmlns:a16="http://schemas.microsoft.com/office/drawing/2014/main" id="{8B6D33AF-8245-4125-ACE4-7AD6FE0C258F}"/>
              </a:ext>
            </a:extLst>
          </p:cNvPr>
          <p:cNvSpPr txBox="1">
            <a:spLocks noChangeArrowheads="1"/>
          </p:cNvSpPr>
          <p:nvPr/>
        </p:nvSpPr>
        <p:spPr bwMode="auto">
          <a:xfrm>
            <a:off x="7162800" y="2030414"/>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16</a:t>
            </a:r>
          </a:p>
        </p:txBody>
      </p:sp>
      <p:sp>
        <p:nvSpPr>
          <p:cNvPr id="19473" name="TextBox 19">
            <a:extLst>
              <a:ext uri="{FF2B5EF4-FFF2-40B4-BE49-F238E27FC236}">
                <a16:creationId xmlns:a16="http://schemas.microsoft.com/office/drawing/2014/main" id="{62235D02-D1A8-4078-8235-F261B2D71322}"/>
              </a:ext>
            </a:extLst>
          </p:cNvPr>
          <p:cNvSpPr txBox="1">
            <a:spLocks noChangeArrowheads="1"/>
          </p:cNvSpPr>
          <p:nvPr/>
        </p:nvSpPr>
        <p:spPr bwMode="auto">
          <a:xfrm>
            <a:off x="7905750" y="2978150"/>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FFFFFF"/>
                </a:solidFill>
              </a:rPr>
              <a:t>8</a:t>
            </a:r>
          </a:p>
        </p:txBody>
      </p:sp>
      <p:sp>
        <p:nvSpPr>
          <p:cNvPr id="19474" name="TextBox 20">
            <a:extLst>
              <a:ext uri="{FF2B5EF4-FFF2-40B4-BE49-F238E27FC236}">
                <a16:creationId xmlns:a16="http://schemas.microsoft.com/office/drawing/2014/main" id="{2C84A5EF-4B38-463A-BF72-3509800B028C}"/>
              </a:ext>
            </a:extLst>
          </p:cNvPr>
          <p:cNvSpPr txBox="1">
            <a:spLocks noChangeArrowheads="1"/>
          </p:cNvSpPr>
          <p:nvPr/>
        </p:nvSpPr>
        <p:spPr bwMode="auto">
          <a:xfrm>
            <a:off x="7848600" y="1725614"/>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solidFill>
                  <a:srgbClr val="000000"/>
                </a:solidFill>
              </a:rPr>
              <a:t>8</a:t>
            </a:r>
          </a:p>
        </p:txBody>
      </p:sp>
      <p:sp>
        <p:nvSpPr>
          <p:cNvPr id="19475" name="TextBox 21">
            <a:extLst>
              <a:ext uri="{FF2B5EF4-FFF2-40B4-BE49-F238E27FC236}">
                <a16:creationId xmlns:a16="http://schemas.microsoft.com/office/drawing/2014/main" id="{BE5093CA-BC78-42D6-B3A6-D4994B4CB6B0}"/>
              </a:ext>
            </a:extLst>
          </p:cNvPr>
          <p:cNvSpPr txBox="1">
            <a:spLocks noChangeArrowheads="1"/>
          </p:cNvSpPr>
          <p:nvPr/>
        </p:nvSpPr>
        <p:spPr bwMode="auto">
          <a:xfrm>
            <a:off x="8534400" y="2673350"/>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8</a:t>
            </a:r>
          </a:p>
        </p:txBody>
      </p:sp>
      <p:sp>
        <p:nvSpPr>
          <p:cNvPr id="19476" name="TextBox 22">
            <a:extLst>
              <a:ext uri="{FF2B5EF4-FFF2-40B4-BE49-F238E27FC236}">
                <a16:creationId xmlns:a16="http://schemas.microsoft.com/office/drawing/2014/main" id="{162378ED-11CD-4B8F-83D4-5EAAE9E150B9}"/>
              </a:ext>
            </a:extLst>
          </p:cNvPr>
          <p:cNvSpPr txBox="1">
            <a:spLocks noChangeArrowheads="1"/>
          </p:cNvSpPr>
          <p:nvPr/>
        </p:nvSpPr>
        <p:spPr bwMode="auto">
          <a:xfrm rot="847273">
            <a:off x="4451350" y="3005139"/>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Sweep</a:t>
            </a:r>
          </a:p>
        </p:txBody>
      </p:sp>
      <p:cxnSp>
        <p:nvCxnSpPr>
          <p:cNvPr id="19477" name="Straight Arrow Connector 23">
            <a:extLst>
              <a:ext uri="{FF2B5EF4-FFF2-40B4-BE49-F238E27FC236}">
                <a16:creationId xmlns:a16="http://schemas.microsoft.com/office/drawing/2014/main" id="{4697323E-A422-4ADC-B65D-884D9B91CD95}"/>
              </a:ext>
            </a:extLst>
          </p:cNvPr>
          <p:cNvCxnSpPr>
            <a:cxnSpLocks noChangeShapeType="1"/>
          </p:cNvCxnSpPr>
          <p:nvPr/>
        </p:nvCxnSpPr>
        <p:spPr bwMode="auto">
          <a:xfrm flipH="1" flipV="1">
            <a:off x="4114800" y="3206750"/>
            <a:ext cx="1143000" cy="304800"/>
          </a:xfrm>
          <a:prstGeom prst="straightConnector1">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cxnSp>
      <p:sp>
        <p:nvSpPr>
          <p:cNvPr id="19478" name="TextBox 24">
            <a:extLst>
              <a:ext uri="{FF2B5EF4-FFF2-40B4-BE49-F238E27FC236}">
                <a16:creationId xmlns:a16="http://schemas.microsoft.com/office/drawing/2014/main" id="{924B05F3-260F-4254-8C28-65F56C5BF8C7}"/>
              </a:ext>
            </a:extLst>
          </p:cNvPr>
          <p:cNvSpPr txBox="1">
            <a:spLocks noChangeArrowheads="1"/>
          </p:cNvSpPr>
          <p:nvPr/>
        </p:nvSpPr>
        <p:spPr bwMode="auto">
          <a:xfrm rot="521928">
            <a:off x="6584950" y="2166939"/>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Sweep</a:t>
            </a:r>
          </a:p>
        </p:txBody>
      </p:sp>
      <p:cxnSp>
        <p:nvCxnSpPr>
          <p:cNvPr id="19479" name="Straight Arrow Connector 25">
            <a:extLst>
              <a:ext uri="{FF2B5EF4-FFF2-40B4-BE49-F238E27FC236}">
                <a16:creationId xmlns:a16="http://schemas.microsoft.com/office/drawing/2014/main" id="{DEB6B301-554C-4D37-9ED6-AA014B788B28}"/>
              </a:ext>
            </a:extLst>
          </p:cNvPr>
          <p:cNvCxnSpPr>
            <a:cxnSpLocks noChangeShapeType="1"/>
          </p:cNvCxnSpPr>
          <p:nvPr/>
        </p:nvCxnSpPr>
        <p:spPr bwMode="auto">
          <a:xfrm flipH="1" flipV="1">
            <a:off x="6248400" y="2368550"/>
            <a:ext cx="1066800" cy="228600"/>
          </a:xfrm>
          <a:prstGeom prst="straightConnector1">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cxnSp>
      <p:sp>
        <p:nvSpPr>
          <p:cNvPr id="19480" name="TextBox 26">
            <a:extLst>
              <a:ext uri="{FF2B5EF4-FFF2-40B4-BE49-F238E27FC236}">
                <a16:creationId xmlns:a16="http://schemas.microsoft.com/office/drawing/2014/main" id="{9B1C9210-B10E-4807-A569-048532106B76}"/>
              </a:ext>
            </a:extLst>
          </p:cNvPr>
          <p:cNvSpPr txBox="1">
            <a:spLocks noChangeArrowheads="1"/>
          </p:cNvSpPr>
          <p:nvPr/>
        </p:nvSpPr>
        <p:spPr bwMode="auto">
          <a:xfrm rot="16366087">
            <a:off x="6248400" y="3403600"/>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Sweep</a:t>
            </a:r>
          </a:p>
        </p:txBody>
      </p:sp>
      <p:cxnSp>
        <p:nvCxnSpPr>
          <p:cNvPr id="19481" name="Straight Arrow Connector 27">
            <a:extLst>
              <a:ext uri="{FF2B5EF4-FFF2-40B4-BE49-F238E27FC236}">
                <a16:creationId xmlns:a16="http://schemas.microsoft.com/office/drawing/2014/main" id="{76AAECA2-061B-4362-A84B-68D5BEA866C0}"/>
              </a:ext>
            </a:extLst>
          </p:cNvPr>
          <p:cNvCxnSpPr>
            <a:cxnSpLocks noChangeShapeType="1"/>
          </p:cNvCxnSpPr>
          <p:nvPr/>
        </p:nvCxnSpPr>
        <p:spPr bwMode="auto">
          <a:xfrm flipH="1">
            <a:off x="6858000" y="2978150"/>
            <a:ext cx="76200" cy="1447800"/>
          </a:xfrm>
          <a:prstGeom prst="straightConnector1">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82" name="Straight Arrow Connector 28">
            <a:extLst>
              <a:ext uri="{FF2B5EF4-FFF2-40B4-BE49-F238E27FC236}">
                <a16:creationId xmlns:a16="http://schemas.microsoft.com/office/drawing/2014/main" id="{40C753BA-1529-45EA-8A33-0DFD20EB3F98}"/>
              </a:ext>
            </a:extLst>
          </p:cNvPr>
          <p:cNvCxnSpPr>
            <a:cxnSpLocks noChangeShapeType="1"/>
          </p:cNvCxnSpPr>
          <p:nvPr/>
        </p:nvCxnSpPr>
        <p:spPr bwMode="auto">
          <a:xfrm flipH="1">
            <a:off x="8305800" y="2292350"/>
            <a:ext cx="76200" cy="1143000"/>
          </a:xfrm>
          <a:prstGeom prst="straightConnector1">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cxnSp>
      <p:sp>
        <p:nvSpPr>
          <p:cNvPr id="19483" name="TextBox 29">
            <a:extLst>
              <a:ext uri="{FF2B5EF4-FFF2-40B4-BE49-F238E27FC236}">
                <a16:creationId xmlns:a16="http://schemas.microsoft.com/office/drawing/2014/main" id="{A0A2C398-0703-4324-9DFA-74DE0511FC9E}"/>
              </a:ext>
            </a:extLst>
          </p:cNvPr>
          <p:cNvSpPr txBox="1">
            <a:spLocks noChangeArrowheads="1"/>
          </p:cNvSpPr>
          <p:nvPr/>
        </p:nvSpPr>
        <p:spPr bwMode="auto">
          <a:xfrm rot="16366087">
            <a:off x="7761289" y="256063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Sweep</a:t>
            </a:r>
          </a:p>
        </p:txBody>
      </p:sp>
      <p:sp>
        <p:nvSpPr>
          <p:cNvPr id="19484" name="TextBox 30">
            <a:extLst>
              <a:ext uri="{FF2B5EF4-FFF2-40B4-BE49-F238E27FC236}">
                <a16:creationId xmlns:a16="http://schemas.microsoft.com/office/drawing/2014/main" id="{979CC5F7-3810-4C94-B350-85D271FDAF84}"/>
              </a:ext>
            </a:extLst>
          </p:cNvPr>
          <p:cNvSpPr txBox="1">
            <a:spLocks noChangeArrowheads="1"/>
          </p:cNvSpPr>
          <p:nvPr/>
        </p:nvSpPr>
        <p:spPr bwMode="auto">
          <a:xfrm>
            <a:off x="5105400" y="4121151"/>
            <a:ext cx="928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Pave</a:t>
            </a:r>
          </a:p>
        </p:txBody>
      </p:sp>
      <p:sp>
        <p:nvSpPr>
          <p:cNvPr id="19485" name="TextBox 31">
            <a:extLst>
              <a:ext uri="{FF2B5EF4-FFF2-40B4-BE49-F238E27FC236}">
                <a16:creationId xmlns:a16="http://schemas.microsoft.com/office/drawing/2014/main" id="{E8F0A53F-B9D2-4631-AF37-EB11684080A4}"/>
              </a:ext>
            </a:extLst>
          </p:cNvPr>
          <p:cNvSpPr txBox="1">
            <a:spLocks noChangeArrowheads="1"/>
          </p:cNvSpPr>
          <p:nvPr/>
        </p:nvSpPr>
        <p:spPr bwMode="auto">
          <a:xfrm>
            <a:off x="5562600" y="2673351"/>
            <a:ext cx="928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Pave</a:t>
            </a:r>
          </a:p>
        </p:txBody>
      </p:sp>
      <p:sp>
        <p:nvSpPr>
          <p:cNvPr id="19486" name="TextBox 32">
            <a:extLst>
              <a:ext uri="{FF2B5EF4-FFF2-40B4-BE49-F238E27FC236}">
                <a16:creationId xmlns:a16="http://schemas.microsoft.com/office/drawing/2014/main" id="{0D357D83-B949-4D69-9987-B1A4BA2A6EA0}"/>
              </a:ext>
            </a:extLst>
          </p:cNvPr>
          <p:cNvSpPr txBox="1">
            <a:spLocks noChangeArrowheads="1"/>
          </p:cNvSpPr>
          <p:nvPr/>
        </p:nvSpPr>
        <p:spPr bwMode="auto">
          <a:xfrm>
            <a:off x="7086600" y="2825751"/>
            <a:ext cx="928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Pave</a:t>
            </a:r>
          </a:p>
        </p:txBody>
      </p:sp>
      <p:sp>
        <p:nvSpPr>
          <p:cNvPr id="19487" name="TextBox 33">
            <a:extLst>
              <a:ext uri="{FF2B5EF4-FFF2-40B4-BE49-F238E27FC236}">
                <a16:creationId xmlns:a16="http://schemas.microsoft.com/office/drawing/2014/main" id="{2496C209-7C57-4B93-BC8F-C7D40ECCA0F6}"/>
              </a:ext>
            </a:extLst>
          </p:cNvPr>
          <p:cNvSpPr txBox="1">
            <a:spLocks noChangeArrowheads="1"/>
          </p:cNvSpPr>
          <p:nvPr/>
        </p:nvSpPr>
        <p:spPr bwMode="auto">
          <a:xfrm>
            <a:off x="7391400" y="1987551"/>
            <a:ext cx="928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chemeClr val="bg1"/>
                </a:solidFill>
              </a:rPr>
              <a:t>Pave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4CD38D6-93D6-42E0-9EEC-5250855E56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2133600"/>
            <a:ext cx="4010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7EC44113-EF00-4C7F-B05B-AF5A37E2A8EF}"/>
              </a:ext>
            </a:extLst>
          </p:cNvPr>
          <p:cNvSpPr>
            <a:spLocks noGrp="1" noChangeArrowheads="1"/>
          </p:cNvSpPr>
          <p:nvPr>
            <p:ph type="title" idx="4294967295"/>
          </p:nvPr>
        </p:nvSpPr>
        <p:spPr>
          <a:xfrm>
            <a:off x="1524001" y="615950"/>
            <a:ext cx="8429625" cy="685800"/>
          </a:xfrm>
        </p:spPr>
        <p:txBody>
          <a:bodyPr/>
          <a:lstStyle/>
          <a:p>
            <a:r>
              <a:rPr lang="en-US" altLang="en-US"/>
              <a:t>Exercise 2</a:t>
            </a:r>
          </a:p>
        </p:txBody>
      </p:sp>
      <p:sp>
        <p:nvSpPr>
          <p:cNvPr id="20484" name="Text Box 10">
            <a:extLst>
              <a:ext uri="{FF2B5EF4-FFF2-40B4-BE49-F238E27FC236}">
                <a16:creationId xmlns:a16="http://schemas.microsoft.com/office/drawing/2014/main" id="{87C53576-C611-43CA-BB22-C69CE0AA4B83}"/>
              </a:ext>
            </a:extLst>
          </p:cNvPr>
          <p:cNvSpPr txBox="1">
            <a:spLocks noChangeArrowheads="1"/>
          </p:cNvSpPr>
          <p:nvPr/>
        </p:nvSpPr>
        <p:spPr bwMode="auto">
          <a:xfrm>
            <a:off x="1981200" y="1600201"/>
            <a:ext cx="44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the model “blades0.sat” and generate a graded mesh.  Try grading the mesh from a mesh size of 1.0 to 5.0 as shown here</a:t>
            </a:r>
          </a:p>
        </p:txBody>
      </p:sp>
      <p:sp>
        <p:nvSpPr>
          <p:cNvPr id="20485" name="Text Box 10">
            <a:extLst>
              <a:ext uri="{FF2B5EF4-FFF2-40B4-BE49-F238E27FC236}">
                <a16:creationId xmlns:a16="http://schemas.microsoft.com/office/drawing/2014/main" id="{D9FE2B33-39FB-4AF8-B013-E671C8D87F2D}"/>
              </a:ext>
            </a:extLst>
          </p:cNvPr>
          <p:cNvSpPr txBox="1">
            <a:spLocks noChangeArrowheads="1"/>
          </p:cNvSpPr>
          <p:nvPr/>
        </p:nvSpPr>
        <p:spPr bwMode="auto">
          <a:xfrm>
            <a:off x="5715000" y="25146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Size = 1.0</a:t>
            </a:r>
          </a:p>
        </p:txBody>
      </p:sp>
      <p:sp>
        <p:nvSpPr>
          <p:cNvPr id="20486" name="Text Box 10">
            <a:extLst>
              <a:ext uri="{FF2B5EF4-FFF2-40B4-BE49-F238E27FC236}">
                <a16:creationId xmlns:a16="http://schemas.microsoft.com/office/drawing/2014/main" id="{5A7D7437-433F-4D58-B226-B93635CD3CDF}"/>
              </a:ext>
            </a:extLst>
          </p:cNvPr>
          <p:cNvSpPr txBox="1">
            <a:spLocks noChangeArrowheads="1"/>
          </p:cNvSpPr>
          <p:nvPr/>
        </p:nvSpPr>
        <p:spPr bwMode="auto">
          <a:xfrm>
            <a:off x="8077200" y="5867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Size = 5.0</a:t>
            </a:r>
          </a:p>
        </p:txBody>
      </p:sp>
      <p:cxnSp>
        <p:nvCxnSpPr>
          <p:cNvPr id="20487" name="Straight Arrow Connector 8">
            <a:extLst>
              <a:ext uri="{FF2B5EF4-FFF2-40B4-BE49-F238E27FC236}">
                <a16:creationId xmlns:a16="http://schemas.microsoft.com/office/drawing/2014/main" id="{8357B218-1701-48AF-841C-A6F421DC9B46}"/>
              </a:ext>
            </a:extLst>
          </p:cNvPr>
          <p:cNvCxnSpPr>
            <a:cxnSpLocks noChangeShapeType="1"/>
            <a:stCxn id="20485" idx="2"/>
          </p:cNvCxnSpPr>
          <p:nvPr/>
        </p:nvCxnSpPr>
        <p:spPr bwMode="auto">
          <a:xfrm>
            <a:off x="6324600" y="2852738"/>
            <a:ext cx="152400" cy="2714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88" name="Straight Arrow Connector 10">
            <a:extLst>
              <a:ext uri="{FF2B5EF4-FFF2-40B4-BE49-F238E27FC236}">
                <a16:creationId xmlns:a16="http://schemas.microsoft.com/office/drawing/2014/main" id="{DCA6611C-8807-4952-955B-8F4542F65AD9}"/>
              </a:ext>
            </a:extLst>
          </p:cNvPr>
          <p:cNvCxnSpPr>
            <a:cxnSpLocks noChangeShapeType="1"/>
            <a:stCxn id="20486" idx="1"/>
          </p:cNvCxnSpPr>
          <p:nvPr/>
        </p:nvCxnSpPr>
        <p:spPr bwMode="auto">
          <a:xfrm flipH="1" flipV="1">
            <a:off x="7848600" y="5867401"/>
            <a:ext cx="228600" cy="1698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89" name="Text Box 10">
            <a:extLst>
              <a:ext uri="{FF2B5EF4-FFF2-40B4-BE49-F238E27FC236}">
                <a16:creationId xmlns:a16="http://schemas.microsoft.com/office/drawing/2014/main" id="{DE938564-8964-44D0-8BB5-21C8C195F4E2}"/>
              </a:ext>
            </a:extLst>
          </p:cNvPr>
          <p:cNvSpPr txBox="1">
            <a:spLocks noChangeArrowheads="1"/>
          </p:cNvSpPr>
          <p:nvPr/>
        </p:nvSpPr>
        <p:spPr bwMode="auto">
          <a:xfrm>
            <a:off x="1981200" y="3810001"/>
            <a:ext cx="3429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Hints: </a:t>
            </a:r>
            <a:r>
              <a:rPr lang="en-US" altLang="en-US" sz="1600"/>
              <a:t>Use the graded mesh procedure described in the previous slides.  Use the webcut with cylinder operation to cut the geometry.  Try using the “copy mesh” scheme to avoid having to set up the intervals for each paved mesh.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a:extLst>
              <a:ext uri="{FF2B5EF4-FFF2-40B4-BE49-F238E27FC236}">
                <a16:creationId xmlns:a16="http://schemas.microsoft.com/office/drawing/2014/main" id="{D559B8AB-1394-4CF3-9230-2B5F23EEF4C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1384300"/>
            <a:ext cx="4114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9DAF126B-A86C-4906-A375-7B092616D8EF}"/>
              </a:ext>
            </a:extLst>
          </p:cNvPr>
          <p:cNvSpPr>
            <a:spLocks noGrp="1" noChangeArrowheads="1"/>
          </p:cNvSpPr>
          <p:nvPr>
            <p:ph type="title" idx="4294967295"/>
          </p:nvPr>
        </p:nvSpPr>
        <p:spPr>
          <a:xfrm>
            <a:off x="1524001" y="611187"/>
            <a:ext cx="8429625" cy="685800"/>
          </a:xfrm>
        </p:spPr>
        <p:txBody>
          <a:bodyPr/>
          <a:lstStyle/>
          <a:p>
            <a:r>
              <a:rPr lang="en-US" altLang="en-US"/>
              <a:t>Midpoint subdivision</a:t>
            </a:r>
          </a:p>
        </p:txBody>
      </p:sp>
      <p:sp>
        <p:nvSpPr>
          <p:cNvPr id="21508" name="Text Box 7">
            <a:extLst>
              <a:ext uri="{FF2B5EF4-FFF2-40B4-BE49-F238E27FC236}">
                <a16:creationId xmlns:a16="http://schemas.microsoft.com/office/drawing/2014/main" id="{EB9305D1-5191-4265-B391-0719B59DA19F}"/>
              </a:ext>
            </a:extLst>
          </p:cNvPr>
          <p:cNvSpPr txBox="1">
            <a:spLocks noChangeArrowheads="1"/>
          </p:cNvSpPr>
          <p:nvPr/>
        </p:nvSpPr>
        <p:spPr bwMode="auto">
          <a:xfrm>
            <a:off x="4152900" y="5907088"/>
            <a:ext cx="4533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Requires 3-valent vertices and </a:t>
            </a:r>
            <a:br>
              <a:rPr lang="en-US" altLang="en-US" sz="1800"/>
            </a:br>
            <a:r>
              <a:rPr lang="en-US" altLang="en-US" sz="1800"/>
              <a:t>convex polyhedron</a:t>
            </a:r>
          </a:p>
        </p:txBody>
      </p:sp>
      <p:sp>
        <p:nvSpPr>
          <p:cNvPr id="21509" name="Text Box 7">
            <a:extLst>
              <a:ext uri="{FF2B5EF4-FFF2-40B4-BE49-F238E27FC236}">
                <a16:creationId xmlns:a16="http://schemas.microsoft.com/office/drawing/2014/main" id="{B5C10063-F286-495C-ADE7-954855F330EF}"/>
              </a:ext>
            </a:extLst>
          </p:cNvPr>
          <p:cNvSpPr txBox="1">
            <a:spLocks noChangeArrowheads="1"/>
          </p:cNvSpPr>
          <p:nvPr/>
        </p:nvSpPr>
        <p:spPr bwMode="auto">
          <a:xfrm>
            <a:off x="4152900" y="5568951"/>
            <a:ext cx="392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3D Midpoint subdision</a:t>
            </a:r>
          </a:p>
        </p:txBody>
      </p:sp>
      <p:pic>
        <p:nvPicPr>
          <p:cNvPr id="21510" name="Picture 5">
            <a:extLst>
              <a:ext uri="{FF2B5EF4-FFF2-40B4-BE49-F238E27FC236}">
                <a16:creationId xmlns:a16="http://schemas.microsoft.com/office/drawing/2014/main" id="{6C2B08BF-D988-4C76-9A09-28304AAD3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84300"/>
            <a:ext cx="39433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12A9A16-CD7E-40D2-96D0-3FA7B2790CD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1403350"/>
            <a:ext cx="4076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a:extLst>
              <a:ext uri="{FF2B5EF4-FFF2-40B4-BE49-F238E27FC236}">
                <a16:creationId xmlns:a16="http://schemas.microsoft.com/office/drawing/2014/main" id="{5EFFD463-9AED-4F7F-ABA8-89EEF3BA0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509714"/>
            <a:ext cx="3810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a:extLst>
              <a:ext uri="{FF2B5EF4-FFF2-40B4-BE49-F238E27FC236}">
                <a16:creationId xmlns:a16="http://schemas.microsoft.com/office/drawing/2014/main" id="{75528D36-D745-49E0-BBCF-B9AA9A10DA86}"/>
              </a:ext>
            </a:extLst>
          </p:cNvPr>
          <p:cNvSpPr>
            <a:spLocks noGrp="1" noChangeArrowheads="1"/>
          </p:cNvSpPr>
          <p:nvPr>
            <p:ph type="title" idx="4294967295"/>
          </p:nvPr>
        </p:nvSpPr>
        <p:spPr>
          <a:xfrm>
            <a:off x="1524001" y="615950"/>
            <a:ext cx="8429625" cy="685800"/>
          </a:xfrm>
        </p:spPr>
        <p:txBody>
          <a:bodyPr/>
          <a:lstStyle/>
          <a:p>
            <a:r>
              <a:rPr lang="en-US" altLang="en-US"/>
              <a:t>Midpoint subdivision</a:t>
            </a:r>
          </a:p>
        </p:txBody>
      </p:sp>
      <p:sp>
        <p:nvSpPr>
          <p:cNvPr id="22533" name="Text Box 7">
            <a:extLst>
              <a:ext uri="{FF2B5EF4-FFF2-40B4-BE49-F238E27FC236}">
                <a16:creationId xmlns:a16="http://schemas.microsoft.com/office/drawing/2014/main" id="{1D3F225B-0967-479B-88E5-530F8C324E34}"/>
              </a:ext>
            </a:extLst>
          </p:cNvPr>
          <p:cNvSpPr txBox="1">
            <a:spLocks noChangeArrowheads="1"/>
          </p:cNvSpPr>
          <p:nvPr/>
        </p:nvSpPr>
        <p:spPr bwMode="auto">
          <a:xfrm>
            <a:off x="4152900" y="5573714"/>
            <a:ext cx="392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All surfaces must be convex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CB24563B-E3BD-4532-8BE7-0ACB041A6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4" y="1433513"/>
            <a:ext cx="38004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a:extLst>
              <a:ext uri="{FF2B5EF4-FFF2-40B4-BE49-F238E27FC236}">
                <a16:creationId xmlns:a16="http://schemas.microsoft.com/office/drawing/2014/main" id="{778FC3D8-A440-4BB4-B47F-A0CFD32F4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1374775"/>
            <a:ext cx="40767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a:extLst>
              <a:ext uri="{FF2B5EF4-FFF2-40B4-BE49-F238E27FC236}">
                <a16:creationId xmlns:a16="http://schemas.microsoft.com/office/drawing/2014/main" id="{FEE8F4F6-285B-4141-8361-AF23D79C5AAC}"/>
              </a:ext>
            </a:extLst>
          </p:cNvPr>
          <p:cNvSpPr>
            <a:spLocks noGrp="1" noChangeArrowheads="1"/>
          </p:cNvSpPr>
          <p:nvPr>
            <p:ph type="title" idx="4294967295"/>
          </p:nvPr>
        </p:nvSpPr>
        <p:spPr>
          <a:xfrm>
            <a:off x="1524001" y="568325"/>
            <a:ext cx="8429625" cy="685800"/>
          </a:xfrm>
        </p:spPr>
        <p:txBody>
          <a:bodyPr/>
          <a:lstStyle/>
          <a:p>
            <a:r>
              <a:rPr lang="en-US" altLang="en-US"/>
              <a:t>Midpoint subdivision</a:t>
            </a:r>
          </a:p>
        </p:txBody>
      </p:sp>
      <p:grpSp>
        <p:nvGrpSpPr>
          <p:cNvPr id="12" name="Group 11">
            <a:extLst>
              <a:ext uri="{FF2B5EF4-FFF2-40B4-BE49-F238E27FC236}">
                <a16:creationId xmlns:a16="http://schemas.microsoft.com/office/drawing/2014/main" id="{0D2CEFE9-4863-489E-9524-57E7D5D25480}"/>
              </a:ext>
            </a:extLst>
          </p:cNvPr>
          <p:cNvGrpSpPr>
            <a:grpSpLocks/>
          </p:cNvGrpSpPr>
          <p:nvPr/>
        </p:nvGrpSpPr>
        <p:grpSpPr bwMode="auto">
          <a:xfrm>
            <a:off x="2041526" y="1241425"/>
            <a:ext cx="8323263" cy="4452938"/>
            <a:chOff x="517082" y="1059873"/>
            <a:chExt cx="8323065" cy="4454236"/>
          </a:xfrm>
        </p:grpSpPr>
        <p:pic>
          <p:nvPicPr>
            <p:cNvPr id="23559" name="Picture 4">
              <a:extLst>
                <a:ext uri="{FF2B5EF4-FFF2-40B4-BE49-F238E27FC236}">
                  <a16:creationId xmlns:a16="http://schemas.microsoft.com/office/drawing/2014/main" id="{609910D4-774E-4769-81FF-51E91C1F8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490" y="1059873"/>
              <a:ext cx="4332657" cy="44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a:extLst>
                <a:ext uri="{FF2B5EF4-FFF2-40B4-BE49-F238E27FC236}">
                  <a16:creationId xmlns:a16="http://schemas.microsoft.com/office/drawing/2014/main" id="{08AFFC29-4330-4517-BD0A-BEA938936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82" y="1309433"/>
              <a:ext cx="3857773" cy="37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8" name="Text Box 7">
            <a:extLst>
              <a:ext uri="{FF2B5EF4-FFF2-40B4-BE49-F238E27FC236}">
                <a16:creationId xmlns:a16="http://schemas.microsoft.com/office/drawing/2014/main" id="{17C59C5E-87CB-4402-94A7-78E26C521FC7}"/>
              </a:ext>
            </a:extLst>
          </p:cNvPr>
          <p:cNvSpPr txBox="1">
            <a:spLocks noChangeArrowheads="1"/>
          </p:cNvSpPr>
          <p:nvPr/>
        </p:nvSpPr>
        <p:spPr bwMode="auto">
          <a:xfrm>
            <a:off x="4152900" y="5526088"/>
            <a:ext cx="4305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CUBIT™ will subdivide the geometry into logical mapped regions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AutoShape 4">
            <a:extLst>
              <a:ext uri="{FF2B5EF4-FFF2-40B4-BE49-F238E27FC236}">
                <a16:creationId xmlns:a16="http://schemas.microsoft.com/office/drawing/2014/main" id="{88795851-0018-484E-B26F-90C7C2AD8D46}"/>
              </a:ext>
            </a:extLst>
          </p:cNvPr>
          <p:cNvSpPr>
            <a:spLocks noChangeArrowheads="1"/>
          </p:cNvSpPr>
          <p:nvPr/>
        </p:nvSpPr>
        <p:spPr bwMode="auto">
          <a:xfrm>
            <a:off x="1812926"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sp>
        <p:nvSpPr>
          <p:cNvPr id="34821" name="AutoShape 5">
            <a:extLst>
              <a:ext uri="{FF2B5EF4-FFF2-40B4-BE49-F238E27FC236}">
                <a16:creationId xmlns:a16="http://schemas.microsoft.com/office/drawing/2014/main" id="{27F360DE-78BB-43BA-B4BC-698BA1BE45F9}"/>
              </a:ext>
            </a:extLst>
          </p:cNvPr>
          <p:cNvSpPr>
            <a:spLocks noChangeArrowheads="1"/>
          </p:cNvSpPr>
          <p:nvPr/>
        </p:nvSpPr>
        <p:spPr bwMode="auto">
          <a:xfrm>
            <a:off x="4841876"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sp>
        <p:nvSpPr>
          <p:cNvPr id="34822" name="AutoShape 6">
            <a:extLst>
              <a:ext uri="{FF2B5EF4-FFF2-40B4-BE49-F238E27FC236}">
                <a16:creationId xmlns:a16="http://schemas.microsoft.com/office/drawing/2014/main" id="{3F648A1F-CCAF-46C9-9055-D4D5488CD0E6}"/>
              </a:ext>
            </a:extLst>
          </p:cNvPr>
          <p:cNvSpPr>
            <a:spLocks noChangeArrowheads="1"/>
          </p:cNvSpPr>
          <p:nvPr/>
        </p:nvSpPr>
        <p:spPr bwMode="auto">
          <a:xfrm>
            <a:off x="7802564"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sp>
        <p:nvSpPr>
          <p:cNvPr id="34823" name="AutoShape 7">
            <a:extLst>
              <a:ext uri="{FF2B5EF4-FFF2-40B4-BE49-F238E27FC236}">
                <a16:creationId xmlns:a16="http://schemas.microsoft.com/office/drawing/2014/main" id="{EA17A666-874F-49DA-9A02-87CB00481601}"/>
              </a:ext>
            </a:extLst>
          </p:cNvPr>
          <p:cNvSpPr>
            <a:spLocks noChangeArrowheads="1"/>
          </p:cNvSpPr>
          <p:nvPr/>
        </p:nvSpPr>
        <p:spPr bwMode="auto">
          <a:xfrm>
            <a:off x="4841876"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sp>
        <p:nvSpPr>
          <p:cNvPr id="34824" name="AutoShape 8">
            <a:extLst>
              <a:ext uri="{FF2B5EF4-FFF2-40B4-BE49-F238E27FC236}">
                <a16:creationId xmlns:a16="http://schemas.microsoft.com/office/drawing/2014/main" id="{B6BD18E2-04DB-4A3D-B68D-E08327C36406}"/>
              </a:ext>
            </a:extLst>
          </p:cNvPr>
          <p:cNvSpPr>
            <a:spLocks noChangeArrowheads="1"/>
          </p:cNvSpPr>
          <p:nvPr/>
        </p:nvSpPr>
        <p:spPr bwMode="auto">
          <a:xfrm>
            <a:off x="7802563" y="1446214"/>
            <a:ext cx="2671762"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sp>
        <p:nvSpPr>
          <p:cNvPr id="34825" name="AutoShape 9">
            <a:extLst>
              <a:ext uri="{FF2B5EF4-FFF2-40B4-BE49-F238E27FC236}">
                <a16:creationId xmlns:a16="http://schemas.microsoft.com/office/drawing/2014/main" id="{DC7E9D96-C64E-434D-8FA3-F91AA69217BE}"/>
              </a:ext>
            </a:extLst>
          </p:cNvPr>
          <p:cNvSpPr>
            <a:spLocks noChangeArrowheads="1"/>
          </p:cNvSpPr>
          <p:nvPr/>
        </p:nvSpPr>
        <p:spPr bwMode="auto">
          <a:xfrm>
            <a:off x="4841876" y="1446214"/>
            <a:ext cx="266382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sp>
        <p:nvSpPr>
          <p:cNvPr id="34826" name="AutoShape 10">
            <a:extLst>
              <a:ext uri="{FF2B5EF4-FFF2-40B4-BE49-F238E27FC236}">
                <a16:creationId xmlns:a16="http://schemas.microsoft.com/office/drawing/2014/main" id="{306C028E-E142-4B3A-9803-C33C39585B6A}"/>
              </a:ext>
            </a:extLst>
          </p:cNvPr>
          <p:cNvSpPr>
            <a:spLocks noChangeArrowheads="1"/>
          </p:cNvSpPr>
          <p:nvPr/>
        </p:nvSpPr>
        <p:spPr bwMode="auto">
          <a:xfrm>
            <a:off x="1812926" y="1446214"/>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sz="1500">
              <a:latin typeface="Times New Roman" pitchFamily="18" charset="0"/>
              <a:ea typeface="ＭＳ Ｐゴシック" pitchFamily="34" charset="-128"/>
            </a:endParaRPr>
          </a:p>
        </p:txBody>
      </p:sp>
      <p:sp>
        <p:nvSpPr>
          <p:cNvPr id="6153" name="Rectangle 11">
            <a:extLst>
              <a:ext uri="{FF2B5EF4-FFF2-40B4-BE49-F238E27FC236}">
                <a16:creationId xmlns:a16="http://schemas.microsoft.com/office/drawing/2014/main" id="{6BD35F5F-344C-4DFF-959A-33F31A1C1A10}"/>
              </a:ext>
            </a:extLst>
          </p:cNvPr>
          <p:cNvSpPr>
            <a:spLocks noChangeArrowheads="1"/>
          </p:cNvSpPr>
          <p:nvPr/>
        </p:nvSpPr>
        <p:spPr bwMode="auto">
          <a:xfrm>
            <a:off x="1914526" y="484188"/>
            <a:ext cx="6791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00000"/>
                </a:solidFill>
              </a:rPr>
              <a:t>The Basic CUBIT™ Process</a:t>
            </a:r>
          </a:p>
        </p:txBody>
      </p:sp>
      <p:pic>
        <p:nvPicPr>
          <p:cNvPr id="6154" name="Picture 12">
            <a:extLst>
              <a:ext uri="{FF2B5EF4-FFF2-40B4-BE49-F238E27FC236}">
                <a16:creationId xmlns:a16="http://schemas.microsoft.com/office/drawing/2014/main" id="{06EF2640-8EFB-47D3-94DF-F17AEFA99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9" y="1516063"/>
            <a:ext cx="898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3">
            <a:extLst>
              <a:ext uri="{FF2B5EF4-FFF2-40B4-BE49-F238E27FC236}">
                <a16:creationId xmlns:a16="http://schemas.microsoft.com/office/drawing/2014/main" id="{BEEE6FE4-4BFB-4E5A-ABF1-47A6D8D0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51" y="1508126"/>
            <a:ext cx="1025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4">
            <a:extLst>
              <a:ext uri="{FF2B5EF4-FFF2-40B4-BE49-F238E27FC236}">
                <a16:creationId xmlns:a16="http://schemas.microsoft.com/office/drawing/2014/main" id="{ED323585-40FF-41F3-BBF4-2A24D8209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114" y="1554163"/>
            <a:ext cx="99218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5">
            <a:extLst>
              <a:ext uri="{FF2B5EF4-FFF2-40B4-BE49-F238E27FC236}">
                <a16:creationId xmlns:a16="http://schemas.microsoft.com/office/drawing/2014/main" id="{79C63EAD-0CE6-4545-9251-C9E7DB853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450" y="3344864"/>
            <a:ext cx="10223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6">
            <a:extLst>
              <a:ext uri="{FF2B5EF4-FFF2-40B4-BE49-F238E27FC236}">
                <a16:creationId xmlns:a16="http://schemas.microsoft.com/office/drawing/2014/main" id="{6AA50A90-7C78-43E3-A94E-1825A5A97A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014" y="3319463"/>
            <a:ext cx="101758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7">
            <a:extLst>
              <a:ext uri="{FF2B5EF4-FFF2-40B4-BE49-F238E27FC236}">
                <a16:creationId xmlns:a16="http://schemas.microsoft.com/office/drawing/2014/main" id="{249E1DCD-3E2E-442C-98DF-F22A72D035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526" y="5111750"/>
            <a:ext cx="13065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8">
            <a:extLst>
              <a:ext uri="{FF2B5EF4-FFF2-40B4-BE49-F238E27FC236}">
                <a16:creationId xmlns:a16="http://schemas.microsoft.com/office/drawing/2014/main" id="{4F10407C-CE2B-48C4-B371-762D231336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2526" y="5146675"/>
            <a:ext cx="1033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5" name="AutoShape 19">
            <a:extLst>
              <a:ext uri="{FF2B5EF4-FFF2-40B4-BE49-F238E27FC236}">
                <a16:creationId xmlns:a16="http://schemas.microsoft.com/office/drawing/2014/main" id="{07A189EE-BE35-4867-9E33-4A4F12ED7339}"/>
              </a:ext>
            </a:extLst>
          </p:cNvPr>
          <p:cNvSpPr>
            <a:spLocks noChangeArrowheads="1"/>
          </p:cNvSpPr>
          <p:nvPr/>
        </p:nvSpPr>
        <p:spPr bwMode="auto">
          <a:xfrm>
            <a:off x="1812926" y="326707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pic>
        <p:nvPicPr>
          <p:cNvPr id="6162" name="Picture 20">
            <a:extLst>
              <a:ext uri="{FF2B5EF4-FFF2-40B4-BE49-F238E27FC236}">
                <a16:creationId xmlns:a16="http://schemas.microsoft.com/office/drawing/2014/main" id="{B44602E0-BC75-4AA0-802C-8BDB2E3F0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9" y="3300414"/>
            <a:ext cx="104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AutoShape 21">
            <a:extLst>
              <a:ext uri="{FF2B5EF4-FFF2-40B4-BE49-F238E27FC236}">
                <a16:creationId xmlns:a16="http://schemas.microsoft.com/office/drawing/2014/main" id="{E9B922DB-1E48-4FEB-A2EE-73F51F232ED9}"/>
              </a:ext>
            </a:extLst>
          </p:cNvPr>
          <p:cNvSpPr>
            <a:spLocks noChangeArrowheads="1"/>
          </p:cNvSpPr>
          <p:nvPr/>
        </p:nvSpPr>
        <p:spPr bwMode="auto">
          <a:xfrm>
            <a:off x="7802564" y="5089526"/>
            <a:ext cx="2695575" cy="1082675"/>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ea typeface="ＭＳ Ｐゴシック" pitchFamily="34" charset="-128"/>
            </a:endParaRPr>
          </a:p>
        </p:txBody>
      </p:sp>
      <p:pic>
        <p:nvPicPr>
          <p:cNvPr id="6164" name="Picture 22">
            <a:extLst>
              <a:ext uri="{FF2B5EF4-FFF2-40B4-BE49-F238E27FC236}">
                <a16:creationId xmlns:a16="http://schemas.microsoft.com/office/drawing/2014/main" id="{AD840732-654B-402B-9D07-749F42C1DF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9726" y="5156201"/>
            <a:ext cx="10080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5" name="AutoShape 23">
            <a:extLst>
              <a:ext uri="{FF2B5EF4-FFF2-40B4-BE49-F238E27FC236}">
                <a16:creationId xmlns:a16="http://schemas.microsoft.com/office/drawing/2014/main" id="{C13A3407-8805-4FC7-A460-1F44A35A52CB}"/>
              </a:ext>
            </a:extLst>
          </p:cNvPr>
          <p:cNvCxnSpPr>
            <a:cxnSpLocks noChangeShapeType="1"/>
            <a:stCxn id="34826" idx="3"/>
            <a:endCxn id="34825" idx="1"/>
          </p:cNvCxnSpPr>
          <p:nvPr/>
        </p:nvCxnSpPr>
        <p:spPr bwMode="auto">
          <a:xfrm>
            <a:off x="4508501" y="1987550"/>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6" name="AutoShape 24">
            <a:extLst>
              <a:ext uri="{FF2B5EF4-FFF2-40B4-BE49-F238E27FC236}">
                <a16:creationId xmlns:a16="http://schemas.microsoft.com/office/drawing/2014/main" id="{8BCD112A-79C6-4ABF-BFC4-CCB607C2D356}"/>
              </a:ext>
            </a:extLst>
          </p:cNvPr>
          <p:cNvCxnSpPr>
            <a:cxnSpLocks noChangeShapeType="1"/>
            <a:stCxn id="34825" idx="3"/>
            <a:endCxn id="34824" idx="1"/>
          </p:cNvCxnSpPr>
          <p:nvPr/>
        </p:nvCxnSpPr>
        <p:spPr bwMode="auto">
          <a:xfrm>
            <a:off x="7505701" y="1987550"/>
            <a:ext cx="29686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7" name="AutoShape 25">
            <a:extLst>
              <a:ext uri="{FF2B5EF4-FFF2-40B4-BE49-F238E27FC236}">
                <a16:creationId xmlns:a16="http://schemas.microsoft.com/office/drawing/2014/main" id="{BBC2B76D-5E5C-4DF4-BD8C-11D795DDFA7F}"/>
              </a:ext>
            </a:extLst>
          </p:cNvPr>
          <p:cNvCxnSpPr>
            <a:cxnSpLocks noChangeShapeType="1"/>
            <a:stCxn id="34824" idx="2"/>
            <a:endCxn id="34835" idx="0"/>
          </p:cNvCxnSpPr>
          <p:nvPr/>
        </p:nvCxnSpPr>
        <p:spPr bwMode="auto">
          <a:xfrm rot="5400000">
            <a:off x="5780883" y="-91281"/>
            <a:ext cx="738187" cy="5978525"/>
          </a:xfrm>
          <a:prstGeom prst="bentConnector3">
            <a:avLst>
              <a:gd name="adj1" fmla="val 4989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68" name="AutoShape 26">
            <a:extLst>
              <a:ext uri="{FF2B5EF4-FFF2-40B4-BE49-F238E27FC236}">
                <a16:creationId xmlns:a16="http://schemas.microsoft.com/office/drawing/2014/main" id="{108DC798-7F21-4CD1-966F-7DD7CC6D8404}"/>
              </a:ext>
            </a:extLst>
          </p:cNvPr>
          <p:cNvCxnSpPr>
            <a:cxnSpLocks noChangeShapeType="1"/>
            <a:stCxn id="34835" idx="3"/>
            <a:endCxn id="34823" idx="1"/>
          </p:cNvCxnSpPr>
          <p:nvPr/>
        </p:nvCxnSpPr>
        <p:spPr bwMode="auto">
          <a:xfrm>
            <a:off x="4508501" y="3808413"/>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9" name="AutoShape 27">
            <a:extLst>
              <a:ext uri="{FF2B5EF4-FFF2-40B4-BE49-F238E27FC236}">
                <a16:creationId xmlns:a16="http://schemas.microsoft.com/office/drawing/2014/main" id="{0ACC6290-9318-4BD0-ADA5-6B35E2A8D139}"/>
              </a:ext>
            </a:extLst>
          </p:cNvPr>
          <p:cNvCxnSpPr>
            <a:cxnSpLocks noChangeShapeType="1"/>
            <a:stCxn id="34823" idx="3"/>
            <a:endCxn id="34822" idx="1"/>
          </p:cNvCxnSpPr>
          <p:nvPr/>
        </p:nvCxnSpPr>
        <p:spPr bwMode="auto">
          <a:xfrm>
            <a:off x="7537451" y="3808413"/>
            <a:ext cx="2651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0" name="AutoShape 28">
            <a:extLst>
              <a:ext uri="{FF2B5EF4-FFF2-40B4-BE49-F238E27FC236}">
                <a16:creationId xmlns:a16="http://schemas.microsoft.com/office/drawing/2014/main" id="{4D6444FF-6CCE-404C-802F-A9AFDF7E4F04}"/>
              </a:ext>
            </a:extLst>
          </p:cNvPr>
          <p:cNvCxnSpPr>
            <a:cxnSpLocks noChangeShapeType="1"/>
            <a:stCxn id="34822" idx="2"/>
            <a:endCxn id="34820" idx="0"/>
          </p:cNvCxnSpPr>
          <p:nvPr/>
        </p:nvCxnSpPr>
        <p:spPr bwMode="auto">
          <a:xfrm rot="5400000">
            <a:off x="5785645" y="1724820"/>
            <a:ext cx="739775" cy="598963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71" name="AutoShape 29">
            <a:extLst>
              <a:ext uri="{FF2B5EF4-FFF2-40B4-BE49-F238E27FC236}">
                <a16:creationId xmlns:a16="http://schemas.microsoft.com/office/drawing/2014/main" id="{762C203A-DC23-4558-BE43-97DB94DA4172}"/>
              </a:ext>
            </a:extLst>
          </p:cNvPr>
          <p:cNvCxnSpPr>
            <a:cxnSpLocks noChangeShapeType="1"/>
            <a:stCxn id="34820" idx="3"/>
            <a:endCxn id="34821" idx="1"/>
          </p:cNvCxnSpPr>
          <p:nvPr/>
        </p:nvCxnSpPr>
        <p:spPr bwMode="auto">
          <a:xfrm>
            <a:off x="4508501" y="5630863"/>
            <a:ext cx="3333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2" name="AutoShape 30">
            <a:extLst>
              <a:ext uri="{FF2B5EF4-FFF2-40B4-BE49-F238E27FC236}">
                <a16:creationId xmlns:a16="http://schemas.microsoft.com/office/drawing/2014/main" id="{0BCE9C3F-EC55-4DE6-890E-DC7FB78D6757}"/>
              </a:ext>
            </a:extLst>
          </p:cNvPr>
          <p:cNvCxnSpPr>
            <a:cxnSpLocks noChangeShapeType="1"/>
            <a:stCxn id="34821" idx="3"/>
            <a:endCxn id="34837" idx="1"/>
          </p:cNvCxnSpPr>
          <p:nvPr/>
        </p:nvCxnSpPr>
        <p:spPr bwMode="auto">
          <a:xfrm>
            <a:off x="7537451" y="5630863"/>
            <a:ext cx="2651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73" name="Text Box 31">
            <a:extLst>
              <a:ext uri="{FF2B5EF4-FFF2-40B4-BE49-F238E27FC236}">
                <a16:creationId xmlns:a16="http://schemas.microsoft.com/office/drawing/2014/main" id="{F797ECB6-9DFE-4919-9395-5FD96E44E658}"/>
              </a:ext>
            </a:extLst>
          </p:cNvPr>
          <p:cNvSpPr txBox="1">
            <a:spLocks noChangeArrowheads="1"/>
          </p:cNvSpPr>
          <p:nvPr/>
        </p:nvSpPr>
        <p:spPr bwMode="auto">
          <a:xfrm>
            <a:off x="2827339" y="1776413"/>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Import Solid Model</a:t>
            </a:r>
          </a:p>
        </p:txBody>
      </p:sp>
      <p:sp>
        <p:nvSpPr>
          <p:cNvPr id="6174" name="Oval 32">
            <a:extLst>
              <a:ext uri="{FF2B5EF4-FFF2-40B4-BE49-F238E27FC236}">
                <a16:creationId xmlns:a16="http://schemas.microsoft.com/office/drawing/2014/main" id="{81A26FC3-94B8-4943-97D9-ABFC28225C2F}"/>
              </a:ext>
            </a:extLst>
          </p:cNvPr>
          <p:cNvSpPr>
            <a:spLocks noChangeArrowheads="1"/>
          </p:cNvSpPr>
          <p:nvPr/>
        </p:nvSpPr>
        <p:spPr bwMode="auto">
          <a:xfrm>
            <a:off x="3321051" y="1506539"/>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1</a:t>
            </a:r>
          </a:p>
        </p:txBody>
      </p:sp>
      <p:sp>
        <p:nvSpPr>
          <p:cNvPr id="6175" name="Text Box 33">
            <a:extLst>
              <a:ext uri="{FF2B5EF4-FFF2-40B4-BE49-F238E27FC236}">
                <a16:creationId xmlns:a16="http://schemas.microsoft.com/office/drawing/2014/main" id="{77E7A566-9896-468E-A0CB-3CD20073611E}"/>
              </a:ext>
            </a:extLst>
          </p:cNvPr>
          <p:cNvSpPr txBox="1">
            <a:spLocks noChangeArrowheads="1"/>
          </p:cNvSpPr>
          <p:nvPr/>
        </p:nvSpPr>
        <p:spPr bwMode="auto">
          <a:xfrm>
            <a:off x="5970589" y="1798638"/>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Simplify Geometry</a:t>
            </a:r>
          </a:p>
        </p:txBody>
      </p:sp>
      <p:sp>
        <p:nvSpPr>
          <p:cNvPr id="6176" name="Oval 34">
            <a:extLst>
              <a:ext uri="{FF2B5EF4-FFF2-40B4-BE49-F238E27FC236}">
                <a16:creationId xmlns:a16="http://schemas.microsoft.com/office/drawing/2014/main" id="{950F7EB1-293A-4F4E-92EA-33890F670A37}"/>
              </a:ext>
            </a:extLst>
          </p:cNvPr>
          <p:cNvSpPr>
            <a:spLocks noChangeArrowheads="1"/>
          </p:cNvSpPr>
          <p:nvPr/>
        </p:nvSpPr>
        <p:spPr bwMode="auto">
          <a:xfrm>
            <a:off x="6464301" y="152876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2</a:t>
            </a:r>
          </a:p>
        </p:txBody>
      </p:sp>
      <p:sp>
        <p:nvSpPr>
          <p:cNvPr id="6177" name="Text Box 35">
            <a:extLst>
              <a:ext uri="{FF2B5EF4-FFF2-40B4-BE49-F238E27FC236}">
                <a16:creationId xmlns:a16="http://schemas.microsoft.com/office/drawing/2014/main" id="{3DAD360E-F56E-43CC-A7A5-B2FCE1E12B8F}"/>
              </a:ext>
            </a:extLst>
          </p:cNvPr>
          <p:cNvSpPr txBox="1">
            <a:spLocks noChangeArrowheads="1"/>
          </p:cNvSpPr>
          <p:nvPr/>
        </p:nvSpPr>
        <p:spPr bwMode="auto">
          <a:xfrm>
            <a:off x="9002714" y="1830388"/>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Decompose Geometry</a:t>
            </a:r>
          </a:p>
        </p:txBody>
      </p:sp>
      <p:sp>
        <p:nvSpPr>
          <p:cNvPr id="6178" name="Oval 36">
            <a:extLst>
              <a:ext uri="{FF2B5EF4-FFF2-40B4-BE49-F238E27FC236}">
                <a16:creationId xmlns:a16="http://schemas.microsoft.com/office/drawing/2014/main" id="{C46C647A-D0F1-4682-81DA-E949BF1F1E0D}"/>
              </a:ext>
            </a:extLst>
          </p:cNvPr>
          <p:cNvSpPr>
            <a:spLocks noChangeArrowheads="1"/>
          </p:cNvSpPr>
          <p:nvPr/>
        </p:nvSpPr>
        <p:spPr bwMode="auto">
          <a:xfrm>
            <a:off x="9496426" y="156051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3</a:t>
            </a:r>
          </a:p>
        </p:txBody>
      </p:sp>
      <p:sp>
        <p:nvSpPr>
          <p:cNvPr id="6179" name="Text Box 37">
            <a:extLst>
              <a:ext uri="{FF2B5EF4-FFF2-40B4-BE49-F238E27FC236}">
                <a16:creationId xmlns:a16="http://schemas.microsoft.com/office/drawing/2014/main" id="{07495170-D984-49CD-B728-0947FA94233B}"/>
              </a:ext>
            </a:extLst>
          </p:cNvPr>
          <p:cNvSpPr txBox="1">
            <a:spLocks noChangeArrowheads="1"/>
          </p:cNvSpPr>
          <p:nvPr/>
        </p:nvSpPr>
        <p:spPr bwMode="auto">
          <a:xfrm>
            <a:off x="2994025" y="3616325"/>
            <a:ext cx="166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Imprint &amp; Merge</a:t>
            </a:r>
          </a:p>
        </p:txBody>
      </p:sp>
      <p:sp>
        <p:nvSpPr>
          <p:cNvPr id="6180" name="Oval 38">
            <a:extLst>
              <a:ext uri="{FF2B5EF4-FFF2-40B4-BE49-F238E27FC236}">
                <a16:creationId xmlns:a16="http://schemas.microsoft.com/office/drawing/2014/main" id="{A6906124-4F87-4B0B-9F8C-523DEF467436}"/>
              </a:ext>
            </a:extLst>
          </p:cNvPr>
          <p:cNvSpPr>
            <a:spLocks noChangeArrowheads="1"/>
          </p:cNvSpPr>
          <p:nvPr/>
        </p:nvSpPr>
        <p:spPr bwMode="auto">
          <a:xfrm>
            <a:off x="3487739" y="3346451"/>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4</a:t>
            </a:r>
          </a:p>
        </p:txBody>
      </p:sp>
      <p:sp>
        <p:nvSpPr>
          <p:cNvPr id="6181" name="Text Box 39">
            <a:extLst>
              <a:ext uri="{FF2B5EF4-FFF2-40B4-BE49-F238E27FC236}">
                <a16:creationId xmlns:a16="http://schemas.microsoft.com/office/drawing/2014/main" id="{5F6910B2-C17C-46C4-BBDE-517AF6205364}"/>
              </a:ext>
            </a:extLst>
          </p:cNvPr>
          <p:cNvSpPr txBox="1">
            <a:spLocks noChangeArrowheads="1"/>
          </p:cNvSpPr>
          <p:nvPr/>
        </p:nvSpPr>
        <p:spPr bwMode="auto">
          <a:xfrm>
            <a:off x="5964239" y="3624263"/>
            <a:ext cx="1665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Set Schemes</a:t>
            </a:r>
          </a:p>
          <a:p>
            <a:r>
              <a:rPr lang="en-US" altLang="en-US" sz="1800" b="1"/>
              <a:t>&amp; Intervals</a:t>
            </a:r>
          </a:p>
        </p:txBody>
      </p:sp>
      <p:sp>
        <p:nvSpPr>
          <p:cNvPr id="6182" name="Oval 40">
            <a:extLst>
              <a:ext uri="{FF2B5EF4-FFF2-40B4-BE49-F238E27FC236}">
                <a16:creationId xmlns:a16="http://schemas.microsoft.com/office/drawing/2014/main" id="{6F763C69-F858-4C13-8698-1FC53DB52A16}"/>
              </a:ext>
            </a:extLst>
          </p:cNvPr>
          <p:cNvSpPr>
            <a:spLocks noChangeArrowheads="1"/>
          </p:cNvSpPr>
          <p:nvPr/>
        </p:nvSpPr>
        <p:spPr bwMode="auto">
          <a:xfrm>
            <a:off x="6556376" y="3352801"/>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5</a:t>
            </a:r>
          </a:p>
        </p:txBody>
      </p:sp>
      <p:sp>
        <p:nvSpPr>
          <p:cNvPr id="6183" name="Text Box 41">
            <a:extLst>
              <a:ext uri="{FF2B5EF4-FFF2-40B4-BE49-F238E27FC236}">
                <a16:creationId xmlns:a16="http://schemas.microsoft.com/office/drawing/2014/main" id="{A04C128D-E9A0-41FE-8896-AD857AD7423C}"/>
              </a:ext>
            </a:extLst>
          </p:cNvPr>
          <p:cNvSpPr txBox="1">
            <a:spLocks noChangeArrowheads="1"/>
          </p:cNvSpPr>
          <p:nvPr/>
        </p:nvSpPr>
        <p:spPr bwMode="auto">
          <a:xfrm>
            <a:off x="9329738" y="3751263"/>
            <a:ext cx="823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Mesh</a:t>
            </a:r>
          </a:p>
        </p:txBody>
      </p:sp>
      <p:sp>
        <p:nvSpPr>
          <p:cNvPr id="6184" name="Oval 42">
            <a:extLst>
              <a:ext uri="{FF2B5EF4-FFF2-40B4-BE49-F238E27FC236}">
                <a16:creationId xmlns:a16="http://schemas.microsoft.com/office/drawing/2014/main" id="{12057DC6-824D-420A-9540-5042D738F50F}"/>
              </a:ext>
            </a:extLst>
          </p:cNvPr>
          <p:cNvSpPr>
            <a:spLocks noChangeArrowheads="1"/>
          </p:cNvSpPr>
          <p:nvPr/>
        </p:nvSpPr>
        <p:spPr bwMode="auto">
          <a:xfrm>
            <a:off x="9594851" y="335756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6</a:t>
            </a:r>
          </a:p>
        </p:txBody>
      </p:sp>
      <p:sp>
        <p:nvSpPr>
          <p:cNvPr id="6185" name="Text Box 43">
            <a:extLst>
              <a:ext uri="{FF2B5EF4-FFF2-40B4-BE49-F238E27FC236}">
                <a16:creationId xmlns:a16="http://schemas.microsoft.com/office/drawing/2014/main" id="{4EDE114B-257F-427C-BDEF-2F9979037844}"/>
              </a:ext>
            </a:extLst>
          </p:cNvPr>
          <p:cNvSpPr txBox="1">
            <a:spLocks noChangeArrowheads="1"/>
          </p:cNvSpPr>
          <p:nvPr/>
        </p:nvSpPr>
        <p:spPr bwMode="auto">
          <a:xfrm>
            <a:off x="3340101" y="5449888"/>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Check</a:t>
            </a:r>
          </a:p>
          <a:p>
            <a:r>
              <a:rPr lang="en-US" altLang="en-US" sz="1800" b="1"/>
              <a:t>Quality</a:t>
            </a:r>
          </a:p>
        </p:txBody>
      </p:sp>
      <p:sp>
        <p:nvSpPr>
          <p:cNvPr id="6186" name="Oval 44">
            <a:extLst>
              <a:ext uri="{FF2B5EF4-FFF2-40B4-BE49-F238E27FC236}">
                <a16:creationId xmlns:a16="http://schemas.microsoft.com/office/drawing/2014/main" id="{D46AA572-B9EF-4818-94F5-10B7BBB1A58F}"/>
              </a:ext>
            </a:extLst>
          </p:cNvPr>
          <p:cNvSpPr>
            <a:spLocks noChangeArrowheads="1"/>
          </p:cNvSpPr>
          <p:nvPr/>
        </p:nvSpPr>
        <p:spPr bwMode="auto">
          <a:xfrm>
            <a:off x="3630614" y="5178426"/>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7</a:t>
            </a:r>
          </a:p>
        </p:txBody>
      </p:sp>
      <p:sp>
        <p:nvSpPr>
          <p:cNvPr id="6187" name="Text Box 45">
            <a:extLst>
              <a:ext uri="{FF2B5EF4-FFF2-40B4-BE49-F238E27FC236}">
                <a16:creationId xmlns:a16="http://schemas.microsoft.com/office/drawing/2014/main" id="{A42F2F15-9485-45F6-8ADF-7356D088CE77}"/>
              </a:ext>
            </a:extLst>
          </p:cNvPr>
          <p:cNvSpPr txBox="1">
            <a:spLocks noChangeArrowheads="1"/>
          </p:cNvSpPr>
          <p:nvPr/>
        </p:nvSpPr>
        <p:spPr bwMode="auto">
          <a:xfrm>
            <a:off x="6316663" y="5454650"/>
            <a:ext cx="1020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Apply B.C.s</a:t>
            </a:r>
          </a:p>
        </p:txBody>
      </p:sp>
      <p:sp>
        <p:nvSpPr>
          <p:cNvPr id="6188" name="Oval 46">
            <a:extLst>
              <a:ext uri="{FF2B5EF4-FFF2-40B4-BE49-F238E27FC236}">
                <a16:creationId xmlns:a16="http://schemas.microsoft.com/office/drawing/2014/main" id="{AD24B9F7-34DD-4428-BF4D-1EAE68315405}"/>
              </a:ext>
            </a:extLst>
          </p:cNvPr>
          <p:cNvSpPr>
            <a:spLocks noChangeArrowheads="1"/>
          </p:cNvSpPr>
          <p:nvPr/>
        </p:nvSpPr>
        <p:spPr bwMode="auto">
          <a:xfrm>
            <a:off x="6527801" y="5183189"/>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8</a:t>
            </a:r>
          </a:p>
        </p:txBody>
      </p:sp>
      <p:sp>
        <p:nvSpPr>
          <p:cNvPr id="6189" name="Text Box 47">
            <a:extLst>
              <a:ext uri="{FF2B5EF4-FFF2-40B4-BE49-F238E27FC236}">
                <a16:creationId xmlns:a16="http://schemas.microsoft.com/office/drawing/2014/main" id="{5BDFE4FD-2346-4148-9A0A-9F4537DF93A4}"/>
              </a:ext>
            </a:extLst>
          </p:cNvPr>
          <p:cNvSpPr txBox="1">
            <a:spLocks noChangeArrowheads="1"/>
          </p:cNvSpPr>
          <p:nvPr/>
        </p:nvSpPr>
        <p:spPr bwMode="auto">
          <a:xfrm>
            <a:off x="9204326" y="5451475"/>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b="1"/>
              <a:t>Export</a:t>
            </a:r>
          </a:p>
          <a:p>
            <a:r>
              <a:rPr lang="en-US" altLang="en-US" sz="1800" b="1"/>
              <a:t>Mesh</a:t>
            </a:r>
          </a:p>
        </p:txBody>
      </p:sp>
      <p:sp>
        <p:nvSpPr>
          <p:cNvPr id="6190" name="Oval 48">
            <a:extLst>
              <a:ext uri="{FF2B5EF4-FFF2-40B4-BE49-F238E27FC236}">
                <a16:creationId xmlns:a16="http://schemas.microsoft.com/office/drawing/2014/main" id="{FACE6915-5FB3-42F9-985E-A2A8FE185AF1}"/>
              </a:ext>
            </a:extLst>
          </p:cNvPr>
          <p:cNvSpPr>
            <a:spLocks noChangeArrowheads="1"/>
          </p:cNvSpPr>
          <p:nvPr/>
        </p:nvSpPr>
        <p:spPr bwMode="auto">
          <a:xfrm>
            <a:off x="9415464" y="5180014"/>
            <a:ext cx="301625" cy="30162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latin typeface="Arial Black" panose="020B0A04020102020204" pitchFamily="34" charset="0"/>
              </a:rPr>
              <a:t>9</a:t>
            </a:r>
          </a:p>
        </p:txBody>
      </p:sp>
      <p:sp>
        <p:nvSpPr>
          <p:cNvPr id="6191" name="Rectangle 49">
            <a:extLst>
              <a:ext uri="{FF2B5EF4-FFF2-40B4-BE49-F238E27FC236}">
                <a16:creationId xmlns:a16="http://schemas.microsoft.com/office/drawing/2014/main" id="{2C7FAD36-BD00-4B2B-9063-274AF275C7C9}"/>
              </a:ext>
            </a:extLst>
          </p:cNvPr>
          <p:cNvSpPr>
            <a:spLocks noChangeArrowheads="1"/>
          </p:cNvSpPr>
          <p:nvPr/>
        </p:nvSpPr>
        <p:spPr bwMode="auto">
          <a:xfrm>
            <a:off x="7696200" y="1295400"/>
            <a:ext cx="2890838" cy="1371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2161E72F-249B-4302-A3BC-BAB9B7A9D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417638"/>
            <a:ext cx="40386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54DCB00E-5CE5-4D98-B66C-AAB25C528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4" y="1443038"/>
            <a:ext cx="38004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a:extLst>
              <a:ext uri="{FF2B5EF4-FFF2-40B4-BE49-F238E27FC236}">
                <a16:creationId xmlns:a16="http://schemas.microsoft.com/office/drawing/2014/main" id="{B5AB4FDF-377A-4BD4-A7E0-8432774893CA}"/>
              </a:ext>
            </a:extLst>
          </p:cNvPr>
          <p:cNvSpPr>
            <a:spLocks noGrp="1" noChangeArrowheads="1"/>
          </p:cNvSpPr>
          <p:nvPr>
            <p:ph type="title" idx="4294967295"/>
          </p:nvPr>
        </p:nvSpPr>
        <p:spPr>
          <a:xfrm>
            <a:off x="1524001" y="615950"/>
            <a:ext cx="8429625" cy="685800"/>
          </a:xfrm>
        </p:spPr>
        <p:txBody>
          <a:bodyPr/>
          <a:lstStyle/>
          <a:p>
            <a:r>
              <a:rPr lang="en-US" altLang="en-US"/>
              <a:t>Midpoint subdivision</a:t>
            </a:r>
          </a:p>
        </p:txBody>
      </p:sp>
      <p:sp>
        <p:nvSpPr>
          <p:cNvPr id="24581" name="Text Box 7">
            <a:extLst>
              <a:ext uri="{FF2B5EF4-FFF2-40B4-BE49-F238E27FC236}">
                <a16:creationId xmlns:a16="http://schemas.microsoft.com/office/drawing/2014/main" id="{FF67D1AF-4E0C-402C-A905-B57BB862AFB5}"/>
              </a:ext>
            </a:extLst>
          </p:cNvPr>
          <p:cNvSpPr txBox="1">
            <a:spLocks noChangeArrowheads="1"/>
          </p:cNvSpPr>
          <p:nvPr/>
        </p:nvSpPr>
        <p:spPr bwMode="auto">
          <a:xfrm>
            <a:off x="4152900" y="5754688"/>
            <a:ext cx="445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A mapped mesh will be applied to each logical region </a:t>
            </a:r>
          </a:p>
        </p:txBody>
      </p:sp>
      <p:pic>
        <p:nvPicPr>
          <p:cNvPr id="440324" name="Picture 4">
            <a:extLst>
              <a:ext uri="{FF2B5EF4-FFF2-40B4-BE49-F238E27FC236}">
                <a16:creationId xmlns:a16="http://schemas.microsoft.com/office/drawing/2014/main" id="{6BF974BF-D2E6-48D4-9304-9C64977BB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6" y="1412876"/>
            <a:ext cx="40671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25" name="Picture 5">
            <a:extLst>
              <a:ext uri="{FF2B5EF4-FFF2-40B4-BE49-F238E27FC236}">
                <a16:creationId xmlns:a16="http://schemas.microsoft.com/office/drawing/2014/main" id="{558C1108-6515-4904-B8CE-9FE7FF04E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1481139"/>
            <a:ext cx="3810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81F0E267-8AA1-4908-BA20-570078273F4E}"/>
              </a:ext>
            </a:extLst>
          </p:cNvPr>
          <p:cNvGrpSpPr>
            <a:grpSpLocks/>
          </p:cNvGrpSpPr>
          <p:nvPr/>
        </p:nvGrpSpPr>
        <p:grpSpPr bwMode="auto">
          <a:xfrm>
            <a:off x="2092325" y="1436688"/>
            <a:ext cx="8115300" cy="4267200"/>
            <a:chOff x="568037" y="1208810"/>
            <a:chExt cx="8116165" cy="4265705"/>
          </a:xfrm>
        </p:grpSpPr>
        <p:pic>
          <p:nvPicPr>
            <p:cNvPr id="24585" name="Picture 6">
              <a:extLst>
                <a:ext uri="{FF2B5EF4-FFF2-40B4-BE49-F238E27FC236}">
                  <a16:creationId xmlns:a16="http://schemas.microsoft.com/office/drawing/2014/main" id="{5B1084B8-701F-41D1-ADE9-5965D84E84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3955" y="1208810"/>
              <a:ext cx="4060247" cy="426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a:extLst>
                <a:ext uri="{FF2B5EF4-FFF2-40B4-BE49-F238E27FC236}">
                  <a16:creationId xmlns:a16="http://schemas.microsoft.com/office/drawing/2014/main" id="{DD9C741D-ECFC-4E54-AD1D-86F03C6502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37" y="1303967"/>
              <a:ext cx="3723409" cy="373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25"/>
                                        </p:tgtEl>
                                        <p:attrNameLst>
                                          <p:attrName>style.visibility</p:attrName>
                                        </p:attrNameLst>
                                      </p:cBhvr>
                                      <p:to>
                                        <p:strVal val="visible"/>
                                      </p:to>
                                    </p:set>
                                    <p:animEffect transition="in" filter="fade">
                                      <p:cBhvr>
                                        <p:cTn id="7" dur="500"/>
                                        <p:tgtEl>
                                          <p:spTgt spid="440325"/>
                                        </p:tgtEl>
                                      </p:cBhvr>
                                    </p:animEffect>
                                  </p:childTnLst>
                                </p:cTn>
                              </p:par>
                              <p:par>
                                <p:cTn id="8" presetID="10" presetClass="entr" presetSubtype="0" fill="hold" nodeType="withEffect">
                                  <p:stCondLst>
                                    <p:cond delay="0"/>
                                  </p:stCondLst>
                                  <p:childTnLst>
                                    <p:set>
                                      <p:cBhvr>
                                        <p:cTn id="9" dur="1" fill="hold">
                                          <p:stCondLst>
                                            <p:cond delay="0"/>
                                          </p:stCondLst>
                                        </p:cTn>
                                        <p:tgtEl>
                                          <p:spTgt spid="440324"/>
                                        </p:tgtEl>
                                        <p:attrNameLst>
                                          <p:attrName>style.visibility</p:attrName>
                                        </p:attrNameLst>
                                      </p:cBhvr>
                                      <p:to>
                                        <p:strVal val="visible"/>
                                      </p:to>
                                    </p:set>
                                    <p:animEffect transition="in" filter="fade">
                                      <p:cBhvr>
                                        <p:cTn id="10" dur="500"/>
                                        <p:tgtEl>
                                          <p:spTgt spid="4403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3BD759F-F77C-4B46-B5CA-738E4CFC8786}"/>
              </a:ext>
            </a:extLst>
          </p:cNvPr>
          <p:cNvSpPr>
            <a:spLocks noGrp="1" noChangeArrowheads="1"/>
          </p:cNvSpPr>
          <p:nvPr>
            <p:ph type="title" idx="4294967295"/>
          </p:nvPr>
        </p:nvSpPr>
        <p:spPr>
          <a:xfrm>
            <a:off x="1524001" y="622300"/>
            <a:ext cx="8429625" cy="685800"/>
          </a:xfrm>
        </p:spPr>
        <p:txBody>
          <a:bodyPr/>
          <a:lstStyle/>
          <a:p>
            <a:r>
              <a:rPr lang="en-US" altLang="en-US"/>
              <a:t>Exercise 3</a:t>
            </a:r>
          </a:p>
        </p:txBody>
      </p:sp>
      <p:pic>
        <p:nvPicPr>
          <p:cNvPr id="25603" name="Picture 3">
            <a:extLst>
              <a:ext uri="{FF2B5EF4-FFF2-40B4-BE49-F238E27FC236}">
                <a16:creationId xmlns:a16="http://schemas.microsoft.com/office/drawing/2014/main" id="{16614C88-7224-40EA-B48A-733A373883C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1377950"/>
            <a:ext cx="24844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0">
            <a:extLst>
              <a:ext uri="{FF2B5EF4-FFF2-40B4-BE49-F238E27FC236}">
                <a16:creationId xmlns:a16="http://schemas.microsoft.com/office/drawing/2014/main" id="{09AFD21A-7AF8-4BDB-BEDD-CD509F3FF222}"/>
              </a:ext>
            </a:extLst>
          </p:cNvPr>
          <p:cNvSpPr txBox="1">
            <a:spLocks noChangeArrowheads="1"/>
          </p:cNvSpPr>
          <p:nvPr/>
        </p:nvSpPr>
        <p:spPr bwMode="auto">
          <a:xfrm>
            <a:off x="1828800" y="1606550"/>
            <a:ext cx="617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Create a cubit model using the following commands </a:t>
            </a:r>
          </a:p>
        </p:txBody>
      </p:sp>
      <p:sp>
        <p:nvSpPr>
          <p:cNvPr id="25605" name="Text Box 10">
            <a:extLst>
              <a:ext uri="{FF2B5EF4-FFF2-40B4-BE49-F238E27FC236}">
                <a16:creationId xmlns:a16="http://schemas.microsoft.com/office/drawing/2014/main" id="{7F32CFFD-77B7-4D09-8C6B-81A7ABB22A8A}"/>
              </a:ext>
            </a:extLst>
          </p:cNvPr>
          <p:cNvSpPr txBox="1">
            <a:spLocks noChangeArrowheads="1"/>
          </p:cNvSpPr>
          <p:nvPr/>
        </p:nvSpPr>
        <p:spPr bwMode="auto">
          <a:xfrm>
            <a:off x="2362200" y="1987551"/>
            <a:ext cx="335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sphere radius 10</a:t>
            </a:r>
          </a:p>
          <a:p>
            <a:r>
              <a:rPr lang="en-US" altLang="en-US" sz="1600" b="1"/>
              <a:t>brick x 50</a:t>
            </a:r>
          </a:p>
          <a:p>
            <a:r>
              <a:rPr lang="en-US" altLang="en-US" sz="1600" b="1"/>
              <a:t>subtract vol 1 from vol 2 keep</a:t>
            </a:r>
          </a:p>
          <a:p>
            <a:r>
              <a:rPr lang="en-US" altLang="en-US" sz="1600" b="1"/>
              <a:t>delete vol 2</a:t>
            </a:r>
          </a:p>
          <a:p>
            <a:r>
              <a:rPr lang="en-US" altLang="en-US" sz="1600" b="1"/>
              <a:t>compress all</a:t>
            </a:r>
          </a:p>
        </p:txBody>
      </p:sp>
      <p:sp>
        <p:nvSpPr>
          <p:cNvPr id="25606" name="Text Box 10">
            <a:extLst>
              <a:ext uri="{FF2B5EF4-FFF2-40B4-BE49-F238E27FC236}">
                <a16:creationId xmlns:a16="http://schemas.microsoft.com/office/drawing/2014/main" id="{0117DB8E-951F-46E5-BBD1-758D32824465}"/>
              </a:ext>
            </a:extLst>
          </p:cNvPr>
          <p:cNvSpPr txBox="1">
            <a:spLocks noChangeArrowheads="1"/>
          </p:cNvSpPr>
          <p:nvPr/>
        </p:nvSpPr>
        <p:spPr bwMode="auto">
          <a:xfrm>
            <a:off x="1828800" y="335915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Mesh the two volumes with a size of 1.0.  Make sure the mesh matches between the volumes</a:t>
            </a:r>
          </a:p>
        </p:txBody>
      </p:sp>
      <p:sp>
        <p:nvSpPr>
          <p:cNvPr id="25607" name="Text Box 10">
            <a:extLst>
              <a:ext uri="{FF2B5EF4-FFF2-40B4-BE49-F238E27FC236}">
                <a16:creationId xmlns:a16="http://schemas.microsoft.com/office/drawing/2014/main" id="{5E76AB6F-3B3A-482B-8594-2620A19F26CA}"/>
              </a:ext>
            </a:extLst>
          </p:cNvPr>
          <p:cNvSpPr txBox="1">
            <a:spLocks noChangeArrowheads="1"/>
          </p:cNvSpPr>
          <p:nvPr/>
        </p:nvSpPr>
        <p:spPr bwMode="auto">
          <a:xfrm>
            <a:off x="1905000" y="4273550"/>
            <a:ext cx="419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dirty="0"/>
              <a:t>Hints:</a:t>
            </a:r>
            <a:r>
              <a:rPr lang="en-US" altLang="en-US" sz="1600" dirty="0"/>
              <a:t> Try cutting the volumes on the 3-coordinate axis.  This should result in 16 volumes.  You should be able to mesh each of the volumes with scheme Polyhedron.  You may want to simplify the model and work on one quadrant, and then use copy/reflect for the other quadrants.</a:t>
            </a:r>
          </a:p>
        </p:txBody>
      </p:sp>
      <p:pic>
        <p:nvPicPr>
          <p:cNvPr id="25608" name="Picture 8">
            <a:extLst>
              <a:ext uri="{FF2B5EF4-FFF2-40B4-BE49-F238E27FC236}">
                <a16:creationId xmlns:a16="http://schemas.microsoft.com/office/drawing/2014/main" id="{21CAABFB-2297-4D49-940F-3F43E970DD4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3130550"/>
            <a:ext cx="24574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a:extLst>
              <a:ext uri="{FF2B5EF4-FFF2-40B4-BE49-F238E27FC236}">
                <a16:creationId xmlns:a16="http://schemas.microsoft.com/office/drawing/2014/main" id="{E0F2902D-8D27-4035-982F-E29B7907EF5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4425950"/>
            <a:ext cx="23510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B82C06FC-85F9-4101-9738-9E2C01C72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111250"/>
            <a:ext cx="22352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59921AB4-BB93-49CF-8978-90BA9DBC2EF6}"/>
              </a:ext>
            </a:extLst>
          </p:cNvPr>
          <p:cNvSpPr>
            <a:spLocks noGrp="1" noChangeArrowheads="1"/>
          </p:cNvSpPr>
          <p:nvPr>
            <p:ph type="title" idx="4294967295"/>
          </p:nvPr>
        </p:nvSpPr>
        <p:spPr>
          <a:xfrm>
            <a:off x="1524001" y="584200"/>
            <a:ext cx="8429625" cy="685800"/>
          </a:xfrm>
        </p:spPr>
        <p:txBody>
          <a:bodyPr/>
          <a:lstStyle/>
          <a:p>
            <a:r>
              <a:rPr lang="en-US" altLang="en-US"/>
              <a:t>Surface Geometry Tools</a:t>
            </a:r>
          </a:p>
        </p:txBody>
      </p:sp>
      <p:sp>
        <p:nvSpPr>
          <p:cNvPr id="27652" name="Text Box 11">
            <a:extLst>
              <a:ext uri="{FF2B5EF4-FFF2-40B4-BE49-F238E27FC236}">
                <a16:creationId xmlns:a16="http://schemas.microsoft.com/office/drawing/2014/main" id="{7F8B4ECB-BBE9-4E46-AC72-5D2819D8E177}"/>
              </a:ext>
            </a:extLst>
          </p:cNvPr>
          <p:cNvSpPr txBox="1">
            <a:spLocks noChangeArrowheads="1"/>
          </p:cNvSpPr>
          <p:nvPr/>
        </p:nvSpPr>
        <p:spPr bwMode="auto">
          <a:xfrm>
            <a:off x="4876801" y="1492251"/>
            <a:ext cx="3103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CUBIT™ includes several tools to modify the surface geometry.</a:t>
            </a:r>
          </a:p>
        </p:txBody>
      </p:sp>
      <p:sp>
        <p:nvSpPr>
          <p:cNvPr id="27653" name="Rectangle 12">
            <a:extLst>
              <a:ext uri="{FF2B5EF4-FFF2-40B4-BE49-F238E27FC236}">
                <a16:creationId xmlns:a16="http://schemas.microsoft.com/office/drawing/2014/main" id="{034A4482-EBFD-400E-A965-1DB4506EA0D0}"/>
              </a:ext>
            </a:extLst>
          </p:cNvPr>
          <p:cNvSpPr>
            <a:spLocks noChangeArrowheads="1"/>
          </p:cNvSpPr>
          <p:nvPr/>
        </p:nvSpPr>
        <p:spPr bwMode="auto">
          <a:xfrm>
            <a:off x="4876801" y="2101851"/>
            <a:ext cx="4887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Tools can be used to enforce source-link-target topology for sweeping </a:t>
            </a:r>
          </a:p>
        </p:txBody>
      </p:sp>
      <p:sp>
        <p:nvSpPr>
          <p:cNvPr id="27654" name="AutoShape 13">
            <a:extLst>
              <a:ext uri="{FF2B5EF4-FFF2-40B4-BE49-F238E27FC236}">
                <a16:creationId xmlns:a16="http://schemas.microsoft.com/office/drawing/2014/main" id="{91B59DFC-9A1B-4C86-9B31-9D7098ECEFAD}"/>
              </a:ext>
            </a:extLst>
          </p:cNvPr>
          <p:cNvSpPr>
            <a:spLocks noChangeArrowheads="1"/>
          </p:cNvSpPr>
          <p:nvPr/>
        </p:nvSpPr>
        <p:spPr bwMode="auto">
          <a:xfrm rot="19406852">
            <a:off x="2476500" y="1531938"/>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7655" name="AutoShape 14">
            <a:extLst>
              <a:ext uri="{FF2B5EF4-FFF2-40B4-BE49-F238E27FC236}">
                <a16:creationId xmlns:a16="http://schemas.microsoft.com/office/drawing/2014/main" id="{4CC68F2F-EBBA-4C5B-9046-0536CDB11FC5}"/>
              </a:ext>
            </a:extLst>
          </p:cNvPr>
          <p:cNvSpPr>
            <a:spLocks noChangeArrowheads="1"/>
          </p:cNvSpPr>
          <p:nvPr/>
        </p:nvSpPr>
        <p:spPr bwMode="auto">
          <a:xfrm rot="19406852">
            <a:off x="2833688" y="2095500"/>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7656" name="AutoShape 15">
            <a:extLst>
              <a:ext uri="{FF2B5EF4-FFF2-40B4-BE49-F238E27FC236}">
                <a16:creationId xmlns:a16="http://schemas.microsoft.com/office/drawing/2014/main" id="{6B1897F6-4132-4425-ADE1-BA931B834638}"/>
              </a:ext>
            </a:extLst>
          </p:cNvPr>
          <p:cNvSpPr>
            <a:spLocks noChangeArrowheads="1"/>
          </p:cNvSpPr>
          <p:nvPr/>
        </p:nvSpPr>
        <p:spPr bwMode="auto">
          <a:xfrm rot="19406852">
            <a:off x="2832100" y="2643188"/>
            <a:ext cx="152400" cy="228600"/>
          </a:xfrm>
          <a:prstGeom prst="upArrow">
            <a:avLst>
              <a:gd name="adj1" fmla="val 37500"/>
              <a:gd name="adj2" fmla="val 78125"/>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7657" name="Text Box 16">
            <a:extLst>
              <a:ext uri="{FF2B5EF4-FFF2-40B4-BE49-F238E27FC236}">
                <a16:creationId xmlns:a16="http://schemas.microsoft.com/office/drawing/2014/main" id="{073B9B15-46EF-48EC-86A6-92B73D811C9D}"/>
              </a:ext>
            </a:extLst>
          </p:cNvPr>
          <p:cNvSpPr txBox="1">
            <a:spLocks noChangeArrowheads="1"/>
          </p:cNvSpPr>
          <p:nvPr/>
        </p:nvSpPr>
        <p:spPr bwMode="auto">
          <a:xfrm>
            <a:off x="1830388" y="6245225"/>
            <a:ext cx="2825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Surface Modify Command Panels</a:t>
            </a:r>
          </a:p>
        </p:txBody>
      </p:sp>
      <p:pic>
        <p:nvPicPr>
          <p:cNvPr id="27658" name="Picture 17">
            <a:extLst>
              <a:ext uri="{FF2B5EF4-FFF2-40B4-BE49-F238E27FC236}">
                <a16:creationId xmlns:a16="http://schemas.microsoft.com/office/drawing/2014/main" id="{C97A52F7-67E3-4CC0-9B71-846EEDFDE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99" r="11522" b="8749"/>
          <a:stretch>
            <a:fillRect/>
          </a:stretch>
        </p:blipFill>
        <p:spPr bwMode="auto">
          <a:xfrm>
            <a:off x="4865078" y="4845050"/>
            <a:ext cx="1895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Group 25">
            <a:extLst>
              <a:ext uri="{FF2B5EF4-FFF2-40B4-BE49-F238E27FC236}">
                <a16:creationId xmlns:a16="http://schemas.microsoft.com/office/drawing/2014/main" id="{13A7B7B5-7FAB-494D-B0E5-2CA542EA2E55}"/>
              </a:ext>
            </a:extLst>
          </p:cNvPr>
          <p:cNvGrpSpPr>
            <a:grpSpLocks/>
          </p:cNvGrpSpPr>
          <p:nvPr/>
        </p:nvGrpSpPr>
        <p:grpSpPr bwMode="auto">
          <a:xfrm>
            <a:off x="7086600" y="4692650"/>
            <a:ext cx="3246438" cy="1752600"/>
            <a:chOff x="3792" y="1008"/>
            <a:chExt cx="2045" cy="1104"/>
          </a:xfrm>
        </p:grpSpPr>
        <p:pic>
          <p:nvPicPr>
            <p:cNvPr id="27667" name="Picture 18">
              <a:extLst>
                <a:ext uri="{FF2B5EF4-FFF2-40B4-BE49-F238E27FC236}">
                  <a16:creationId xmlns:a16="http://schemas.microsoft.com/office/drawing/2014/main" id="{AB61C15F-42AF-4719-9D29-5199E273B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1008"/>
              <a:ext cx="826"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19">
              <a:extLst>
                <a:ext uri="{FF2B5EF4-FFF2-40B4-BE49-F238E27FC236}">
                  <a16:creationId xmlns:a16="http://schemas.microsoft.com/office/drawing/2014/main" id="{08B69810-BEB7-48BC-9507-4453D7CAA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 y="1056"/>
              <a:ext cx="893"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AutoShape 20">
              <a:extLst>
                <a:ext uri="{FF2B5EF4-FFF2-40B4-BE49-F238E27FC236}">
                  <a16:creationId xmlns:a16="http://schemas.microsoft.com/office/drawing/2014/main" id="{9C69A40C-1FB1-4C52-AA62-034778667F75}"/>
                </a:ext>
              </a:extLst>
            </p:cNvPr>
            <p:cNvSpPr>
              <a:spLocks noChangeArrowheads="1"/>
            </p:cNvSpPr>
            <p:nvPr/>
          </p:nvSpPr>
          <p:spPr bwMode="auto">
            <a:xfrm>
              <a:off x="4704" y="1440"/>
              <a:ext cx="240" cy="144"/>
            </a:xfrm>
            <a:prstGeom prst="rightArrow">
              <a:avLst>
                <a:gd name="adj1" fmla="val 50000"/>
                <a:gd name="adj2" fmla="val 41667"/>
              </a:avLst>
            </a:prstGeom>
            <a:solidFill>
              <a:srgbClr val="99CC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grpSp>
        <p:nvGrpSpPr>
          <p:cNvPr id="27660" name="Group 21">
            <a:extLst>
              <a:ext uri="{FF2B5EF4-FFF2-40B4-BE49-F238E27FC236}">
                <a16:creationId xmlns:a16="http://schemas.microsoft.com/office/drawing/2014/main" id="{423E214C-DD33-41DC-B09F-A30947E70CB1}"/>
              </a:ext>
            </a:extLst>
          </p:cNvPr>
          <p:cNvGrpSpPr>
            <a:grpSpLocks/>
          </p:cNvGrpSpPr>
          <p:nvPr/>
        </p:nvGrpSpPr>
        <p:grpSpPr bwMode="auto">
          <a:xfrm>
            <a:off x="4953000" y="2940050"/>
            <a:ext cx="4343400" cy="1600200"/>
            <a:chOff x="336" y="1008"/>
            <a:chExt cx="5184" cy="2208"/>
          </a:xfrm>
        </p:grpSpPr>
        <p:pic>
          <p:nvPicPr>
            <p:cNvPr id="27664" name="Picture 22">
              <a:extLst>
                <a:ext uri="{FF2B5EF4-FFF2-40B4-BE49-F238E27FC236}">
                  <a16:creationId xmlns:a16="http://schemas.microsoft.com/office/drawing/2014/main" id="{3DF08940-B84C-436A-9648-16C2FADC6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697" t="10959" r="20113" b="5023"/>
            <a:stretch>
              <a:fillRect/>
            </a:stretch>
          </p:blipFill>
          <p:spPr bwMode="auto">
            <a:xfrm>
              <a:off x="336" y="1008"/>
              <a:ext cx="1728" cy="22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65" name="Picture 23">
              <a:extLst>
                <a:ext uri="{FF2B5EF4-FFF2-40B4-BE49-F238E27FC236}">
                  <a16:creationId xmlns:a16="http://schemas.microsoft.com/office/drawing/2014/main" id="{8552A4D1-81C6-4C5B-87A6-B316FC44707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18697" t="10959" r="20113" b="5023"/>
            <a:stretch>
              <a:fillRect/>
            </a:stretch>
          </p:blipFill>
          <p:spPr bwMode="auto">
            <a:xfrm>
              <a:off x="3792" y="1008"/>
              <a:ext cx="1728" cy="22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66" name="Picture 24">
              <a:extLst>
                <a:ext uri="{FF2B5EF4-FFF2-40B4-BE49-F238E27FC236}">
                  <a16:creationId xmlns:a16="http://schemas.microsoft.com/office/drawing/2014/main" id="{69D876FF-9910-4A77-A84B-0E8E6DF451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297" t="7306" r="23512" b="8676"/>
            <a:stretch>
              <a:fillRect/>
            </a:stretch>
          </p:blipFill>
          <p:spPr bwMode="auto">
            <a:xfrm>
              <a:off x="2064" y="1008"/>
              <a:ext cx="1728" cy="22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7661" name="Text Box 26">
            <a:extLst>
              <a:ext uri="{FF2B5EF4-FFF2-40B4-BE49-F238E27FC236}">
                <a16:creationId xmlns:a16="http://schemas.microsoft.com/office/drawing/2014/main" id="{8AB40549-46FB-4591-8196-E53A53968CF6}"/>
              </a:ext>
            </a:extLst>
          </p:cNvPr>
          <p:cNvSpPr txBox="1">
            <a:spLocks noChangeArrowheads="1"/>
          </p:cNvSpPr>
          <p:nvPr/>
        </p:nvSpPr>
        <p:spPr bwMode="auto">
          <a:xfrm>
            <a:off x="9296401" y="3170239"/>
            <a:ext cx="1154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Composite</a:t>
            </a:r>
          </a:p>
          <a:p>
            <a:r>
              <a:rPr lang="en-US" altLang="en-US" sz="1600"/>
              <a:t>surfaces</a:t>
            </a:r>
          </a:p>
        </p:txBody>
      </p:sp>
      <p:sp>
        <p:nvSpPr>
          <p:cNvPr id="27662" name="Text Box 27">
            <a:extLst>
              <a:ext uri="{FF2B5EF4-FFF2-40B4-BE49-F238E27FC236}">
                <a16:creationId xmlns:a16="http://schemas.microsoft.com/office/drawing/2014/main" id="{05A8C4CC-E3B8-4A3E-9785-FE69B9BE9330}"/>
              </a:ext>
            </a:extLst>
          </p:cNvPr>
          <p:cNvSpPr txBox="1">
            <a:spLocks noChangeArrowheads="1"/>
          </p:cNvSpPr>
          <p:nvPr/>
        </p:nvSpPr>
        <p:spPr bwMode="auto">
          <a:xfrm>
            <a:off x="5181600" y="6292850"/>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Split surfaces</a:t>
            </a:r>
          </a:p>
        </p:txBody>
      </p:sp>
      <p:sp>
        <p:nvSpPr>
          <p:cNvPr id="27663" name="Text Box 28">
            <a:extLst>
              <a:ext uri="{FF2B5EF4-FFF2-40B4-BE49-F238E27FC236}">
                <a16:creationId xmlns:a16="http://schemas.microsoft.com/office/drawing/2014/main" id="{2C1BF31A-912F-40C2-98B0-F90916DAECEA}"/>
              </a:ext>
            </a:extLst>
          </p:cNvPr>
          <p:cNvSpPr txBox="1">
            <a:spLocks noChangeArrowheads="1"/>
          </p:cNvSpPr>
          <p:nvPr/>
        </p:nvSpPr>
        <p:spPr bwMode="auto">
          <a:xfrm>
            <a:off x="7683500" y="6445250"/>
            <a:ext cx="176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Remove surfaces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CD9B7B0-9E59-4EA9-B75F-C5DE81BBE522}"/>
              </a:ext>
            </a:extLst>
          </p:cNvPr>
          <p:cNvSpPr>
            <a:spLocks noGrp="1" noChangeArrowheads="1"/>
          </p:cNvSpPr>
          <p:nvPr>
            <p:ph type="title" idx="4294967295"/>
          </p:nvPr>
        </p:nvSpPr>
        <p:spPr>
          <a:xfrm>
            <a:off x="1524001" y="615950"/>
            <a:ext cx="8429625" cy="685800"/>
          </a:xfrm>
        </p:spPr>
        <p:txBody>
          <a:bodyPr/>
          <a:lstStyle/>
          <a:p>
            <a:r>
              <a:rPr lang="en-US" altLang="en-US"/>
              <a:t>Remove Surface</a:t>
            </a:r>
          </a:p>
        </p:txBody>
      </p:sp>
      <p:pic>
        <p:nvPicPr>
          <p:cNvPr id="28675" name="Picture 5">
            <a:extLst>
              <a:ext uri="{FF2B5EF4-FFF2-40B4-BE49-F238E27FC236}">
                <a16:creationId xmlns:a16="http://schemas.microsoft.com/office/drawing/2014/main" id="{76A36808-F81A-4877-891E-F8579FFBD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23701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a:extLst>
              <a:ext uri="{FF2B5EF4-FFF2-40B4-BE49-F238E27FC236}">
                <a16:creationId xmlns:a16="http://schemas.microsoft.com/office/drawing/2014/main" id="{E044E10E-A4A2-46B1-AEF0-4D068A06E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6" y="3041650"/>
            <a:ext cx="25622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7">
            <a:extLst>
              <a:ext uri="{FF2B5EF4-FFF2-40B4-BE49-F238E27FC236}">
                <a16:creationId xmlns:a16="http://schemas.microsoft.com/office/drawing/2014/main" id="{54A8E393-923A-43A8-80EC-A2892375F108}"/>
              </a:ext>
            </a:extLst>
          </p:cNvPr>
          <p:cNvSpPr>
            <a:spLocks noChangeArrowheads="1"/>
          </p:cNvSpPr>
          <p:nvPr/>
        </p:nvSpPr>
        <p:spPr bwMode="auto">
          <a:xfrm rot="5400000">
            <a:off x="6628607" y="3734594"/>
            <a:ext cx="688975" cy="230188"/>
          </a:xfrm>
          <a:prstGeom prst="rightArrow">
            <a:avLst>
              <a:gd name="adj1" fmla="val 50000"/>
              <a:gd name="adj2" fmla="val 74827"/>
            </a:avLst>
          </a:prstGeom>
          <a:solidFill>
            <a:srgbClr val="99CC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8678" name="Text Box 9">
            <a:extLst>
              <a:ext uri="{FF2B5EF4-FFF2-40B4-BE49-F238E27FC236}">
                <a16:creationId xmlns:a16="http://schemas.microsoft.com/office/drawing/2014/main" id="{CFB71D9E-FCDF-4FE9-B7BC-FC9D85D8760F}"/>
              </a:ext>
            </a:extLst>
          </p:cNvPr>
          <p:cNvSpPr txBox="1">
            <a:spLocks noChangeArrowheads="1"/>
          </p:cNvSpPr>
          <p:nvPr/>
        </p:nvSpPr>
        <p:spPr bwMode="auto">
          <a:xfrm>
            <a:off x="5257800" y="19177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Use CUBIT™’</a:t>
            </a:r>
            <a:r>
              <a:rPr lang="en-US" altLang="ja-JP" sz="1600"/>
              <a:t>s </a:t>
            </a:r>
            <a:r>
              <a:rPr lang="en-US" altLang="ja-JP" sz="1600" b="1"/>
              <a:t>remove surface</a:t>
            </a:r>
            <a:r>
              <a:rPr lang="en-US" altLang="ja-JP" sz="1600"/>
              <a:t> command to remove and extend the neighboring surfaces</a:t>
            </a:r>
            <a:endParaRPr lang="en-US" altLang="en-US" sz="1600"/>
          </a:p>
        </p:txBody>
      </p:sp>
      <p:sp>
        <p:nvSpPr>
          <p:cNvPr id="28679" name="Text Box 10">
            <a:extLst>
              <a:ext uri="{FF2B5EF4-FFF2-40B4-BE49-F238E27FC236}">
                <a16:creationId xmlns:a16="http://schemas.microsoft.com/office/drawing/2014/main" id="{DCE01DCE-C009-4583-9DD6-F39E1266FAE1}"/>
              </a:ext>
            </a:extLst>
          </p:cNvPr>
          <p:cNvSpPr txBox="1">
            <a:spLocks noChangeArrowheads="1"/>
          </p:cNvSpPr>
          <p:nvPr/>
        </p:nvSpPr>
        <p:spPr bwMode="auto">
          <a:xfrm>
            <a:off x="6781801" y="3124200"/>
            <a:ext cx="144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Sweep direction</a:t>
            </a:r>
          </a:p>
        </p:txBody>
      </p:sp>
      <p:pic>
        <p:nvPicPr>
          <p:cNvPr id="28680" name="Picture 2">
            <a:extLst>
              <a:ext uri="{FF2B5EF4-FFF2-40B4-BE49-F238E27FC236}">
                <a16:creationId xmlns:a16="http://schemas.microsoft.com/office/drawing/2014/main" id="{56C4C98C-3F14-43CD-B61E-90B6E5F2B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517162"/>
            <a:ext cx="26924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A537205-5337-4718-B4C7-99CEE2DBDA42}"/>
              </a:ext>
            </a:extLst>
          </p:cNvPr>
          <p:cNvSpPr>
            <a:spLocks noGrp="1" noChangeArrowheads="1"/>
          </p:cNvSpPr>
          <p:nvPr>
            <p:ph type="title" idx="4294967295"/>
          </p:nvPr>
        </p:nvSpPr>
        <p:spPr>
          <a:xfrm>
            <a:off x="1524001" y="631825"/>
            <a:ext cx="8429625" cy="685800"/>
          </a:xfrm>
        </p:spPr>
        <p:txBody>
          <a:bodyPr/>
          <a:lstStyle/>
          <a:p>
            <a:r>
              <a:rPr lang="en-US" altLang="en-US"/>
              <a:t>Splitting Surfaces</a:t>
            </a:r>
          </a:p>
        </p:txBody>
      </p:sp>
      <p:pic>
        <p:nvPicPr>
          <p:cNvPr id="29699" name="Picture 4">
            <a:extLst>
              <a:ext uri="{FF2B5EF4-FFF2-40B4-BE49-F238E27FC236}">
                <a16:creationId xmlns:a16="http://schemas.microsoft.com/office/drawing/2014/main" id="{13BA8009-A600-46FD-B2F1-0D65D2D8A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692275"/>
            <a:ext cx="20050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a:extLst>
              <a:ext uri="{FF2B5EF4-FFF2-40B4-BE49-F238E27FC236}">
                <a16:creationId xmlns:a16="http://schemas.microsoft.com/office/drawing/2014/main" id="{5D48ED02-CDD7-4940-BE31-D199C91CC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1539875"/>
            <a:ext cx="22764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a:extLst>
              <a:ext uri="{FF2B5EF4-FFF2-40B4-BE49-F238E27FC236}">
                <a16:creationId xmlns:a16="http://schemas.microsoft.com/office/drawing/2014/main" id="{4207C554-1ED7-49C2-A521-BCA1B803B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3978276"/>
            <a:ext cx="1928813"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a:extLst>
              <a:ext uri="{FF2B5EF4-FFF2-40B4-BE49-F238E27FC236}">
                <a16:creationId xmlns:a16="http://schemas.microsoft.com/office/drawing/2014/main" id="{70F7310A-14A7-4190-9E4A-73740EA2F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1" y="3902075"/>
            <a:ext cx="229711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a:extLst>
              <a:ext uri="{FF2B5EF4-FFF2-40B4-BE49-F238E27FC236}">
                <a16:creationId xmlns:a16="http://schemas.microsoft.com/office/drawing/2014/main" id="{985AFC71-5B62-44F1-80AC-AB5CF7EFA5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3825876"/>
            <a:ext cx="2327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9">
            <a:extLst>
              <a:ext uri="{FF2B5EF4-FFF2-40B4-BE49-F238E27FC236}">
                <a16:creationId xmlns:a16="http://schemas.microsoft.com/office/drawing/2014/main" id="{098708AC-7274-4E41-A7C3-87A4898DFF44}"/>
              </a:ext>
            </a:extLst>
          </p:cNvPr>
          <p:cNvSpPr txBox="1">
            <a:spLocks noChangeArrowheads="1"/>
          </p:cNvSpPr>
          <p:nvPr/>
        </p:nvSpPr>
        <p:spPr bwMode="auto">
          <a:xfrm>
            <a:off x="1905000" y="1920875"/>
            <a:ext cx="167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400" dirty="0"/>
              <a:t>Mesh the existing topology gives a poor-quality mesh</a:t>
            </a:r>
          </a:p>
        </p:txBody>
      </p:sp>
      <p:sp>
        <p:nvSpPr>
          <p:cNvPr id="29705" name="Text Box 12">
            <a:extLst>
              <a:ext uri="{FF2B5EF4-FFF2-40B4-BE49-F238E27FC236}">
                <a16:creationId xmlns:a16="http://schemas.microsoft.com/office/drawing/2014/main" id="{9DD9FF90-C6FD-46D1-9FCD-2AE20F9F875A}"/>
              </a:ext>
            </a:extLst>
          </p:cNvPr>
          <p:cNvSpPr txBox="1">
            <a:spLocks noChangeArrowheads="1"/>
          </p:cNvSpPr>
          <p:nvPr/>
        </p:nvSpPr>
        <p:spPr bwMode="auto">
          <a:xfrm>
            <a:off x="3124200" y="6035675"/>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400"/>
              <a:t>By splitting the surface and then using virtual geometry will result in a higher quality mesh</a:t>
            </a:r>
          </a:p>
        </p:txBody>
      </p:sp>
      <p:sp>
        <p:nvSpPr>
          <p:cNvPr id="29706" name="Line 13">
            <a:extLst>
              <a:ext uri="{FF2B5EF4-FFF2-40B4-BE49-F238E27FC236}">
                <a16:creationId xmlns:a16="http://schemas.microsoft.com/office/drawing/2014/main" id="{6D44FD75-32DB-4564-A424-4ABA7D3827C1}"/>
              </a:ext>
            </a:extLst>
          </p:cNvPr>
          <p:cNvSpPr>
            <a:spLocks noChangeShapeType="1"/>
          </p:cNvSpPr>
          <p:nvPr/>
        </p:nvSpPr>
        <p:spPr bwMode="auto">
          <a:xfrm flipH="1" flipV="1">
            <a:off x="4038600" y="4435475"/>
            <a:ext cx="457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Line 14">
            <a:extLst>
              <a:ext uri="{FF2B5EF4-FFF2-40B4-BE49-F238E27FC236}">
                <a16:creationId xmlns:a16="http://schemas.microsoft.com/office/drawing/2014/main" id="{28EB85E4-AC3E-413A-98D4-B6B7D2E60327}"/>
              </a:ext>
            </a:extLst>
          </p:cNvPr>
          <p:cNvSpPr>
            <a:spLocks noChangeShapeType="1"/>
          </p:cNvSpPr>
          <p:nvPr/>
        </p:nvSpPr>
        <p:spPr bwMode="auto">
          <a:xfrm flipV="1">
            <a:off x="6248400" y="4511675"/>
            <a:ext cx="5334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8" name="Line 15">
            <a:extLst>
              <a:ext uri="{FF2B5EF4-FFF2-40B4-BE49-F238E27FC236}">
                <a16:creationId xmlns:a16="http://schemas.microsoft.com/office/drawing/2014/main" id="{1915D45D-F8F7-46F3-B5A0-10BC9CC5011F}"/>
              </a:ext>
            </a:extLst>
          </p:cNvPr>
          <p:cNvSpPr>
            <a:spLocks noChangeShapeType="1"/>
          </p:cNvSpPr>
          <p:nvPr/>
        </p:nvSpPr>
        <p:spPr bwMode="auto">
          <a:xfrm flipV="1">
            <a:off x="6705600" y="5807075"/>
            <a:ext cx="1371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9" name="AutoShape 16">
            <a:extLst>
              <a:ext uri="{FF2B5EF4-FFF2-40B4-BE49-F238E27FC236}">
                <a16:creationId xmlns:a16="http://schemas.microsoft.com/office/drawing/2014/main" id="{CEE7D9CC-9B4A-4D47-AEA3-92AA555E41AA}"/>
              </a:ext>
            </a:extLst>
          </p:cNvPr>
          <p:cNvSpPr>
            <a:spLocks noChangeArrowheads="1"/>
          </p:cNvSpPr>
          <p:nvPr/>
        </p:nvSpPr>
        <p:spPr bwMode="auto">
          <a:xfrm>
            <a:off x="5638800" y="2454275"/>
            <a:ext cx="381000" cy="228600"/>
          </a:xfrm>
          <a:prstGeom prst="rightArrow">
            <a:avLst>
              <a:gd name="adj1" fmla="val 50000"/>
              <a:gd name="adj2" fmla="val 41667"/>
            </a:avLst>
          </a:prstGeom>
          <a:solidFill>
            <a:srgbClr val="99CC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9710" name="AutoShape 17">
            <a:extLst>
              <a:ext uri="{FF2B5EF4-FFF2-40B4-BE49-F238E27FC236}">
                <a16:creationId xmlns:a16="http://schemas.microsoft.com/office/drawing/2014/main" id="{7E4647A0-5526-4DC0-AE68-60B1DF4A6D22}"/>
              </a:ext>
            </a:extLst>
          </p:cNvPr>
          <p:cNvSpPr>
            <a:spLocks noChangeArrowheads="1"/>
          </p:cNvSpPr>
          <p:nvPr/>
        </p:nvSpPr>
        <p:spPr bwMode="auto">
          <a:xfrm>
            <a:off x="4724400" y="4664075"/>
            <a:ext cx="381000" cy="228600"/>
          </a:xfrm>
          <a:prstGeom prst="rightArrow">
            <a:avLst>
              <a:gd name="adj1" fmla="val 50000"/>
              <a:gd name="adj2" fmla="val 41667"/>
            </a:avLst>
          </a:prstGeom>
          <a:solidFill>
            <a:srgbClr val="99CC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9711" name="AutoShape 18">
            <a:extLst>
              <a:ext uri="{FF2B5EF4-FFF2-40B4-BE49-F238E27FC236}">
                <a16:creationId xmlns:a16="http://schemas.microsoft.com/office/drawing/2014/main" id="{D459D051-2DE7-4348-977B-1C52936EB81C}"/>
              </a:ext>
            </a:extLst>
          </p:cNvPr>
          <p:cNvSpPr>
            <a:spLocks noChangeArrowheads="1"/>
          </p:cNvSpPr>
          <p:nvPr/>
        </p:nvSpPr>
        <p:spPr bwMode="auto">
          <a:xfrm>
            <a:off x="7391400" y="4664075"/>
            <a:ext cx="381000" cy="228600"/>
          </a:xfrm>
          <a:prstGeom prst="rightArrow">
            <a:avLst>
              <a:gd name="adj1" fmla="val 50000"/>
              <a:gd name="adj2" fmla="val 41667"/>
            </a:avLst>
          </a:prstGeom>
          <a:solidFill>
            <a:srgbClr val="99CC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B7B0011-8438-4F4E-BBEB-508B8CC0E5F7}"/>
              </a:ext>
            </a:extLst>
          </p:cNvPr>
          <p:cNvSpPr>
            <a:spLocks noGrp="1" noChangeArrowheads="1"/>
          </p:cNvSpPr>
          <p:nvPr>
            <p:ph type="title" idx="4294967295"/>
          </p:nvPr>
        </p:nvSpPr>
        <p:spPr>
          <a:xfrm>
            <a:off x="1524001" y="615950"/>
            <a:ext cx="8429625" cy="685800"/>
          </a:xfrm>
        </p:spPr>
        <p:txBody>
          <a:bodyPr/>
          <a:lstStyle/>
          <a:p>
            <a:r>
              <a:rPr lang="en-US" altLang="en-US"/>
              <a:t>Split Surfaces</a:t>
            </a:r>
          </a:p>
        </p:txBody>
      </p:sp>
      <p:pic>
        <p:nvPicPr>
          <p:cNvPr id="30723" name="Picture 4">
            <a:extLst>
              <a:ext uri="{FF2B5EF4-FFF2-40B4-BE49-F238E27FC236}">
                <a16:creationId xmlns:a16="http://schemas.microsoft.com/office/drawing/2014/main" id="{B9E196FF-5527-4144-BB7F-642499F6B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2386014"/>
            <a:ext cx="4189413"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a:extLst>
              <a:ext uri="{FF2B5EF4-FFF2-40B4-BE49-F238E27FC236}">
                <a16:creationId xmlns:a16="http://schemas.microsoft.com/office/drawing/2014/main" id="{A2EAD332-546F-4B7A-98C9-61E617889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309813"/>
            <a:ext cx="4684713"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6">
            <a:extLst>
              <a:ext uri="{FF2B5EF4-FFF2-40B4-BE49-F238E27FC236}">
                <a16:creationId xmlns:a16="http://schemas.microsoft.com/office/drawing/2014/main" id="{847E5BF2-816D-4833-8408-643BC7F9C176}"/>
              </a:ext>
            </a:extLst>
          </p:cNvPr>
          <p:cNvGrpSpPr>
            <a:grpSpLocks/>
          </p:cNvGrpSpPr>
          <p:nvPr/>
        </p:nvGrpSpPr>
        <p:grpSpPr bwMode="auto">
          <a:xfrm>
            <a:off x="6477000" y="3910013"/>
            <a:ext cx="2971800" cy="1981200"/>
            <a:chOff x="3120" y="2003"/>
            <a:chExt cx="1872" cy="1248"/>
          </a:xfrm>
        </p:grpSpPr>
        <p:sp>
          <p:nvSpPr>
            <p:cNvPr id="30741" name="Line 7">
              <a:extLst>
                <a:ext uri="{FF2B5EF4-FFF2-40B4-BE49-F238E27FC236}">
                  <a16:creationId xmlns:a16="http://schemas.microsoft.com/office/drawing/2014/main" id="{C4DF90F1-63F0-47AC-9353-B5FFB4C8488E}"/>
                </a:ext>
              </a:extLst>
            </p:cNvPr>
            <p:cNvSpPr>
              <a:spLocks noChangeShapeType="1"/>
            </p:cNvSpPr>
            <p:nvPr/>
          </p:nvSpPr>
          <p:spPr bwMode="auto">
            <a:xfrm flipH="1" flipV="1">
              <a:off x="3648" y="2003"/>
              <a:ext cx="144"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8">
              <a:extLst>
                <a:ext uri="{FF2B5EF4-FFF2-40B4-BE49-F238E27FC236}">
                  <a16:creationId xmlns:a16="http://schemas.microsoft.com/office/drawing/2014/main" id="{D87EF9DB-E744-4C33-87A8-7FDBC266B29C}"/>
                </a:ext>
              </a:extLst>
            </p:cNvPr>
            <p:cNvSpPr>
              <a:spLocks noChangeShapeType="1"/>
            </p:cNvSpPr>
            <p:nvPr/>
          </p:nvSpPr>
          <p:spPr bwMode="auto">
            <a:xfrm flipV="1">
              <a:off x="3792" y="2003"/>
              <a:ext cx="96"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3" name="Line 9">
              <a:extLst>
                <a:ext uri="{FF2B5EF4-FFF2-40B4-BE49-F238E27FC236}">
                  <a16:creationId xmlns:a16="http://schemas.microsoft.com/office/drawing/2014/main" id="{4AC36B47-61D8-452E-BA84-2B513AE18193}"/>
                </a:ext>
              </a:extLst>
            </p:cNvPr>
            <p:cNvSpPr>
              <a:spLocks noChangeShapeType="1"/>
            </p:cNvSpPr>
            <p:nvPr/>
          </p:nvSpPr>
          <p:spPr bwMode="auto">
            <a:xfrm flipV="1">
              <a:off x="3792" y="2003"/>
              <a:ext cx="43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4" name="Line 10">
              <a:extLst>
                <a:ext uri="{FF2B5EF4-FFF2-40B4-BE49-F238E27FC236}">
                  <a16:creationId xmlns:a16="http://schemas.microsoft.com/office/drawing/2014/main" id="{A5DB9BE7-EEF5-4F47-8252-3CC464265D34}"/>
                </a:ext>
              </a:extLst>
            </p:cNvPr>
            <p:cNvSpPr>
              <a:spLocks noChangeShapeType="1"/>
            </p:cNvSpPr>
            <p:nvPr/>
          </p:nvSpPr>
          <p:spPr bwMode="auto">
            <a:xfrm flipV="1">
              <a:off x="3792" y="2483"/>
              <a:ext cx="1008"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5" name="Line 11">
              <a:extLst>
                <a:ext uri="{FF2B5EF4-FFF2-40B4-BE49-F238E27FC236}">
                  <a16:creationId xmlns:a16="http://schemas.microsoft.com/office/drawing/2014/main" id="{051DD7D8-1486-49FF-BC8D-696A7748BDBD}"/>
                </a:ext>
              </a:extLst>
            </p:cNvPr>
            <p:cNvSpPr>
              <a:spLocks noChangeShapeType="1"/>
            </p:cNvSpPr>
            <p:nvPr/>
          </p:nvSpPr>
          <p:spPr bwMode="auto">
            <a:xfrm flipV="1">
              <a:off x="3792" y="2675"/>
              <a:ext cx="120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6" name="Line 12">
              <a:extLst>
                <a:ext uri="{FF2B5EF4-FFF2-40B4-BE49-F238E27FC236}">
                  <a16:creationId xmlns:a16="http://schemas.microsoft.com/office/drawing/2014/main" id="{F638B8BB-B464-4184-B004-2C46C0B0FF66}"/>
                </a:ext>
              </a:extLst>
            </p:cNvPr>
            <p:cNvSpPr>
              <a:spLocks noChangeShapeType="1"/>
            </p:cNvSpPr>
            <p:nvPr/>
          </p:nvSpPr>
          <p:spPr bwMode="auto">
            <a:xfrm flipV="1">
              <a:off x="3792" y="2147"/>
              <a:ext cx="672" cy="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7" name="Text Box 13">
              <a:extLst>
                <a:ext uri="{FF2B5EF4-FFF2-40B4-BE49-F238E27FC236}">
                  <a16:creationId xmlns:a16="http://schemas.microsoft.com/office/drawing/2014/main" id="{327D19D7-F28C-4D76-8C9F-D05B148B7371}"/>
                </a:ext>
              </a:extLst>
            </p:cNvPr>
            <p:cNvSpPr txBox="1">
              <a:spLocks noChangeArrowheads="1"/>
            </p:cNvSpPr>
            <p:nvPr/>
          </p:nvSpPr>
          <p:spPr bwMode="auto">
            <a:xfrm>
              <a:off x="3120" y="2963"/>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a:solidFill>
                    <a:srgbClr val="FF0000"/>
                  </a:solidFill>
                  <a:latin typeface="Times New Roman" panose="02020603050405020304" pitchFamily="18" charset="0"/>
                </a:rPr>
                <a:t>fillet splits</a:t>
              </a:r>
            </a:p>
          </p:txBody>
        </p:sp>
      </p:grpSp>
      <p:grpSp>
        <p:nvGrpSpPr>
          <p:cNvPr id="30726" name="Group 14">
            <a:extLst>
              <a:ext uri="{FF2B5EF4-FFF2-40B4-BE49-F238E27FC236}">
                <a16:creationId xmlns:a16="http://schemas.microsoft.com/office/drawing/2014/main" id="{93106E05-F22B-4B5C-B8E9-9E0F610820D7}"/>
              </a:ext>
            </a:extLst>
          </p:cNvPr>
          <p:cNvGrpSpPr>
            <a:grpSpLocks/>
          </p:cNvGrpSpPr>
          <p:nvPr/>
        </p:nvGrpSpPr>
        <p:grpSpPr bwMode="auto">
          <a:xfrm>
            <a:off x="6477001" y="1644651"/>
            <a:ext cx="1501775" cy="741363"/>
            <a:chOff x="3120" y="576"/>
            <a:chExt cx="946" cy="467"/>
          </a:xfrm>
        </p:grpSpPr>
        <p:sp>
          <p:nvSpPr>
            <p:cNvPr id="30739" name="AutoShape 15">
              <a:extLst>
                <a:ext uri="{FF2B5EF4-FFF2-40B4-BE49-F238E27FC236}">
                  <a16:creationId xmlns:a16="http://schemas.microsoft.com/office/drawing/2014/main" id="{7B52DD31-94C7-4099-919B-B0F6EF236369}"/>
                </a:ext>
              </a:extLst>
            </p:cNvPr>
            <p:cNvSpPr>
              <a:spLocks noChangeArrowheads="1"/>
            </p:cNvSpPr>
            <p:nvPr/>
          </p:nvSpPr>
          <p:spPr bwMode="auto">
            <a:xfrm rot="10757966">
              <a:off x="3264" y="755"/>
              <a:ext cx="672" cy="288"/>
            </a:xfrm>
            <a:prstGeom prst="curvedRightArrow">
              <a:avLst>
                <a:gd name="adj1" fmla="val 25583"/>
                <a:gd name="adj2" fmla="val 42417"/>
                <a:gd name="adj3" fmla="val 77032"/>
              </a:avLst>
            </a:prstGeom>
            <a:solidFill>
              <a:schemeClr val="accent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40" name="Rectangle 16">
              <a:extLst>
                <a:ext uri="{FF2B5EF4-FFF2-40B4-BE49-F238E27FC236}">
                  <a16:creationId xmlns:a16="http://schemas.microsoft.com/office/drawing/2014/main" id="{C749007D-0416-4691-8A2F-46172BF41BC7}"/>
                </a:ext>
              </a:extLst>
            </p:cNvPr>
            <p:cNvSpPr>
              <a:spLocks noChangeArrowheads="1"/>
            </p:cNvSpPr>
            <p:nvPr/>
          </p:nvSpPr>
          <p:spPr bwMode="auto">
            <a:xfrm>
              <a:off x="3120" y="576"/>
              <a:ext cx="9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Times New Roman" panose="02020603050405020304" pitchFamily="18" charset="0"/>
                </a:rPr>
                <a:t>Sweep direction</a:t>
              </a:r>
              <a:endParaRPr lang="en-US" altLang="en-US" sz="2400">
                <a:latin typeface="Times New Roman" panose="02020603050405020304" pitchFamily="18" charset="0"/>
              </a:endParaRPr>
            </a:p>
          </p:txBody>
        </p:sp>
      </p:grpSp>
      <p:grpSp>
        <p:nvGrpSpPr>
          <p:cNvPr id="30727" name="Group 17">
            <a:extLst>
              <a:ext uri="{FF2B5EF4-FFF2-40B4-BE49-F238E27FC236}">
                <a16:creationId xmlns:a16="http://schemas.microsoft.com/office/drawing/2014/main" id="{019EF11C-4D45-474B-9354-2FB216940CB7}"/>
              </a:ext>
            </a:extLst>
          </p:cNvPr>
          <p:cNvGrpSpPr>
            <a:grpSpLocks/>
          </p:cNvGrpSpPr>
          <p:nvPr/>
        </p:nvGrpSpPr>
        <p:grpSpPr bwMode="auto">
          <a:xfrm>
            <a:off x="8229601" y="2178051"/>
            <a:ext cx="1501775" cy="1198563"/>
            <a:chOff x="4224" y="912"/>
            <a:chExt cx="946" cy="755"/>
          </a:xfrm>
        </p:grpSpPr>
        <p:sp>
          <p:nvSpPr>
            <p:cNvPr id="30737" name="AutoShape 18">
              <a:extLst>
                <a:ext uri="{FF2B5EF4-FFF2-40B4-BE49-F238E27FC236}">
                  <a16:creationId xmlns:a16="http://schemas.microsoft.com/office/drawing/2014/main" id="{F3297DC1-7673-4A03-8B11-70CC06B1733F}"/>
                </a:ext>
              </a:extLst>
            </p:cNvPr>
            <p:cNvSpPr>
              <a:spLocks noChangeArrowheads="1"/>
            </p:cNvSpPr>
            <p:nvPr/>
          </p:nvSpPr>
          <p:spPr bwMode="auto">
            <a:xfrm>
              <a:off x="4560" y="1139"/>
              <a:ext cx="144" cy="528"/>
            </a:xfrm>
            <a:prstGeom prst="downArrow">
              <a:avLst>
                <a:gd name="adj1" fmla="val 50000"/>
                <a:gd name="adj2" fmla="val 91667"/>
              </a:avLst>
            </a:prstGeom>
            <a:solidFill>
              <a:schemeClr val="accent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38" name="Rectangle 19">
              <a:extLst>
                <a:ext uri="{FF2B5EF4-FFF2-40B4-BE49-F238E27FC236}">
                  <a16:creationId xmlns:a16="http://schemas.microsoft.com/office/drawing/2014/main" id="{098F5D9B-CEC0-4B76-87A9-7018736A98C6}"/>
                </a:ext>
              </a:extLst>
            </p:cNvPr>
            <p:cNvSpPr>
              <a:spLocks noChangeArrowheads="1"/>
            </p:cNvSpPr>
            <p:nvPr/>
          </p:nvSpPr>
          <p:spPr bwMode="auto">
            <a:xfrm>
              <a:off x="4224" y="912"/>
              <a:ext cx="9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Times New Roman" panose="02020603050405020304" pitchFamily="18" charset="0"/>
                </a:rPr>
                <a:t>Sweep direction</a:t>
              </a:r>
              <a:endParaRPr lang="en-US" altLang="en-US" sz="2400">
                <a:latin typeface="Times New Roman" panose="02020603050405020304" pitchFamily="18" charset="0"/>
              </a:endParaRPr>
            </a:p>
          </p:txBody>
        </p:sp>
      </p:grpSp>
      <p:grpSp>
        <p:nvGrpSpPr>
          <p:cNvPr id="30728" name="Group 20">
            <a:extLst>
              <a:ext uri="{FF2B5EF4-FFF2-40B4-BE49-F238E27FC236}">
                <a16:creationId xmlns:a16="http://schemas.microsoft.com/office/drawing/2014/main" id="{A5D32673-E3E6-468A-8611-56608340DD9F}"/>
              </a:ext>
            </a:extLst>
          </p:cNvPr>
          <p:cNvGrpSpPr>
            <a:grpSpLocks/>
          </p:cNvGrpSpPr>
          <p:nvPr/>
        </p:nvGrpSpPr>
        <p:grpSpPr bwMode="auto">
          <a:xfrm>
            <a:off x="7467600" y="5815014"/>
            <a:ext cx="1600200" cy="890587"/>
            <a:chOff x="3744" y="3203"/>
            <a:chExt cx="1008" cy="561"/>
          </a:xfrm>
        </p:grpSpPr>
        <p:sp>
          <p:nvSpPr>
            <p:cNvPr id="30735" name="AutoShape 21">
              <a:extLst>
                <a:ext uri="{FF2B5EF4-FFF2-40B4-BE49-F238E27FC236}">
                  <a16:creationId xmlns:a16="http://schemas.microsoft.com/office/drawing/2014/main" id="{130F6E2E-EB9F-407A-BFD6-163FEF8F8D71}"/>
                </a:ext>
              </a:extLst>
            </p:cNvPr>
            <p:cNvSpPr>
              <a:spLocks noChangeArrowheads="1"/>
            </p:cNvSpPr>
            <p:nvPr/>
          </p:nvSpPr>
          <p:spPr bwMode="auto">
            <a:xfrm rot="3729660">
              <a:off x="4392" y="2987"/>
              <a:ext cx="144" cy="576"/>
            </a:xfrm>
            <a:prstGeom prst="up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36" name="Rectangle 22">
              <a:extLst>
                <a:ext uri="{FF2B5EF4-FFF2-40B4-BE49-F238E27FC236}">
                  <a16:creationId xmlns:a16="http://schemas.microsoft.com/office/drawing/2014/main" id="{5CCF919E-4CD0-43F5-8E3A-9A030EE66024}"/>
                </a:ext>
              </a:extLst>
            </p:cNvPr>
            <p:cNvSpPr>
              <a:spLocks noChangeArrowheads="1"/>
            </p:cNvSpPr>
            <p:nvPr/>
          </p:nvSpPr>
          <p:spPr bwMode="auto">
            <a:xfrm>
              <a:off x="3744" y="3552"/>
              <a:ext cx="9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Times New Roman" panose="02020603050405020304" pitchFamily="18" charset="0"/>
                </a:rPr>
                <a:t>Sweep direction</a:t>
              </a:r>
              <a:endParaRPr lang="en-US" altLang="en-US" sz="2400">
                <a:latin typeface="Times New Roman" panose="02020603050405020304" pitchFamily="18" charset="0"/>
              </a:endParaRPr>
            </a:p>
          </p:txBody>
        </p:sp>
      </p:grpSp>
      <p:grpSp>
        <p:nvGrpSpPr>
          <p:cNvPr id="30729" name="Group 23">
            <a:extLst>
              <a:ext uri="{FF2B5EF4-FFF2-40B4-BE49-F238E27FC236}">
                <a16:creationId xmlns:a16="http://schemas.microsoft.com/office/drawing/2014/main" id="{E3B68AAF-F1D1-4BFB-8928-85833730C5D5}"/>
              </a:ext>
            </a:extLst>
          </p:cNvPr>
          <p:cNvGrpSpPr>
            <a:grpSpLocks/>
          </p:cNvGrpSpPr>
          <p:nvPr/>
        </p:nvGrpSpPr>
        <p:grpSpPr bwMode="auto">
          <a:xfrm>
            <a:off x="2895600" y="4214813"/>
            <a:ext cx="2895600" cy="2057400"/>
            <a:chOff x="864" y="2195"/>
            <a:chExt cx="1824" cy="1296"/>
          </a:xfrm>
        </p:grpSpPr>
        <p:sp>
          <p:nvSpPr>
            <p:cNvPr id="30730" name="Oval 24">
              <a:extLst>
                <a:ext uri="{FF2B5EF4-FFF2-40B4-BE49-F238E27FC236}">
                  <a16:creationId xmlns:a16="http://schemas.microsoft.com/office/drawing/2014/main" id="{7C57A9DB-3479-4BFE-95A7-5072AA6699E5}"/>
                </a:ext>
              </a:extLst>
            </p:cNvPr>
            <p:cNvSpPr>
              <a:spLocks noChangeArrowheads="1"/>
            </p:cNvSpPr>
            <p:nvPr/>
          </p:nvSpPr>
          <p:spPr bwMode="auto">
            <a:xfrm>
              <a:off x="2352" y="2195"/>
              <a:ext cx="336" cy="2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31" name="Oval 25">
              <a:extLst>
                <a:ext uri="{FF2B5EF4-FFF2-40B4-BE49-F238E27FC236}">
                  <a16:creationId xmlns:a16="http://schemas.microsoft.com/office/drawing/2014/main" id="{FF6D9EB6-7681-417C-A4C1-CFAF3F1BFD39}"/>
                </a:ext>
              </a:extLst>
            </p:cNvPr>
            <p:cNvSpPr>
              <a:spLocks noChangeArrowheads="1"/>
            </p:cNvSpPr>
            <p:nvPr/>
          </p:nvSpPr>
          <p:spPr bwMode="auto">
            <a:xfrm>
              <a:off x="2304" y="3203"/>
              <a:ext cx="336" cy="2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0732" name="Line 26">
              <a:extLst>
                <a:ext uri="{FF2B5EF4-FFF2-40B4-BE49-F238E27FC236}">
                  <a16:creationId xmlns:a16="http://schemas.microsoft.com/office/drawing/2014/main" id="{2F392FA0-132D-40A5-BC7C-DFB5E184DC13}"/>
                </a:ext>
              </a:extLst>
            </p:cNvPr>
            <p:cNvSpPr>
              <a:spLocks noChangeShapeType="1"/>
            </p:cNvSpPr>
            <p:nvPr/>
          </p:nvSpPr>
          <p:spPr bwMode="auto">
            <a:xfrm flipV="1">
              <a:off x="1728" y="2435"/>
              <a:ext cx="672"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27">
              <a:extLst>
                <a:ext uri="{FF2B5EF4-FFF2-40B4-BE49-F238E27FC236}">
                  <a16:creationId xmlns:a16="http://schemas.microsoft.com/office/drawing/2014/main" id="{C71091E2-3224-40EA-8D91-ACC0A1A627BD}"/>
                </a:ext>
              </a:extLst>
            </p:cNvPr>
            <p:cNvSpPr>
              <a:spLocks noChangeShapeType="1"/>
            </p:cNvSpPr>
            <p:nvPr/>
          </p:nvSpPr>
          <p:spPr bwMode="auto">
            <a:xfrm>
              <a:off x="1728" y="3059"/>
              <a:ext cx="52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4" name="Rectangle 28">
              <a:extLst>
                <a:ext uri="{FF2B5EF4-FFF2-40B4-BE49-F238E27FC236}">
                  <a16:creationId xmlns:a16="http://schemas.microsoft.com/office/drawing/2014/main" id="{8772E9FF-0BE2-46E0-972E-F421373C75D4}"/>
                </a:ext>
              </a:extLst>
            </p:cNvPr>
            <p:cNvSpPr>
              <a:spLocks noChangeArrowheads="1"/>
            </p:cNvSpPr>
            <p:nvPr/>
          </p:nvSpPr>
          <p:spPr bwMode="auto">
            <a:xfrm>
              <a:off x="864" y="2915"/>
              <a:ext cx="8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latin typeface="Times New Roman" panose="02020603050405020304" pitchFamily="18" charset="0"/>
                </a:rPr>
                <a:t>Watch quality!</a:t>
              </a:r>
              <a:endParaRPr lang="en-US" altLang="en-US" sz="2400">
                <a:latin typeface="Times New Roman" panose="02020603050405020304" pitchFamily="18"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FBFA04EC-5DB8-473A-96D9-0A18E7CBF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4" y="1814513"/>
            <a:ext cx="27336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C4761566-A033-497F-BAD3-363C31669E22}"/>
              </a:ext>
            </a:extLst>
          </p:cNvPr>
          <p:cNvSpPr>
            <a:spLocks noGrp="1" noChangeArrowheads="1"/>
          </p:cNvSpPr>
          <p:nvPr>
            <p:ph type="title" idx="4294967295"/>
          </p:nvPr>
        </p:nvSpPr>
        <p:spPr>
          <a:xfrm>
            <a:off x="1524001" y="692150"/>
            <a:ext cx="8429625" cy="685800"/>
          </a:xfrm>
        </p:spPr>
        <p:txBody>
          <a:bodyPr/>
          <a:lstStyle/>
          <a:p>
            <a:r>
              <a:rPr lang="en-US" altLang="en-US"/>
              <a:t>Split Surface</a:t>
            </a:r>
          </a:p>
        </p:txBody>
      </p:sp>
      <p:pic>
        <p:nvPicPr>
          <p:cNvPr id="31748" name="Picture 5">
            <a:extLst>
              <a:ext uri="{FF2B5EF4-FFF2-40B4-BE49-F238E27FC236}">
                <a16:creationId xmlns:a16="http://schemas.microsoft.com/office/drawing/2014/main" id="{7138EFEE-8477-4759-AFA3-3C066D881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996" t="2499" r="18680" b="10001"/>
          <a:stretch>
            <a:fillRect/>
          </a:stretch>
        </p:blipFill>
        <p:spPr bwMode="auto">
          <a:xfrm>
            <a:off x="6553200" y="2220914"/>
            <a:ext cx="3962400"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a:extLst>
              <a:ext uri="{FF2B5EF4-FFF2-40B4-BE49-F238E27FC236}">
                <a16:creationId xmlns:a16="http://schemas.microsoft.com/office/drawing/2014/main" id="{4BDDCF8E-9E7B-4EBD-AEC7-EA5251ED92B3}"/>
              </a:ext>
            </a:extLst>
          </p:cNvPr>
          <p:cNvSpPr txBox="1">
            <a:spLocks noChangeArrowheads="1"/>
          </p:cNvSpPr>
          <p:nvPr/>
        </p:nvSpPr>
        <p:spPr bwMode="auto">
          <a:xfrm>
            <a:off x="4953000" y="18288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a:t>Use CUBIT™</a:t>
            </a:r>
            <a:r>
              <a:rPr lang="ja-JP" altLang="en-US" sz="1600"/>
              <a:t>’</a:t>
            </a:r>
            <a:r>
              <a:rPr lang="en-US" altLang="ja-JP" sz="1600"/>
              <a:t>s </a:t>
            </a:r>
            <a:r>
              <a:rPr lang="en-US" altLang="ja-JP" sz="1600" b="1"/>
              <a:t>split surface</a:t>
            </a:r>
            <a:r>
              <a:rPr lang="en-US" altLang="ja-JP" sz="1600"/>
              <a:t> command to split fillets down the axis of the fillet</a:t>
            </a:r>
            <a:endParaRPr lang="en-US" altLang="en-US" sz="1600"/>
          </a:p>
        </p:txBody>
      </p:sp>
      <p:sp>
        <p:nvSpPr>
          <p:cNvPr id="31750" name="Line 7">
            <a:extLst>
              <a:ext uri="{FF2B5EF4-FFF2-40B4-BE49-F238E27FC236}">
                <a16:creationId xmlns:a16="http://schemas.microsoft.com/office/drawing/2014/main" id="{CE4A9490-FA7A-4191-9E90-65BF05C2F4E6}"/>
              </a:ext>
            </a:extLst>
          </p:cNvPr>
          <p:cNvSpPr>
            <a:spLocks noChangeShapeType="1"/>
          </p:cNvSpPr>
          <p:nvPr/>
        </p:nvSpPr>
        <p:spPr bwMode="auto">
          <a:xfrm>
            <a:off x="6934200" y="2362200"/>
            <a:ext cx="83820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1" name="Text Box 8">
            <a:extLst>
              <a:ext uri="{FF2B5EF4-FFF2-40B4-BE49-F238E27FC236}">
                <a16:creationId xmlns:a16="http://schemas.microsoft.com/office/drawing/2014/main" id="{0E5B9AA0-0751-447B-853A-0F2F2AEEE66A}"/>
              </a:ext>
            </a:extLst>
          </p:cNvPr>
          <p:cNvSpPr txBox="1">
            <a:spLocks noChangeArrowheads="1"/>
          </p:cNvSpPr>
          <p:nvPr/>
        </p:nvSpPr>
        <p:spPr bwMode="auto">
          <a:xfrm>
            <a:off x="4910138" y="4745038"/>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Select surfaces to split</a:t>
            </a:r>
          </a:p>
        </p:txBody>
      </p:sp>
      <p:sp>
        <p:nvSpPr>
          <p:cNvPr id="31752" name="Text Box 9">
            <a:extLst>
              <a:ext uri="{FF2B5EF4-FFF2-40B4-BE49-F238E27FC236}">
                <a16:creationId xmlns:a16="http://schemas.microsoft.com/office/drawing/2014/main" id="{2F5D7D7D-8FA5-4F03-A454-95C11E04F0FF}"/>
              </a:ext>
            </a:extLst>
          </p:cNvPr>
          <p:cNvSpPr txBox="1">
            <a:spLocks noChangeArrowheads="1"/>
          </p:cNvSpPr>
          <p:nvPr/>
        </p:nvSpPr>
        <p:spPr bwMode="auto">
          <a:xfrm>
            <a:off x="4910138" y="3863975"/>
            <a:ext cx="1447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Choose split method (along fillet)</a:t>
            </a:r>
          </a:p>
        </p:txBody>
      </p:sp>
      <p:sp>
        <p:nvSpPr>
          <p:cNvPr id="31753" name="Text Box 10">
            <a:extLst>
              <a:ext uri="{FF2B5EF4-FFF2-40B4-BE49-F238E27FC236}">
                <a16:creationId xmlns:a16="http://schemas.microsoft.com/office/drawing/2014/main" id="{7E24E8D8-9310-414F-864A-BA6A23F048BD}"/>
              </a:ext>
            </a:extLst>
          </p:cNvPr>
          <p:cNvSpPr txBox="1">
            <a:spLocks noChangeArrowheads="1"/>
          </p:cNvSpPr>
          <p:nvPr/>
        </p:nvSpPr>
        <p:spPr bwMode="auto">
          <a:xfrm>
            <a:off x="4876800" y="5562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Preview/Apply</a:t>
            </a:r>
          </a:p>
        </p:txBody>
      </p:sp>
      <p:sp>
        <p:nvSpPr>
          <p:cNvPr id="31754" name="Line 11">
            <a:extLst>
              <a:ext uri="{FF2B5EF4-FFF2-40B4-BE49-F238E27FC236}">
                <a16:creationId xmlns:a16="http://schemas.microsoft.com/office/drawing/2014/main" id="{3254D562-34FF-430B-B8E5-E5CA0D0CCE50}"/>
              </a:ext>
            </a:extLst>
          </p:cNvPr>
          <p:cNvSpPr>
            <a:spLocks noChangeShapeType="1"/>
          </p:cNvSpPr>
          <p:nvPr/>
        </p:nvSpPr>
        <p:spPr bwMode="auto">
          <a:xfrm flipH="1">
            <a:off x="3843338" y="4191000"/>
            <a:ext cx="1033462"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Line 12">
            <a:extLst>
              <a:ext uri="{FF2B5EF4-FFF2-40B4-BE49-F238E27FC236}">
                <a16:creationId xmlns:a16="http://schemas.microsoft.com/office/drawing/2014/main" id="{0CCFA395-CED5-4035-B3AA-F8DB33C181D9}"/>
              </a:ext>
            </a:extLst>
          </p:cNvPr>
          <p:cNvSpPr>
            <a:spLocks noChangeShapeType="1"/>
          </p:cNvSpPr>
          <p:nvPr/>
        </p:nvSpPr>
        <p:spPr bwMode="auto">
          <a:xfrm flipH="1">
            <a:off x="4114800" y="48768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6" name="Line 13">
            <a:extLst>
              <a:ext uri="{FF2B5EF4-FFF2-40B4-BE49-F238E27FC236}">
                <a16:creationId xmlns:a16="http://schemas.microsoft.com/office/drawing/2014/main" id="{47960AB6-9527-4043-A11F-F03074B1C0A6}"/>
              </a:ext>
            </a:extLst>
          </p:cNvPr>
          <p:cNvSpPr>
            <a:spLocks noChangeShapeType="1"/>
          </p:cNvSpPr>
          <p:nvPr/>
        </p:nvSpPr>
        <p:spPr bwMode="auto">
          <a:xfrm flipH="1" flipV="1">
            <a:off x="4267200" y="55626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9D96FFC6-4485-464E-880E-40E9E3B7F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360489"/>
            <a:ext cx="219075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C40DBCD3-47F0-4DE3-96A1-B265EB194DA7}"/>
              </a:ext>
            </a:extLst>
          </p:cNvPr>
          <p:cNvSpPr>
            <a:spLocks noGrp="1" noChangeArrowheads="1"/>
          </p:cNvSpPr>
          <p:nvPr>
            <p:ph type="title" idx="4294967295"/>
          </p:nvPr>
        </p:nvSpPr>
        <p:spPr>
          <a:xfrm>
            <a:off x="1524001" y="647700"/>
            <a:ext cx="8429625" cy="685800"/>
          </a:xfrm>
        </p:spPr>
        <p:txBody>
          <a:bodyPr/>
          <a:lstStyle/>
          <a:p>
            <a:r>
              <a:rPr lang="en-US" altLang="en-US"/>
              <a:t>Composite Surfaces</a:t>
            </a:r>
          </a:p>
        </p:txBody>
      </p:sp>
      <p:sp>
        <p:nvSpPr>
          <p:cNvPr id="32772" name="Rectangle 4">
            <a:extLst>
              <a:ext uri="{FF2B5EF4-FFF2-40B4-BE49-F238E27FC236}">
                <a16:creationId xmlns:a16="http://schemas.microsoft.com/office/drawing/2014/main" id="{896A6B25-BB99-48CB-8B5D-9E782662600E}"/>
              </a:ext>
            </a:extLst>
          </p:cNvPr>
          <p:cNvSpPr>
            <a:spLocks noChangeArrowheads="1"/>
          </p:cNvSpPr>
          <p:nvPr/>
        </p:nvSpPr>
        <p:spPr bwMode="auto">
          <a:xfrm>
            <a:off x="4191000" y="1860550"/>
            <a:ext cx="17526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i="1"/>
              <a:t>Virtual Geometry</a:t>
            </a:r>
            <a:r>
              <a:rPr lang="en-US" altLang="en-US" sz="1400"/>
              <a:t> is most often used to cover a set of surfaces which normally prevent the volume from being swept.</a:t>
            </a:r>
          </a:p>
        </p:txBody>
      </p:sp>
      <p:pic>
        <p:nvPicPr>
          <p:cNvPr id="32773" name="Picture 5">
            <a:extLst>
              <a:ext uri="{FF2B5EF4-FFF2-40B4-BE49-F238E27FC236}">
                <a16:creationId xmlns:a16="http://schemas.microsoft.com/office/drawing/2014/main" id="{B974DEC2-0C01-4638-B202-0F84133152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1403351"/>
            <a:ext cx="29083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a16="http://schemas.microsoft.com/office/drawing/2014/main" id="{17174654-E94A-4BCB-BC80-B640CAF58BA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2014" y="3917950"/>
            <a:ext cx="277018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a:extLst>
              <a:ext uri="{FF2B5EF4-FFF2-40B4-BE49-F238E27FC236}">
                <a16:creationId xmlns:a16="http://schemas.microsoft.com/office/drawing/2014/main" id="{F2B0241C-FBAA-4814-87BA-857A195F4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070351"/>
            <a:ext cx="2413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a:extLst>
              <a:ext uri="{FF2B5EF4-FFF2-40B4-BE49-F238E27FC236}">
                <a16:creationId xmlns:a16="http://schemas.microsoft.com/office/drawing/2014/main" id="{C62BA2BC-3F81-40BE-B47F-53531BA25B07}"/>
              </a:ext>
            </a:extLst>
          </p:cNvPr>
          <p:cNvSpPr>
            <a:spLocks noChangeArrowheads="1"/>
          </p:cNvSpPr>
          <p:nvPr/>
        </p:nvSpPr>
        <p:spPr bwMode="auto">
          <a:xfrm>
            <a:off x="5867400" y="6051550"/>
            <a:ext cx="2209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This surface is now mappable and can be used as a linking surface.</a:t>
            </a:r>
          </a:p>
        </p:txBody>
      </p:sp>
      <p:sp>
        <p:nvSpPr>
          <p:cNvPr id="32777" name="Line 9">
            <a:extLst>
              <a:ext uri="{FF2B5EF4-FFF2-40B4-BE49-F238E27FC236}">
                <a16:creationId xmlns:a16="http://schemas.microsoft.com/office/drawing/2014/main" id="{B169B532-2DF6-4578-B9E3-9B292BC3C69A}"/>
              </a:ext>
            </a:extLst>
          </p:cNvPr>
          <p:cNvSpPr>
            <a:spLocks noChangeShapeType="1"/>
          </p:cNvSpPr>
          <p:nvPr/>
        </p:nvSpPr>
        <p:spPr bwMode="auto">
          <a:xfrm flipV="1">
            <a:off x="7543800" y="5365750"/>
            <a:ext cx="533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8" name="Rectangle 12">
            <a:extLst>
              <a:ext uri="{FF2B5EF4-FFF2-40B4-BE49-F238E27FC236}">
                <a16:creationId xmlns:a16="http://schemas.microsoft.com/office/drawing/2014/main" id="{6114F27B-A3C4-442F-B9DD-ED9A70728FD5}"/>
              </a:ext>
            </a:extLst>
          </p:cNvPr>
          <p:cNvSpPr>
            <a:spLocks noChangeArrowheads="1"/>
          </p:cNvSpPr>
          <p:nvPr/>
        </p:nvSpPr>
        <p:spPr bwMode="auto">
          <a:xfrm>
            <a:off x="2743200" y="612775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i="1"/>
              <a:t>Note this is a virtual geometry operation</a:t>
            </a:r>
            <a:endParaRPr lang="en-US" altLang="en-US" sz="1400"/>
          </a:p>
        </p:txBody>
      </p:sp>
      <p:sp>
        <p:nvSpPr>
          <p:cNvPr id="32779" name="Line 13">
            <a:extLst>
              <a:ext uri="{FF2B5EF4-FFF2-40B4-BE49-F238E27FC236}">
                <a16:creationId xmlns:a16="http://schemas.microsoft.com/office/drawing/2014/main" id="{5449D2AF-3E83-4B8F-BE41-CE86372F613B}"/>
              </a:ext>
            </a:extLst>
          </p:cNvPr>
          <p:cNvSpPr>
            <a:spLocks noChangeShapeType="1"/>
          </p:cNvSpPr>
          <p:nvPr/>
        </p:nvSpPr>
        <p:spPr bwMode="auto">
          <a:xfrm flipH="1" flipV="1">
            <a:off x="2362200" y="5518150"/>
            <a:ext cx="457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0" name="AutoShape 14">
            <a:extLst>
              <a:ext uri="{FF2B5EF4-FFF2-40B4-BE49-F238E27FC236}">
                <a16:creationId xmlns:a16="http://schemas.microsoft.com/office/drawing/2014/main" id="{482E2525-0569-4DCF-A9F5-E6FFA739DC61}"/>
              </a:ext>
            </a:extLst>
          </p:cNvPr>
          <p:cNvSpPr>
            <a:spLocks noChangeArrowheads="1"/>
          </p:cNvSpPr>
          <p:nvPr/>
        </p:nvSpPr>
        <p:spPr bwMode="auto">
          <a:xfrm rot="2021404">
            <a:off x="9067800" y="3765550"/>
            <a:ext cx="914400" cy="228600"/>
          </a:xfrm>
          <a:prstGeom prst="leftArrow">
            <a:avLst>
              <a:gd name="adj1" fmla="val 50000"/>
              <a:gd name="adj2" fmla="val 100000"/>
            </a:avLst>
          </a:prstGeom>
          <a:solidFill>
            <a:srgbClr val="99CC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2781" name="Text Box 15">
            <a:extLst>
              <a:ext uri="{FF2B5EF4-FFF2-40B4-BE49-F238E27FC236}">
                <a16:creationId xmlns:a16="http://schemas.microsoft.com/office/drawing/2014/main" id="{A839BADF-4959-4459-825F-117DA4320D4B}"/>
              </a:ext>
            </a:extLst>
          </p:cNvPr>
          <p:cNvSpPr txBox="1">
            <a:spLocks noChangeArrowheads="1"/>
          </p:cNvSpPr>
          <p:nvPr/>
        </p:nvSpPr>
        <p:spPr bwMode="auto">
          <a:xfrm>
            <a:off x="8839201" y="3308350"/>
            <a:ext cx="144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400"/>
              <a:t>Sweep direction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824E927-3066-4CCA-BBCF-EF825DA68094}"/>
              </a:ext>
            </a:extLst>
          </p:cNvPr>
          <p:cNvSpPr>
            <a:spLocks noGrp="1" noChangeArrowheads="1"/>
          </p:cNvSpPr>
          <p:nvPr>
            <p:ph type="title" idx="4294967295"/>
          </p:nvPr>
        </p:nvSpPr>
        <p:spPr>
          <a:xfrm>
            <a:off x="1524001" y="615950"/>
            <a:ext cx="8429625" cy="685800"/>
          </a:xfrm>
        </p:spPr>
        <p:txBody>
          <a:bodyPr/>
          <a:lstStyle/>
          <a:p>
            <a:r>
              <a:rPr lang="en-US" altLang="en-US"/>
              <a:t>Composite Surfaces</a:t>
            </a:r>
          </a:p>
        </p:txBody>
      </p:sp>
      <p:pic>
        <p:nvPicPr>
          <p:cNvPr id="33795" name="Picture 4">
            <a:extLst>
              <a:ext uri="{FF2B5EF4-FFF2-40B4-BE49-F238E27FC236}">
                <a16:creationId xmlns:a16="http://schemas.microsoft.com/office/drawing/2014/main" id="{2963E81D-2744-4819-A376-76A31EBFF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2882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a:extLst>
              <a:ext uri="{FF2B5EF4-FFF2-40B4-BE49-F238E27FC236}">
                <a16:creationId xmlns:a16="http://schemas.microsoft.com/office/drawing/2014/main" id="{5580B9DE-7DE9-4F9F-9E78-056D2B0FC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4343401"/>
            <a:ext cx="26320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a:extLst>
              <a:ext uri="{FF2B5EF4-FFF2-40B4-BE49-F238E27FC236}">
                <a16:creationId xmlns:a16="http://schemas.microsoft.com/office/drawing/2014/main" id="{F7E97962-240D-4F32-9CC9-8A8342E68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800600"/>
            <a:ext cx="2490788"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8">
            <a:extLst>
              <a:ext uri="{FF2B5EF4-FFF2-40B4-BE49-F238E27FC236}">
                <a16:creationId xmlns:a16="http://schemas.microsoft.com/office/drawing/2014/main" id="{88D2888F-5E7A-4639-9698-6E297F48CAAD}"/>
              </a:ext>
            </a:extLst>
          </p:cNvPr>
          <p:cNvSpPr>
            <a:spLocks noChangeArrowheads="1"/>
          </p:cNvSpPr>
          <p:nvPr/>
        </p:nvSpPr>
        <p:spPr bwMode="auto">
          <a:xfrm>
            <a:off x="1905000" y="1371601"/>
            <a:ext cx="43434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Virtual Geometry is used to cover small surfaces and short curves.</a:t>
            </a:r>
          </a:p>
          <a:p>
            <a:endParaRPr lang="en-US" altLang="en-US" sz="1600"/>
          </a:p>
          <a:p>
            <a:r>
              <a:rPr lang="en-US" altLang="en-US" sz="1600">
                <a:solidFill>
                  <a:srgbClr val="FF5050"/>
                </a:solidFill>
              </a:rPr>
              <a:t>IMPORTANT:</a:t>
            </a:r>
          </a:p>
          <a:p>
            <a:endParaRPr lang="en-US" altLang="en-US" sz="1600">
              <a:solidFill>
                <a:srgbClr val="FF5050"/>
              </a:solidFill>
            </a:endParaRPr>
          </a:p>
          <a:p>
            <a:r>
              <a:rPr lang="en-US" altLang="en-US" sz="1600">
                <a:solidFill>
                  <a:srgbClr val="FF5050"/>
                </a:solidFill>
              </a:rPr>
              <a:t>Virtual geometry is not ACIS geometry.  It is stored only as an attribute in the .sat file.  Also saved in .cub file.  Non-CUBIT™ applications will not recognize it.</a:t>
            </a:r>
          </a:p>
          <a:p>
            <a:endParaRPr lang="en-US" altLang="en-US" sz="1600">
              <a:solidFill>
                <a:srgbClr val="FF5050"/>
              </a:solidFill>
            </a:endParaRPr>
          </a:p>
          <a:p>
            <a:r>
              <a:rPr lang="en-US" altLang="en-US" sz="1600" i="1">
                <a:solidFill>
                  <a:srgbClr val="FF5050"/>
                </a:solidFill>
              </a:rPr>
              <a:t>Real</a:t>
            </a:r>
            <a:r>
              <a:rPr lang="en-US" altLang="en-US" sz="1600">
                <a:solidFill>
                  <a:srgbClr val="FF5050"/>
                </a:solidFill>
              </a:rPr>
              <a:t> operations can be done before or after composite command</a:t>
            </a:r>
          </a:p>
        </p:txBody>
      </p:sp>
      <p:sp>
        <p:nvSpPr>
          <p:cNvPr id="33799" name="Oval 10">
            <a:extLst>
              <a:ext uri="{FF2B5EF4-FFF2-40B4-BE49-F238E27FC236}">
                <a16:creationId xmlns:a16="http://schemas.microsoft.com/office/drawing/2014/main" id="{CD6937D4-7C3E-413F-BE55-54F0B0DD414E}"/>
              </a:ext>
            </a:extLst>
          </p:cNvPr>
          <p:cNvSpPr>
            <a:spLocks noChangeArrowheads="1"/>
          </p:cNvSpPr>
          <p:nvPr/>
        </p:nvSpPr>
        <p:spPr bwMode="auto">
          <a:xfrm>
            <a:off x="6629400" y="2362200"/>
            <a:ext cx="10668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pic>
        <p:nvPicPr>
          <p:cNvPr id="33800" name="Picture 9">
            <a:extLst>
              <a:ext uri="{FF2B5EF4-FFF2-40B4-BE49-F238E27FC236}">
                <a16:creationId xmlns:a16="http://schemas.microsoft.com/office/drawing/2014/main" id="{DC580BF3-2985-411E-BC69-8A570740B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1" y="3351214"/>
            <a:ext cx="239077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Oval 5">
            <a:extLst>
              <a:ext uri="{FF2B5EF4-FFF2-40B4-BE49-F238E27FC236}">
                <a16:creationId xmlns:a16="http://schemas.microsoft.com/office/drawing/2014/main" id="{7589F0EB-5F0F-4F8E-BFA9-671284C1279A}"/>
              </a:ext>
            </a:extLst>
          </p:cNvPr>
          <p:cNvSpPr>
            <a:spLocks noChangeArrowheads="1"/>
          </p:cNvSpPr>
          <p:nvPr/>
        </p:nvSpPr>
        <p:spPr bwMode="auto">
          <a:xfrm>
            <a:off x="8305800" y="4418013"/>
            <a:ext cx="10668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a:extLst>
              <a:ext uri="{FF2B5EF4-FFF2-40B4-BE49-F238E27FC236}">
                <a16:creationId xmlns:a16="http://schemas.microsoft.com/office/drawing/2014/main" id="{DB4FC242-06FC-47BD-AB94-13BE907F5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600" y="1490663"/>
            <a:ext cx="614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a:extLst>
              <a:ext uri="{FF2B5EF4-FFF2-40B4-BE49-F238E27FC236}">
                <a16:creationId xmlns:a16="http://schemas.microsoft.com/office/drawing/2014/main" id="{03F4F0A6-5362-4AA1-B845-2FC364624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2413000"/>
            <a:ext cx="345598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a:extLst>
              <a:ext uri="{FF2B5EF4-FFF2-40B4-BE49-F238E27FC236}">
                <a16:creationId xmlns:a16="http://schemas.microsoft.com/office/drawing/2014/main" id="{BB714C5D-E353-4381-82C3-8FECE74E9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5964" y="2092326"/>
            <a:ext cx="195103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2">
            <a:extLst>
              <a:ext uri="{FF2B5EF4-FFF2-40B4-BE49-F238E27FC236}">
                <a16:creationId xmlns:a16="http://schemas.microsoft.com/office/drawing/2014/main" id="{ECC23A9F-60B4-4DEB-9B59-49FCD2F1C18F}"/>
              </a:ext>
            </a:extLst>
          </p:cNvPr>
          <p:cNvSpPr>
            <a:spLocks noGrp="1" noChangeArrowheads="1"/>
          </p:cNvSpPr>
          <p:nvPr>
            <p:ph type="title" idx="4294967295"/>
          </p:nvPr>
        </p:nvSpPr>
        <p:spPr>
          <a:xfrm>
            <a:off x="1524001" y="615950"/>
            <a:ext cx="8429625" cy="685800"/>
          </a:xfrm>
        </p:spPr>
        <p:txBody>
          <a:bodyPr/>
          <a:lstStyle/>
          <a:p>
            <a:r>
              <a:rPr lang="en-US" altLang="en-US"/>
              <a:t>Composite Surfaces</a:t>
            </a:r>
          </a:p>
        </p:txBody>
      </p:sp>
      <p:pic>
        <p:nvPicPr>
          <p:cNvPr id="34822" name="Picture 4">
            <a:extLst>
              <a:ext uri="{FF2B5EF4-FFF2-40B4-BE49-F238E27FC236}">
                <a16:creationId xmlns:a16="http://schemas.microsoft.com/office/drawing/2014/main" id="{9EF2C964-7BB3-4069-85CB-38C653EE1474}"/>
              </a:ext>
            </a:extLst>
          </p:cNvPr>
          <p:cNvPicPr>
            <a:picLocks noChangeAspect="1" noChangeArrowheads="1"/>
          </p:cNvPicPr>
          <p:nvPr/>
        </p:nvPicPr>
        <p:blipFill>
          <a:blip r:embed="rId5"/>
          <a:srcRect/>
          <a:stretch/>
        </p:blipFill>
        <p:spPr bwMode="auto">
          <a:xfrm>
            <a:off x="1726839" y="1301750"/>
            <a:ext cx="2217607"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8">
            <a:extLst>
              <a:ext uri="{FF2B5EF4-FFF2-40B4-BE49-F238E27FC236}">
                <a16:creationId xmlns:a16="http://schemas.microsoft.com/office/drawing/2014/main" id="{54497828-0347-48FB-8867-EBAD93B0AFFD}"/>
              </a:ext>
            </a:extLst>
          </p:cNvPr>
          <p:cNvSpPr txBox="1">
            <a:spLocks noChangeArrowheads="1"/>
          </p:cNvSpPr>
          <p:nvPr/>
        </p:nvSpPr>
        <p:spPr bwMode="auto">
          <a:xfrm>
            <a:off x="5943600" y="1981201"/>
            <a:ext cx="205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Use this button to toggle the dotted line display on virtual composite surfaces</a:t>
            </a:r>
          </a:p>
        </p:txBody>
      </p:sp>
      <p:sp>
        <p:nvSpPr>
          <p:cNvPr id="34824" name="Line 9">
            <a:extLst>
              <a:ext uri="{FF2B5EF4-FFF2-40B4-BE49-F238E27FC236}">
                <a16:creationId xmlns:a16="http://schemas.microsoft.com/office/drawing/2014/main" id="{C601EF41-9A4B-4D5D-B1CB-53837C43857C}"/>
              </a:ext>
            </a:extLst>
          </p:cNvPr>
          <p:cNvSpPr>
            <a:spLocks noChangeShapeType="1"/>
          </p:cNvSpPr>
          <p:nvPr/>
        </p:nvSpPr>
        <p:spPr bwMode="auto">
          <a:xfrm flipV="1">
            <a:off x="6680200" y="1693863"/>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
            <a:extLst>
              <a:ext uri="{FF2B5EF4-FFF2-40B4-BE49-F238E27FC236}">
                <a16:creationId xmlns:a16="http://schemas.microsoft.com/office/drawing/2014/main" id="{0937306E-2BBE-41D4-92CA-C8A96C1AEEC0}"/>
              </a:ext>
            </a:extLst>
          </p:cNvPr>
          <p:cNvSpPr>
            <a:spLocks noChangeShapeType="1"/>
          </p:cNvSpPr>
          <p:nvPr/>
        </p:nvSpPr>
        <p:spPr bwMode="auto">
          <a:xfrm flipH="1">
            <a:off x="6248400" y="2924176"/>
            <a:ext cx="152400" cy="1266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6" name="Text Box 12">
            <a:extLst>
              <a:ext uri="{FF2B5EF4-FFF2-40B4-BE49-F238E27FC236}">
                <a16:creationId xmlns:a16="http://schemas.microsoft.com/office/drawing/2014/main" id="{CB4F5909-8DDC-4E6F-BF0C-8D1B2DF88A17}"/>
              </a:ext>
            </a:extLst>
          </p:cNvPr>
          <p:cNvSpPr txBox="1">
            <a:spLocks noChangeArrowheads="1"/>
          </p:cNvSpPr>
          <p:nvPr/>
        </p:nvSpPr>
        <p:spPr bwMode="auto">
          <a:xfrm>
            <a:off x="4419600" y="56388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Notice a (v) displayed next to virtual surfaces in the model tree</a:t>
            </a:r>
          </a:p>
        </p:txBody>
      </p:sp>
      <p:sp>
        <p:nvSpPr>
          <p:cNvPr id="34828" name="Text Box 15">
            <a:extLst>
              <a:ext uri="{FF2B5EF4-FFF2-40B4-BE49-F238E27FC236}">
                <a16:creationId xmlns:a16="http://schemas.microsoft.com/office/drawing/2014/main" id="{FC351F01-21FB-4412-B2B4-00D5F79F749F}"/>
              </a:ext>
            </a:extLst>
          </p:cNvPr>
          <p:cNvSpPr txBox="1">
            <a:spLocks noChangeArrowheads="1"/>
          </p:cNvSpPr>
          <p:nvPr/>
        </p:nvSpPr>
        <p:spPr bwMode="auto">
          <a:xfrm>
            <a:off x="7467600" y="556260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Use Delete toggle to remove virtual</a:t>
            </a:r>
          </a:p>
        </p:txBody>
      </p:sp>
      <p:sp>
        <p:nvSpPr>
          <p:cNvPr id="34829" name="Line 16">
            <a:extLst>
              <a:ext uri="{FF2B5EF4-FFF2-40B4-BE49-F238E27FC236}">
                <a16:creationId xmlns:a16="http://schemas.microsoft.com/office/drawing/2014/main" id="{28FFF344-9D01-41CF-AA28-544EF00C11CE}"/>
              </a:ext>
            </a:extLst>
          </p:cNvPr>
          <p:cNvSpPr>
            <a:spLocks noChangeShapeType="1"/>
          </p:cNvSpPr>
          <p:nvPr/>
        </p:nvSpPr>
        <p:spPr bwMode="auto">
          <a:xfrm flipV="1">
            <a:off x="8645525" y="4699000"/>
            <a:ext cx="685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descr="Table&#10;&#10;Description automatically generated">
            <a:extLst>
              <a:ext uri="{FF2B5EF4-FFF2-40B4-BE49-F238E27FC236}">
                <a16:creationId xmlns:a16="http://schemas.microsoft.com/office/drawing/2014/main" id="{93285AED-F32C-4ACC-9986-54A0C9C1B83F}"/>
              </a:ext>
            </a:extLst>
          </p:cNvPr>
          <p:cNvPicPr>
            <a:picLocks noChangeAspect="1"/>
          </p:cNvPicPr>
          <p:nvPr/>
        </p:nvPicPr>
        <p:blipFill rotWithShape="1">
          <a:blip r:embed="rId6"/>
          <a:srcRect t="177" r="37699" b="1"/>
          <a:stretch/>
        </p:blipFill>
        <p:spPr>
          <a:xfrm>
            <a:off x="1844665" y="1999336"/>
            <a:ext cx="1381135" cy="4383330"/>
          </a:xfrm>
          <a:prstGeom prst="rect">
            <a:avLst/>
          </a:prstGeom>
        </p:spPr>
      </p:pic>
      <p:sp>
        <p:nvSpPr>
          <p:cNvPr id="34827" name="Line 13">
            <a:extLst>
              <a:ext uri="{FF2B5EF4-FFF2-40B4-BE49-F238E27FC236}">
                <a16:creationId xmlns:a16="http://schemas.microsoft.com/office/drawing/2014/main" id="{D9AE5D35-4E98-4DC8-80F9-183CCF2C5E60}"/>
              </a:ext>
            </a:extLst>
          </p:cNvPr>
          <p:cNvSpPr>
            <a:spLocks noChangeShapeType="1"/>
          </p:cNvSpPr>
          <p:nvPr/>
        </p:nvSpPr>
        <p:spPr bwMode="auto">
          <a:xfrm flipH="1">
            <a:off x="3038465" y="5759742"/>
            <a:ext cx="1381135" cy="2510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5">
            <a:extLst>
              <a:ext uri="{FF2B5EF4-FFF2-40B4-BE49-F238E27FC236}">
                <a16:creationId xmlns:a16="http://schemas.microsoft.com/office/drawing/2014/main" id="{AF44D539-D506-44A3-829F-3EE66E546EEF}"/>
              </a:ext>
            </a:extLst>
          </p:cNvPr>
          <p:cNvSpPr>
            <a:spLocks noChangeArrowheads="1"/>
          </p:cNvSpPr>
          <p:nvPr/>
        </p:nvSpPr>
        <p:spPr bwMode="auto">
          <a:xfrm>
            <a:off x="4464050" y="252413"/>
            <a:ext cx="3676650" cy="1427162"/>
          </a:xfrm>
          <a:prstGeom prst="roundRect">
            <a:avLst>
              <a:gd name="adj" fmla="val 16667"/>
            </a:avLst>
          </a:prstGeom>
          <a:solidFill>
            <a:schemeClr val="bg1"/>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7172" name="Oval 6">
            <a:extLst>
              <a:ext uri="{FF2B5EF4-FFF2-40B4-BE49-F238E27FC236}">
                <a16:creationId xmlns:a16="http://schemas.microsoft.com/office/drawing/2014/main" id="{667B7A69-C8E3-431B-8D3E-A16C28591AD6}"/>
              </a:ext>
            </a:extLst>
          </p:cNvPr>
          <p:cNvSpPr>
            <a:spLocks noChangeArrowheads="1"/>
          </p:cNvSpPr>
          <p:nvPr/>
        </p:nvSpPr>
        <p:spPr bwMode="auto">
          <a:xfrm>
            <a:off x="6605589" y="306389"/>
            <a:ext cx="396875" cy="384175"/>
          </a:xfrm>
          <a:prstGeom prst="ellipse">
            <a:avLst/>
          </a:prstGeom>
          <a:solidFill>
            <a:srgbClr val="FFFF00"/>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Arial Black" panose="020B0A04020102020204" pitchFamily="34" charset="0"/>
              </a:rPr>
              <a:t>3</a:t>
            </a:r>
          </a:p>
        </p:txBody>
      </p:sp>
      <p:pic>
        <p:nvPicPr>
          <p:cNvPr id="7173" name="Picture 8">
            <a:extLst>
              <a:ext uri="{FF2B5EF4-FFF2-40B4-BE49-F238E27FC236}">
                <a16:creationId xmlns:a16="http://schemas.microsoft.com/office/drawing/2014/main" id="{2F934A26-E7A4-4610-8EDA-D9FBED127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551" y="374650"/>
            <a:ext cx="129381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9">
            <a:extLst>
              <a:ext uri="{FF2B5EF4-FFF2-40B4-BE49-F238E27FC236}">
                <a16:creationId xmlns:a16="http://schemas.microsoft.com/office/drawing/2014/main" id="{6529C638-012E-4D87-8C1C-29ACDF6DF83E}"/>
              </a:ext>
            </a:extLst>
          </p:cNvPr>
          <p:cNvSpPr>
            <a:spLocks noChangeArrowheads="1"/>
          </p:cNvSpPr>
          <p:nvPr/>
        </p:nvSpPr>
        <p:spPr bwMode="auto">
          <a:xfrm>
            <a:off x="8385325" y="916781"/>
            <a:ext cx="2014537" cy="557213"/>
          </a:xfrm>
          <a:prstGeom prst="rect">
            <a:avLst/>
          </a:prstGeom>
          <a:solidFill>
            <a:srgbClr val="FFFF99"/>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dirty="0"/>
              <a:t>Cut the model into </a:t>
            </a:r>
          </a:p>
          <a:p>
            <a:pPr algn="ctr"/>
            <a:r>
              <a:rPr lang="en-US" altLang="en-US" dirty="0" err="1"/>
              <a:t>sweepable</a:t>
            </a:r>
            <a:r>
              <a:rPr lang="en-US" altLang="en-US" dirty="0"/>
              <a:t> volumes </a:t>
            </a:r>
          </a:p>
        </p:txBody>
      </p:sp>
      <p:sp>
        <p:nvSpPr>
          <p:cNvPr id="7175" name="Text Box 11">
            <a:extLst>
              <a:ext uri="{FF2B5EF4-FFF2-40B4-BE49-F238E27FC236}">
                <a16:creationId xmlns:a16="http://schemas.microsoft.com/office/drawing/2014/main" id="{CE5E58FB-B0B4-433C-B6C1-2BD73F12AC6B}"/>
              </a:ext>
            </a:extLst>
          </p:cNvPr>
          <p:cNvSpPr txBox="1">
            <a:spLocks noChangeArrowheads="1"/>
          </p:cNvSpPr>
          <p:nvPr/>
        </p:nvSpPr>
        <p:spPr bwMode="auto">
          <a:xfrm>
            <a:off x="4141789" y="6086475"/>
            <a:ext cx="4256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600"/>
              <a:t>Volumes are now individually sweepable</a:t>
            </a:r>
          </a:p>
        </p:txBody>
      </p:sp>
      <p:sp>
        <p:nvSpPr>
          <p:cNvPr id="7176" name="Line 16">
            <a:extLst>
              <a:ext uri="{FF2B5EF4-FFF2-40B4-BE49-F238E27FC236}">
                <a16:creationId xmlns:a16="http://schemas.microsoft.com/office/drawing/2014/main" id="{4DF0A8AC-57EF-44BA-810D-6AD03B6DFFAD}"/>
              </a:ext>
            </a:extLst>
          </p:cNvPr>
          <p:cNvSpPr>
            <a:spLocks noChangeShapeType="1"/>
          </p:cNvSpPr>
          <p:nvPr/>
        </p:nvSpPr>
        <p:spPr bwMode="auto">
          <a:xfrm flipV="1">
            <a:off x="6605588" y="3509964"/>
            <a:ext cx="785812" cy="2238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Text Box 17">
            <a:extLst>
              <a:ext uri="{FF2B5EF4-FFF2-40B4-BE49-F238E27FC236}">
                <a16:creationId xmlns:a16="http://schemas.microsoft.com/office/drawing/2014/main" id="{014F676B-7E0B-43DF-9E7F-78EF9350CB0E}"/>
              </a:ext>
            </a:extLst>
          </p:cNvPr>
          <p:cNvSpPr txBox="1">
            <a:spLocks noChangeArrowheads="1"/>
          </p:cNvSpPr>
          <p:nvPr/>
        </p:nvSpPr>
        <p:spPr bwMode="auto">
          <a:xfrm rot="-1098008">
            <a:off x="6475431" y="3590074"/>
            <a:ext cx="167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dirty="0">
                <a:solidFill>
                  <a:schemeClr val="bg1"/>
                </a:solidFill>
              </a:rPr>
              <a:t>sweep direction 1</a:t>
            </a:r>
          </a:p>
        </p:txBody>
      </p:sp>
      <p:sp>
        <p:nvSpPr>
          <p:cNvPr id="7178" name="Text Box 19">
            <a:extLst>
              <a:ext uri="{FF2B5EF4-FFF2-40B4-BE49-F238E27FC236}">
                <a16:creationId xmlns:a16="http://schemas.microsoft.com/office/drawing/2014/main" id="{357C6274-2FE3-4C46-9A00-188168818280}"/>
              </a:ext>
            </a:extLst>
          </p:cNvPr>
          <p:cNvSpPr txBox="1">
            <a:spLocks noChangeArrowheads="1"/>
          </p:cNvSpPr>
          <p:nvPr/>
        </p:nvSpPr>
        <p:spPr bwMode="auto">
          <a:xfrm>
            <a:off x="4699001" y="3613151"/>
            <a:ext cx="10652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solidFill>
                  <a:schemeClr val="bg1"/>
                </a:solidFill>
              </a:rPr>
              <a:t>sweep </a:t>
            </a:r>
          </a:p>
          <a:p>
            <a:pPr algn="ctr"/>
            <a:r>
              <a:rPr lang="en-US" altLang="en-US" sz="1500">
                <a:solidFill>
                  <a:schemeClr val="bg1"/>
                </a:solidFill>
              </a:rPr>
              <a:t>direction 2</a:t>
            </a:r>
          </a:p>
        </p:txBody>
      </p:sp>
      <p:sp>
        <p:nvSpPr>
          <p:cNvPr id="7179" name="Arc 22">
            <a:extLst>
              <a:ext uri="{FF2B5EF4-FFF2-40B4-BE49-F238E27FC236}">
                <a16:creationId xmlns:a16="http://schemas.microsoft.com/office/drawing/2014/main" id="{D0958641-616C-4800-B4C5-63762CE2223F}"/>
              </a:ext>
            </a:extLst>
          </p:cNvPr>
          <p:cNvSpPr>
            <a:spLocks/>
          </p:cNvSpPr>
          <p:nvPr/>
        </p:nvSpPr>
        <p:spPr bwMode="auto">
          <a:xfrm>
            <a:off x="5767388" y="3814763"/>
            <a:ext cx="779462" cy="400050"/>
          </a:xfrm>
          <a:custGeom>
            <a:avLst/>
            <a:gdLst>
              <a:gd name="T0" fmla="*/ 0 w 25860"/>
              <a:gd name="T1" fmla="*/ 2147483646 h 21600"/>
              <a:gd name="T2" fmla="*/ 2147483646 w 25860"/>
              <a:gd name="T3" fmla="*/ 2147483646 h 21600"/>
              <a:gd name="T4" fmla="*/ 2147483646 w 25860"/>
              <a:gd name="T5" fmla="*/ 2147483646 h 21600"/>
              <a:gd name="T6" fmla="*/ 0 60000 65536"/>
              <a:gd name="T7" fmla="*/ 0 60000 65536"/>
              <a:gd name="T8" fmla="*/ 0 60000 65536"/>
            </a:gdLst>
            <a:ahLst/>
            <a:cxnLst>
              <a:cxn ang="T6">
                <a:pos x="T0" y="T1"/>
              </a:cxn>
              <a:cxn ang="T7">
                <a:pos x="T2" y="T3"/>
              </a:cxn>
              <a:cxn ang="T8">
                <a:pos x="T4" y="T5"/>
              </a:cxn>
            </a:cxnLst>
            <a:rect l="0" t="0" r="r" b="b"/>
            <a:pathLst>
              <a:path w="25860" h="21600" fill="none" extrusionOk="0">
                <a:moveTo>
                  <a:pt x="-1" y="723"/>
                </a:moveTo>
                <a:cubicBezTo>
                  <a:pt x="1809" y="243"/>
                  <a:pt x="3673" y="-1"/>
                  <a:pt x="5545" y="0"/>
                </a:cubicBezTo>
                <a:cubicBezTo>
                  <a:pt x="14644" y="0"/>
                  <a:pt x="22768" y="5702"/>
                  <a:pt x="25859" y="14261"/>
                </a:cubicBezTo>
              </a:path>
              <a:path w="25860" h="21600" stroke="0" extrusionOk="0">
                <a:moveTo>
                  <a:pt x="-1" y="723"/>
                </a:moveTo>
                <a:cubicBezTo>
                  <a:pt x="1809" y="243"/>
                  <a:pt x="3673" y="-1"/>
                  <a:pt x="5545" y="0"/>
                </a:cubicBezTo>
                <a:cubicBezTo>
                  <a:pt x="14644" y="0"/>
                  <a:pt x="22768" y="5702"/>
                  <a:pt x="25859" y="14261"/>
                </a:cubicBezTo>
                <a:lnTo>
                  <a:pt x="5545" y="21600"/>
                </a:lnTo>
                <a:lnTo>
                  <a:pt x="-1" y="723"/>
                </a:lnTo>
                <a:close/>
              </a:path>
            </a:pathLst>
          </a:custGeom>
          <a:noFill/>
          <a:ln w="38100">
            <a:solidFill>
              <a:schemeClr val="bg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Line 23">
            <a:extLst>
              <a:ext uri="{FF2B5EF4-FFF2-40B4-BE49-F238E27FC236}">
                <a16:creationId xmlns:a16="http://schemas.microsoft.com/office/drawing/2014/main" id="{F08F3D45-F266-44E6-B9EA-5DFF1D8E3D49}"/>
              </a:ext>
            </a:extLst>
          </p:cNvPr>
          <p:cNvSpPr>
            <a:spLocks noChangeShapeType="1"/>
          </p:cNvSpPr>
          <p:nvPr/>
        </p:nvSpPr>
        <p:spPr bwMode="auto">
          <a:xfrm>
            <a:off x="6016625" y="4419600"/>
            <a:ext cx="0" cy="26828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Text Box 24">
            <a:extLst>
              <a:ext uri="{FF2B5EF4-FFF2-40B4-BE49-F238E27FC236}">
                <a16:creationId xmlns:a16="http://schemas.microsoft.com/office/drawing/2014/main" id="{1D0137D8-1CB5-47B7-9DDD-2EE53EAB30F2}"/>
              </a:ext>
            </a:extLst>
          </p:cNvPr>
          <p:cNvSpPr txBox="1">
            <a:spLocks noChangeArrowheads="1"/>
          </p:cNvSpPr>
          <p:nvPr/>
        </p:nvSpPr>
        <p:spPr bwMode="auto">
          <a:xfrm>
            <a:off x="5686426" y="4643439"/>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500">
                <a:solidFill>
                  <a:schemeClr val="bg1"/>
                </a:solidFill>
              </a:rPr>
              <a:t>sweep direction 3</a:t>
            </a:r>
          </a:p>
        </p:txBody>
      </p:sp>
      <p:sp>
        <p:nvSpPr>
          <p:cNvPr id="7182" name="Text Box 25">
            <a:extLst>
              <a:ext uri="{FF2B5EF4-FFF2-40B4-BE49-F238E27FC236}">
                <a16:creationId xmlns:a16="http://schemas.microsoft.com/office/drawing/2014/main" id="{929ED8AD-208F-4C85-AB39-8C28C1CBBAFB}"/>
              </a:ext>
            </a:extLst>
          </p:cNvPr>
          <p:cNvSpPr txBox="1">
            <a:spLocks noChangeArrowheads="1"/>
          </p:cNvSpPr>
          <p:nvPr/>
        </p:nvSpPr>
        <p:spPr bwMode="auto">
          <a:xfrm>
            <a:off x="5995988" y="784226"/>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b="1"/>
              <a:t>Decompose Geometry</a:t>
            </a:r>
          </a:p>
        </p:txBody>
      </p:sp>
      <p:grpSp>
        <p:nvGrpSpPr>
          <p:cNvPr id="4" name="Group 3">
            <a:extLst>
              <a:ext uri="{FF2B5EF4-FFF2-40B4-BE49-F238E27FC236}">
                <a16:creationId xmlns:a16="http://schemas.microsoft.com/office/drawing/2014/main" id="{E9451A07-D284-4286-AE78-8887385D49CE}"/>
              </a:ext>
            </a:extLst>
          </p:cNvPr>
          <p:cNvGrpSpPr/>
          <p:nvPr/>
        </p:nvGrpSpPr>
        <p:grpSpPr>
          <a:xfrm>
            <a:off x="3200400" y="1639888"/>
            <a:ext cx="6334125" cy="4446587"/>
            <a:chOff x="3200400" y="1639888"/>
            <a:chExt cx="6334125" cy="4446587"/>
          </a:xfrm>
        </p:grpSpPr>
        <p:pic>
          <p:nvPicPr>
            <p:cNvPr id="7170" name="Picture 2">
              <a:extLst>
                <a:ext uri="{FF2B5EF4-FFF2-40B4-BE49-F238E27FC236}">
                  <a16:creationId xmlns:a16="http://schemas.microsoft.com/office/drawing/2014/main" id="{8851D642-7659-4C71-B255-688FF6F46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39888"/>
              <a:ext cx="633412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0190D71-4056-4E44-9F94-682F55D8BC85}"/>
                </a:ext>
              </a:extLst>
            </p:cNvPr>
            <p:cNvPicPr>
              <a:picLocks noChangeAspect="1"/>
            </p:cNvPicPr>
            <p:nvPr/>
          </p:nvPicPr>
          <p:blipFill>
            <a:blip r:embed="rId4"/>
            <a:stretch>
              <a:fillRect/>
            </a:stretch>
          </p:blipFill>
          <p:spPr>
            <a:xfrm>
              <a:off x="3200400" y="1639888"/>
              <a:ext cx="6334125" cy="613923"/>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1252CAF-D361-4BCC-99CD-136CC6838B4E}"/>
              </a:ext>
            </a:extLst>
          </p:cNvPr>
          <p:cNvSpPr>
            <a:spLocks noGrp="1" noChangeArrowheads="1"/>
          </p:cNvSpPr>
          <p:nvPr>
            <p:ph type="title" idx="4294967295"/>
          </p:nvPr>
        </p:nvSpPr>
        <p:spPr>
          <a:xfrm>
            <a:off x="1524001" y="596900"/>
            <a:ext cx="8429625" cy="685800"/>
          </a:xfrm>
        </p:spPr>
        <p:txBody>
          <a:bodyPr/>
          <a:lstStyle/>
          <a:p>
            <a:r>
              <a:rPr lang="en-US" altLang="en-US"/>
              <a:t>Exercise 4</a:t>
            </a:r>
          </a:p>
        </p:txBody>
      </p:sp>
      <p:pic>
        <p:nvPicPr>
          <p:cNvPr id="35843" name="Picture 4">
            <a:extLst>
              <a:ext uri="{FF2B5EF4-FFF2-40B4-BE49-F238E27FC236}">
                <a16:creationId xmlns:a16="http://schemas.microsoft.com/office/drawing/2014/main" id="{F5801D2F-8DC4-454F-9078-C48891BA3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95551"/>
            <a:ext cx="35941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10">
            <a:extLst>
              <a:ext uri="{FF2B5EF4-FFF2-40B4-BE49-F238E27FC236}">
                <a16:creationId xmlns:a16="http://schemas.microsoft.com/office/drawing/2014/main" id="{1098381D-0C3F-4247-AFAE-1BBAF7275740}"/>
              </a:ext>
            </a:extLst>
          </p:cNvPr>
          <p:cNvSpPr txBox="1">
            <a:spLocks noChangeArrowheads="1"/>
          </p:cNvSpPr>
          <p:nvPr/>
        </p:nvSpPr>
        <p:spPr bwMode="auto">
          <a:xfrm>
            <a:off x="1981200" y="1581151"/>
            <a:ext cx="6172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Mesh the geometry in the file </a:t>
            </a:r>
            <a:r>
              <a:rPr lang="en-US" altLang="en-US" sz="1600" b="1"/>
              <a:t>Mbracket.sat </a:t>
            </a:r>
            <a:r>
              <a:rPr lang="en-US" altLang="en-US" sz="1600"/>
              <a:t>with an all-hex mesh.  Use a mesh size of about 0.3</a:t>
            </a:r>
          </a:p>
        </p:txBody>
      </p:sp>
      <p:sp>
        <p:nvSpPr>
          <p:cNvPr id="35845" name="Text Box 12">
            <a:extLst>
              <a:ext uri="{FF2B5EF4-FFF2-40B4-BE49-F238E27FC236}">
                <a16:creationId xmlns:a16="http://schemas.microsoft.com/office/drawing/2014/main" id="{A28D2094-0B33-4105-B4F7-D85F2DCD7481}"/>
              </a:ext>
            </a:extLst>
          </p:cNvPr>
          <p:cNvSpPr txBox="1">
            <a:spLocks noChangeArrowheads="1"/>
          </p:cNvSpPr>
          <p:nvPr/>
        </p:nvSpPr>
        <p:spPr bwMode="auto">
          <a:xfrm>
            <a:off x="2057400" y="3454401"/>
            <a:ext cx="3810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Decompostion for sweeping may require multiple sweep directions</a:t>
            </a:r>
          </a:p>
        </p:txBody>
      </p:sp>
      <p:sp>
        <p:nvSpPr>
          <p:cNvPr id="35846" name="Text Box 13">
            <a:extLst>
              <a:ext uri="{FF2B5EF4-FFF2-40B4-BE49-F238E27FC236}">
                <a16:creationId xmlns:a16="http://schemas.microsoft.com/office/drawing/2014/main" id="{FE677A0E-2752-4FAB-BB5D-2DD6CE91AE49}"/>
              </a:ext>
            </a:extLst>
          </p:cNvPr>
          <p:cNvSpPr txBox="1">
            <a:spLocks noChangeArrowheads="1"/>
          </p:cNvSpPr>
          <p:nvPr/>
        </p:nvSpPr>
        <p:spPr bwMode="auto">
          <a:xfrm>
            <a:off x="2057400" y="4095750"/>
            <a:ext cx="3810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At least one of your decomposed volumes should not be sweepable.  Try the polyhedron scheme </a:t>
            </a:r>
          </a:p>
        </p:txBody>
      </p:sp>
      <p:sp>
        <p:nvSpPr>
          <p:cNvPr id="35847" name="Text Box 14">
            <a:extLst>
              <a:ext uri="{FF2B5EF4-FFF2-40B4-BE49-F238E27FC236}">
                <a16:creationId xmlns:a16="http://schemas.microsoft.com/office/drawing/2014/main" id="{4CF18AD5-6165-43F9-8CD6-44F3FFAF8204}"/>
              </a:ext>
            </a:extLst>
          </p:cNvPr>
          <p:cNvSpPr txBox="1">
            <a:spLocks noChangeArrowheads="1"/>
          </p:cNvSpPr>
          <p:nvPr/>
        </p:nvSpPr>
        <p:spPr bwMode="auto">
          <a:xfrm>
            <a:off x="1952626" y="2266950"/>
            <a:ext cx="703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Hints:</a:t>
            </a:r>
          </a:p>
        </p:txBody>
      </p:sp>
      <p:sp>
        <p:nvSpPr>
          <p:cNvPr id="35848" name="Text Box 15">
            <a:extLst>
              <a:ext uri="{FF2B5EF4-FFF2-40B4-BE49-F238E27FC236}">
                <a16:creationId xmlns:a16="http://schemas.microsoft.com/office/drawing/2014/main" id="{9D9A751B-BC3C-4640-8666-AA43F4F10B69}"/>
              </a:ext>
            </a:extLst>
          </p:cNvPr>
          <p:cNvSpPr txBox="1">
            <a:spLocks noChangeArrowheads="1"/>
          </p:cNvSpPr>
          <p:nvPr/>
        </p:nvSpPr>
        <p:spPr bwMode="auto">
          <a:xfrm>
            <a:off x="2057400" y="2616200"/>
            <a:ext cx="4038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Consider surface modification to improve mesh quality.  Try split surface and composite operations</a:t>
            </a:r>
          </a:p>
        </p:txBody>
      </p:sp>
      <p:sp>
        <p:nvSpPr>
          <p:cNvPr id="35849" name="Text Box 16">
            <a:extLst>
              <a:ext uri="{FF2B5EF4-FFF2-40B4-BE49-F238E27FC236}">
                <a16:creationId xmlns:a16="http://schemas.microsoft.com/office/drawing/2014/main" id="{AF92A1E5-4BD4-4983-800D-38D64B77E5B0}"/>
              </a:ext>
            </a:extLst>
          </p:cNvPr>
          <p:cNvSpPr txBox="1">
            <a:spLocks noChangeArrowheads="1"/>
          </p:cNvSpPr>
          <p:nvPr/>
        </p:nvSpPr>
        <p:spPr bwMode="auto">
          <a:xfrm>
            <a:off x="2070100" y="5010150"/>
            <a:ext cx="3644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Even though your topology following split/composite is sweepable, CUBIT™ may not recognize it as such. You may need to explicitly set source and target surfaces.</a:t>
            </a:r>
          </a:p>
        </p:txBody>
      </p:sp>
      <p:pic>
        <p:nvPicPr>
          <p:cNvPr id="36882" name="Picture 18">
            <a:extLst>
              <a:ext uri="{FF2B5EF4-FFF2-40B4-BE49-F238E27FC236}">
                <a16:creationId xmlns:a16="http://schemas.microsoft.com/office/drawing/2014/main" id="{4A681E91-0246-44DD-9488-D6E11ABCE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2495550"/>
            <a:ext cx="36242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F2B66D-80C2-4080-AC4A-7F0074FA33F9}"/>
              </a:ext>
            </a:extLst>
          </p:cNvPr>
          <p:cNvSpPr>
            <a:spLocks noGrp="1" noChangeArrowheads="1"/>
          </p:cNvSpPr>
          <p:nvPr>
            <p:ph type="title" idx="4294967295"/>
          </p:nvPr>
        </p:nvSpPr>
        <p:spPr>
          <a:xfrm>
            <a:off x="1524001" y="558800"/>
            <a:ext cx="8429625" cy="685800"/>
          </a:xfrm>
        </p:spPr>
        <p:txBody>
          <a:bodyPr/>
          <a:lstStyle/>
          <a:p>
            <a:r>
              <a:rPr lang="en-US" altLang="en-US" dirty="0"/>
              <a:t>Sweep Scheme (Review)</a:t>
            </a:r>
          </a:p>
        </p:txBody>
      </p:sp>
      <p:pic>
        <p:nvPicPr>
          <p:cNvPr id="8195" name="Picture 3">
            <a:extLst>
              <a:ext uri="{FF2B5EF4-FFF2-40B4-BE49-F238E27FC236}">
                <a16:creationId xmlns:a16="http://schemas.microsoft.com/office/drawing/2014/main" id="{B98D5A9C-ED19-447E-B1A2-307B50818ED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704" t="7246" r="21037" b="7246"/>
          <a:stretch>
            <a:fillRect/>
          </a:stretch>
        </p:blipFill>
        <p:spPr bwMode="auto">
          <a:xfrm>
            <a:off x="2520951" y="2179638"/>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id="{314F731D-5070-43B4-AEDC-421D06BD7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67" t="8621" r="20097" b="8621"/>
          <a:stretch>
            <a:fillRect/>
          </a:stretch>
        </p:blipFill>
        <p:spPr bwMode="auto">
          <a:xfrm>
            <a:off x="5354638" y="2179638"/>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40851E5C-1E78-437F-80B7-53CFA86CF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46" t="6897" r="18706" b="8621"/>
          <a:stretch>
            <a:fillRect/>
          </a:stretch>
        </p:blipFill>
        <p:spPr bwMode="auto">
          <a:xfrm>
            <a:off x="8250238" y="2103438"/>
            <a:ext cx="1536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Oval 6">
            <a:extLst>
              <a:ext uri="{FF2B5EF4-FFF2-40B4-BE49-F238E27FC236}">
                <a16:creationId xmlns:a16="http://schemas.microsoft.com/office/drawing/2014/main" id="{4EC92BBE-0FDD-45EC-9421-4F3EE0862E20}"/>
              </a:ext>
            </a:extLst>
          </p:cNvPr>
          <p:cNvSpPr>
            <a:spLocks noChangeArrowheads="1"/>
          </p:cNvSpPr>
          <p:nvPr/>
        </p:nvSpPr>
        <p:spPr bwMode="auto">
          <a:xfrm rot="-980317">
            <a:off x="5641975" y="2343150"/>
            <a:ext cx="558800" cy="223838"/>
          </a:xfrm>
          <a:prstGeom prst="ellipse">
            <a:avLst/>
          </a:prstGeom>
          <a:solidFill>
            <a:srgbClr val="FFFFFF"/>
          </a:solidFill>
          <a:ln w="9525">
            <a:solidFill>
              <a:schemeClr val="tx1"/>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199" name="Text Box 7">
            <a:extLst>
              <a:ext uri="{FF2B5EF4-FFF2-40B4-BE49-F238E27FC236}">
                <a16:creationId xmlns:a16="http://schemas.microsoft.com/office/drawing/2014/main" id="{C915CF62-A60F-4FC3-8B8F-547D302AAADC}"/>
              </a:ext>
            </a:extLst>
          </p:cNvPr>
          <p:cNvSpPr txBox="1">
            <a:spLocks noChangeArrowheads="1"/>
          </p:cNvSpPr>
          <p:nvPr/>
        </p:nvSpPr>
        <p:spPr bwMode="auto">
          <a:xfrm>
            <a:off x="2063751" y="2103439"/>
            <a:ext cx="665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Source</a:t>
            </a:r>
          </a:p>
        </p:txBody>
      </p:sp>
      <p:sp>
        <p:nvSpPr>
          <p:cNvPr id="8200" name="Line 8">
            <a:extLst>
              <a:ext uri="{FF2B5EF4-FFF2-40B4-BE49-F238E27FC236}">
                <a16:creationId xmlns:a16="http://schemas.microsoft.com/office/drawing/2014/main" id="{84A9C59A-AF22-4EF6-8522-AEE35B1DD545}"/>
              </a:ext>
            </a:extLst>
          </p:cNvPr>
          <p:cNvSpPr>
            <a:spLocks noChangeShapeType="1"/>
          </p:cNvSpPr>
          <p:nvPr/>
        </p:nvSpPr>
        <p:spPr bwMode="auto">
          <a:xfrm>
            <a:off x="2673350" y="2332038"/>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Text Box 9">
            <a:extLst>
              <a:ext uri="{FF2B5EF4-FFF2-40B4-BE49-F238E27FC236}">
                <a16:creationId xmlns:a16="http://schemas.microsoft.com/office/drawing/2014/main" id="{81D112DF-1F86-4CFE-8D69-1494B1F027EB}"/>
              </a:ext>
            </a:extLst>
          </p:cNvPr>
          <p:cNvSpPr txBox="1">
            <a:spLocks noChangeArrowheads="1"/>
          </p:cNvSpPr>
          <p:nvPr/>
        </p:nvSpPr>
        <p:spPr bwMode="auto">
          <a:xfrm>
            <a:off x="3663950" y="4008439"/>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Target</a:t>
            </a:r>
          </a:p>
        </p:txBody>
      </p:sp>
      <p:sp>
        <p:nvSpPr>
          <p:cNvPr id="8202" name="Line 10">
            <a:extLst>
              <a:ext uri="{FF2B5EF4-FFF2-40B4-BE49-F238E27FC236}">
                <a16:creationId xmlns:a16="http://schemas.microsoft.com/office/drawing/2014/main" id="{AF6DEA17-D29A-4D54-8D67-145A79F7BDFD}"/>
              </a:ext>
            </a:extLst>
          </p:cNvPr>
          <p:cNvSpPr>
            <a:spLocks noChangeShapeType="1"/>
          </p:cNvSpPr>
          <p:nvPr/>
        </p:nvSpPr>
        <p:spPr bwMode="auto">
          <a:xfrm flipH="1" flipV="1">
            <a:off x="3511550" y="3856038"/>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Line 11">
            <a:extLst>
              <a:ext uri="{FF2B5EF4-FFF2-40B4-BE49-F238E27FC236}">
                <a16:creationId xmlns:a16="http://schemas.microsoft.com/office/drawing/2014/main" id="{F8F4E3DC-064D-4D7D-ADB5-11668EA8A4E1}"/>
              </a:ext>
            </a:extLst>
          </p:cNvPr>
          <p:cNvSpPr>
            <a:spLocks noChangeShapeType="1"/>
          </p:cNvSpPr>
          <p:nvPr/>
        </p:nvSpPr>
        <p:spPr bwMode="auto">
          <a:xfrm>
            <a:off x="3206750" y="2865438"/>
            <a:ext cx="185738" cy="709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4" name="Text Box 12">
            <a:extLst>
              <a:ext uri="{FF2B5EF4-FFF2-40B4-BE49-F238E27FC236}">
                <a16:creationId xmlns:a16="http://schemas.microsoft.com/office/drawing/2014/main" id="{2A92B758-B02E-46D0-BEB0-FC4A2AE9D427}"/>
              </a:ext>
            </a:extLst>
          </p:cNvPr>
          <p:cNvSpPr txBox="1">
            <a:spLocks noChangeArrowheads="1"/>
          </p:cNvSpPr>
          <p:nvPr/>
        </p:nvSpPr>
        <p:spPr bwMode="auto">
          <a:xfrm>
            <a:off x="3282950" y="3017839"/>
            <a:ext cx="1289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Sweep Direction</a:t>
            </a:r>
          </a:p>
        </p:txBody>
      </p:sp>
      <p:sp>
        <p:nvSpPr>
          <p:cNvPr id="8205" name="Text Box 13">
            <a:extLst>
              <a:ext uri="{FF2B5EF4-FFF2-40B4-BE49-F238E27FC236}">
                <a16:creationId xmlns:a16="http://schemas.microsoft.com/office/drawing/2014/main" id="{03BA32D4-B454-4943-AAAB-CDCF3AD2F3B0}"/>
              </a:ext>
            </a:extLst>
          </p:cNvPr>
          <p:cNvSpPr txBox="1">
            <a:spLocks noChangeArrowheads="1"/>
          </p:cNvSpPr>
          <p:nvPr/>
        </p:nvSpPr>
        <p:spPr bwMode="auto">
          <a:xfrm>
            <a:off x="4783138" y="1912938"/>
            <a:ext cx="74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Multiple</a:t>
            </a:r>
          </a:p>
          <a:p>
            <a:pPr eaLnBrk="1" hangingPunct="1"/>
            <a:r>
              <a:rPr lang="en-US" altLang="en-US" sz="1200"/>
              <a:t>Sources</a:t>
            </a:r>
          </a:p>
        </p:txBody>
      </p:sp>
      <p:sp>
        <p:nvSpPr>
          <p:cNvPr id="8206" name="Line 14">
            <a:extLst>
              <a:ext uri="{FF2B5EF4-FFF2-40B4-BE49-F238E27FC236}">
                <a16:creationId xmlns:a16="http://schemas.microsoft.com/office/drawing/2014/main" id="{81127E5A-77AA-4E9F-8CA5-8712DDA0E08F}"/>
              </a:ext>
            </a:extLst>
          </p:cNvPr>
          <p:cNvSpPr>
            <a:spLocks noChangeShapeType="1"/>
          </p:cNvSpPr>
          <p:nvPr/>
        </p:nvSpPr>
        <p:spPr bwMode="auto">
          <a:xfrm>
            <a:off x="5478463" y="2293938"/>
            <a:ext cx="342900" cy="38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id="{52B72186-F306-4414-8E2F-70F23B511876}"/>
              </a:ext>
            </a:extLst>
          </p:cNvPr>
          <p:cNvSpPr>
            <a:spLocks noChangeShapeType="1"/>
          </p:cNvSpPr>
          <p:nvPr/>
        </p:nvSpPr>
        <p:spPr bwMode="auto">
          <a:xfrm>
            <a:off x="5487988" y="2293938"/>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Text Box 16">
            <a:extLst>
              <a:ext uri="{FF2B5EF4-FFF2-40B4-BE49-F238E27FC236}">
                <a16:creationId xmlns:a16="http://schemas.microsoft.com/office/drawing/2014/main" id="{FD55C9F2-8B89-44BD-8679-197D66C1DA2C}"/>
              </a:ext>
            </a:extLst>
          </p:cNvPr>
          <p:cNvSpPr txBox="1">
            <a:spLocks noChangeArrowheads="1"/>
          </p:cNvSpPr>
          <p:nvPr/>
        </p:nvSpPr>
        <p:spPr bwMode="auto">
          <a:xfrm>
            <a:off x="6559550" y="3932239"/>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Target</a:t>
            </a:r>
          </a:p>
        </p:txBody>
      </p:sp>
      <p:sp>
        <p:nvSpPr>
          <p:cNvPr id="8209" name="Line 17">
            <a:extLst>
              <a:ext uri="{FF2B5EF4-FFF2-40B4-BE49-F238E27FC236}">
                <a16:creationId xmlns:a16="http://schemas.microsoft.com/office/drawing/2014/main" id="{404750C3-5FC1-445B-9F23-1E22F449722E}"/>
              </a:ext>
            </a:extLst>
          </p:cNvPr>
          <p:cNvSpPr>
            <a:spLocks noChangeShapeType="1"/>
          </p:cNvSpPr>
          <p:nvPr/>
        </p:nvSpPr>
        <p:spPr bwMode="auto">
          <a:xfrm flipH="1" flipV="1">
            <a:off x="6407150" y="3779838"/>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0" name="Text Box 18">
            <a:extLst>
              <a:ext uri="{FF2B5EF4-FFF2-40B4-BE49-F238E27FC236}">
                <a16:creationId xmlns:a16="http://schemas.microsoft.com/office/drawing/2014/main" id="{768E2E02-7C69-47EC-BFB2-2ACB7EB1167B}"/>
              </a:ext>
            </a:extLst>
          </p:cNvPr>
          <p:cNvSpPr txBox="1">
            <a:spLocks noChangeArrowheads="1"/>
          </p:cNvSpPr>
          <p:nvPr/>
        </p:nvSpPr>
        <p:spPr bwMode="auto">
          <a:xfrm>
            <a:off x="7640638" y="1951038"/>
            <a:ext cx="74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Multiple</a:t>
            </a:r>
          </a:p>
          <a:p>
            <a:pPr eaLnBrk="1" hangingPunct="1"/>
            <a:r>
              <a:rPr lang="en-US" altLang="en-US" sz="1200"/>
              <a:t>Sources</a:t>
            </a:r>
          </a:p>
        </p:txBody>
      </p:sp>
      <p:sp>
        <p:nvSpPr>
          <p:cNvPr id="8211" name="Line 19">
            <a:extLst>
              <a:ext uri="{FF2B5EF4-FFF2-40B4-BE49-F238E27FC236}">
                <a16:creationId xmlns:a16="http://schemas.microsoft.com/office/drawing/2014/main" id="{15849112-6D9C-40EE-A435-CC41AC296F42}"/>
              </a:ext>
            </a:extLst>
          </p:cNvPr>
          <p:cNvSpPr>
            <a:spLocks noChangeShapeType="1"/>
          </p:cNvSpPr>
          <p:nvPr/>
        </p:nvSpPr>
        <p:spPr bwMode="auto">
          <a:xfrm>
            <a:off x="8345488" y="2397920"/>
            <a:ext cx="381000"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C0947A4C-F2B3-4CB4-814B-C2692CC04959}"/>
              </a:ext>
            </a:extLst>
          </p:cNvPr>
          <p:cNvSpPr>
            <a:spLocks noChangeShapeType="1"/>
          </p:cNvSpPr>
          <p:nvPr/>
        </p:nvSpPr>
        <p:spPr bwMode="auto">
          <a:xfrm>
            <a:off x="8345488" y="2332038"/>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3" name="Text Box 21">
            <a:extLst>
              <a:ext uri="{FF2B5EF4-FFF2-40B4-BE49-F238E27FC236}">
                <a16:creationId xmlns:a16="http://schemas.microsoft.com/office/drawing/2014/main" id="{EC21FD05-D702-44E6-B94C-5E9979DA4C3D}"/>
              </a:ext>
            </a:extLst>
          </p:cNvPr>
          <p:cNvSpPr txBox="1">
            <a:spLocks noChangeArrowheads="1"/>
          </p:cNvSpPr>
          <p:nvPr/>
        </p:nvSpPr>
        <p:spPr bwMode="auto">
          <a:xfrm>
            <a:off x="9469439" y="3932238"/>
            <a:ext cx="70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Multiple</a:t>
            </a:r>
          </a:p>
          <a:p>
            <a:pPr eaLnBrk="1" hangingPunct="1"/>
            <a:r>
              <a:rPr lang="en-US" altLang="en-US" sz="1200"/>
              <a:t>Targets</a:t>
            </a:r>
          </a:p>
        </p:txBody>
      </p:sp>
      <p:sp>
        <p:nvSpPr>
          <p:cNvPr id="8214" name="Line 22">
            <a:extLst>
              <a:ext uri="{FF2B5EF4-FFF2-40B4-BE49-F238E27FC236}">
                <a16:creationId xmlns:a16="http://schemas.microsoft.com/office/drawing/2014/main" id="{DE0221B6-35E0-42C3-A73B-CC5011F1140E}"/>
              </a:ext>
            </a:extLst>
          </p:cNvPr>
          <p:cNvSpPr>
            <a:spLocks noChangeShapeType="1"/>
          </p:cNvSpPr>
          <p:nvPr/>
        </p:nvSpPr>
        <p:spPr bwMode="auto">
          <a:xfrm flipH="1" flipV="1">
            <a:off x="9393238" y="3703638"/>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id="{39FC0800-D73F-4C21-A033-E58105420F12}"/>
              </a:ext>
            </a:extLst>
          </p:cNvPr>
          <p:cNvSpPr>
            <a:spLocks noChangeShapeType="1"/>
          </p:cNvSpPr>
          <p:nvPr/>
        </p:nvSpPr>
        <p:spPr bwMode="auto">
          <a:xfrm flipH="1" flipV="1">
            <a:off x="9088438" y="3856038"/>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48A9187E-6A9E-48E8-B89A-F8C0216E3BBC}"/>
              </a:ext>
            </a:extLst>
          </p:cNvPr>
          <p:cNvSpPr>
            <a:spLocks noChangeShapeType="1"/>
          </p:cNvSpPr>
          <p:nvPr/>
        </p:nvSpPr>
        <p:spPr bwMode="auto">
          <a:xfrm>
            <a:off x="6040438" y="2865439"/>
            <a:ext cx="228600" cy="700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7" name="Text Box 25">
            <a:extLst>
              <a:ext uri="{FF2B5EF4-FFF2-40B4-BE49-F238E27FC236}">
                <a16:creationId xmlns:a16="http://schemas.microsoft.com/office/drawing/2014/main" id="{BA46EFD6-649A-464D-B102-AB19039AA451}"/>
              </a:ext>
            </a:extLst>
          </p:cNvPr>
          <p:cNvSpPr txBox="1">
            <a:spLocks noChangeArrowheads="1"/>
          </p:cNvSpPr>
          <p:nvPr/>
        </p:nvSpPr>
        <p:spPr bwMode="auto">
          <a:xfrm>
            <a:off x="6116638" y="3017839"/>
            <a:ext cx="1289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Sweep Direction</a:t>
            </a:r>
          </a:p>
        </p:txBody>
      </p:sp>
      <p:sp>
        <p:nvSpPr>
          <p:cNvPr id="8218" name="Line 26">
            <a:extLst>
              <a:ext uri="{FF2B5EF4-FFF2-40B4-BE49-F238E27FC236}">
                <a16:creationId xmlns:a16="http://schemas.microsoft.com/office/drawing/2014/main" id="{213D19A1-7EC0-4D8C-8B20-3820F35510E9}"/>
              </a:ext>
            </a:extLst>
          </p:cNvPr>
          <p:cNvSpPr>
            <a:spLocks noChangeShapeType="1"/>
          </p:cNvSpPr>
          <p:nvPr/>
        </p:nvSpPr>
        <p:spPr bwMode="auto">
          <a:xfrm>
            <a:off x="8986838" y="2906714"/>
            <a:ext cx="260350" cy="592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9" name="Text Box 27">
            <a:extLst>
              <a:ext uri="{FF2B5EF4-FFF2-40B4-BE49-F238E27FC236}">
                <a16:creationId xmlns:a16="http://schemas.microsoft.com/office/drawing/2014/main" id="{30B129BB-1454-4080-97F4-7CA620798842}"/>
              </a:ext>
            </a:extLst>
          </p:cNvPr>
          <p:cNvSpPr txBox="1">
            <a:spLocks noChangeArrowheads="1"/>
          </p:cNvSpPr>
          <p:nvPr/>
        </p:nvSpPr>
        <p:spPr bwMode="auto">
          <a:xfrm>
            <a:off x="9074150" y="2952750"/>
            <a:ext cx="1289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Sweep Direction</a:t>
            </a:r>
          </a:p>
        </p:txBody>
      </p:sp>
      <p:sp>
        <p:nvSpPr>
          <p:cNvPr id="8220" name="Text Box 28">
            <a:extLst>
              <a:ext uri="{FF2B5EF4-FFF2-40B4-BE49-F238E27FC236}">
                <a16:creationId xmlns:a16="http://schemas.microsoft.com/office/drawing/2014/main" id="{B6E60826-0D6C-4A9C-923F-AB7063B4BE52}"/>
              </a:ext>
            </a:extLst>
          </p:cNvPr>
          <p:cNvSpPr txBox="1">
            <a:spLocks noChangeArrowheads="1"/>
          </p:cNvSpPr>
          <p:nvPr/>
        </p:nvSpPr>
        <p:spPr bwMode="auto">
          <a:xfrm>
            <a:off x="2209801" y="1320800"/>
            <a:ext cx="180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One-to-one</a:t>
            </a:r>
          </a:p>
        </p:txBody>
      </p:sp>
      <p:sp>
        <p:nvSpPr>
          <p:cNvPr id="8221" name="Text Box 29">
            <a:extLst>
              <a:ext uri="{FF2B5EF4-FFF2-40B4-BE49-F238E27FC236}">
                <a16:creationId xmlns:a16="http://schemas.microsoft.com/office/drawing/2014/main" id="{9EFFC3FC-28B8-4115-9754-FC96C025C46C}"/>
              </a:ext>
            </a:extLst>
          </p:cNvPr>
          <p:cNvSpPr txBox="1">
            <a:spLocks noChangeArrowheads="1"/>
          </p:cNvSpPr>
          <p:nvPr/>
        </p:nvSpPr>
        <p:spPr bwMode="auto">
          <a:xfrm>
            <a:off x="5087939" y="1301750"/>
            <a:ext cx="1995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Many-to-one</a:t>
            </a:r>
          </a:p>
        </p:txBody>
      </p:sp>
      <p:sp>
        <p:nvSpPr>
          <p:cNvPr id="8222" name="Text Box 30">
            <a:extLst>
              <a:ext uri="{FF2B5EF4-FFF2-40B4-BE49-F238E27FC236}">
                <a16:creationId xmlns:a16="http://schemas.microsoft.com/office/drawing/2014/main" id="{4CBD2ABC-0157-40FF-935D-B60F3350DBDB}"/>
              </a:ext>
            </a:extLst>
          </p:cNvPr>
          <p:cNvSpPr txBox="1">
            <a:spLocks noChangeArrowheads="1"/>
          </p:cNvSpPr>
          <p:nvPr/>
        </p:nvSpPr>
        <p:spPr bwMode="auto">
          <a:xfrm>
            <a:off x="7802564" y="1301750"/>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Many-to-many</a:t>
            </a:r>
          </a:p>
        </p:txBody>
      </p:sp>
      <p:pic>
        <p:nvPicPr>
          <p:cNvPr id="8223" name="Picture 31">
            <a:extLst>
              <a:ext uri="{FF2B5EF4-FFF2-40B4-BE49-F238E27FC236}">
                <a16:creationId xmlns:a16="http://schemas.microsoft.com/office/drawing/2014/main" id="{A091F7D2-D22A-4C49-8D1F-DDF03C95329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806" r="21492"/>
          <a:stretch>
            <a:fillRect/>
          </a:stretch>
        </p:blipFill>
        <p:spPr bwMode="auto">
          <a:xfrm>
            <a:off x="8348664" y="4435475"/>
            <a:ext cx="15573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32">
            <a:extLst>
              <a:ext uri="{FF2B5EF4-FFF2-40B4-BE49-F238E27FC236}">
                <a16:creationId xmlns:a16="http://schemas.microsoft.com/office/drawing/2014/main" id="{6D629B21-EFF6-4539-AAFD-B16120DCC6B2}"/>
              </a:ext>
            </a:extLst>
          </p:cNvPr>
          <p:cNvPicPr>
            <a:picLocks noChangeAspect="1" noChangeArrowheads="1"/>
          </p:cNvPicPr>
          <p:nvPr/>
        </p:nvPicPr>
        <p:blipFill>
          <a:blip r:embed="rId6">
            <a:clrChange>
              <a:clrFrom>
                <a:srgbClr val="FCFEFC"/>
              </a:clrFrom>
              <a:clrTo>
                <a:srgbClr val="FCFEFC">
                  <a:alpha val="0"/>
                </a:srgbClr>
              </a:clrTo>
            </a:clrChange>
            <a:lum contrast="66000"/>
            <a:extLst>
              <a:ext uri="{28A0092B-C50C-407E-A947-70E740481C1C}">
                <a14:useLocalDpi xmlns:a14="http://schemas.microsoft.com/office/drawing/2010/main" val="0"/>
              </a:ext>
            </a:extLst>
          </a:blip>
          <a:srcRect/>
          <a:stretch>
            <a:fillRect/>
          </a:stretch>
        </p:blipFill>
        <p:spPr bwMode="auto">
          <a:xfrm>
            <a:off x="5267325" y="4508501"/>
            <a:ext cx="2057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33">
            <a:extLst>
              <a:ext uri="{FF2B5EF4-FFF2-40B4-BE49-F238E27FC236}">
                <a16:creationId xmlns:a16="http://schemas.microsoft.com/office/drawing/2014/main" id="{8ED2B017-FCCF-49EA-B07B-79841E365F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075" y="4343401"/>
            <a:ext cx="190658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pic>
      <p:sp>
        <p:nvSpPr>
          <p:cNvPr id="8226" name="Line 34">
            <a:extLst>
              <a:ext uri="{FF2B5EF4-FFF2-40B4-BE49-F238E27FC236}">
                <a16:creationId xmlns:a16="http://schemas.microsoft.com/office/drawing/2014/main" id="{6FF8E0CF-59A0-4027-94C9-779C6A5ED17B}"/>
              </a:ext>
            </a:extLst>
          </p:cNvPr>
          <p:cNvSpPr>
            <a:spLocks noChangeShapeType="1"/>
          </p:cNvSpPr>
          <p:nvPr/>
        </p:nvSpPr>
        <p:spPr bwMode="auto">
          <a:xfrm>
            <a:off x="4648200" y="1371600"/>
            <a:ext cx="0" cy="518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7" name="Line 35">
            <a:extLst>
              <a:ext uri="{FF2B5EF4-FFF2-40B4-BE49-F238E27FC236}">
                <a16:creationId xmlns:a16="http://schemas.microsoft.com/office/drawing/2014/main" id="{AF77B7D9-1166-44A1-BE98-5B4579807017}"/>
              </a:ext>
            </a:extLst>
          </p:cNvPr>
          <p:cNvSpPr>
            <a:spLocks noChangeShapeType="1"/>
          </p:cNvSpPr>
          <p:nvPr/>
        </p:nvSpPr>
        <p:spPr bwMode="auto">
          <a:xfrm>
            <a:off x="7543800" y="1371600"/>
            <a:ext cx="0" cy="518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 name="Group 36">
            <a:extLst>
              <a:ext uri="{FF2B5EF4-FFF2-40B4-BE49-F238E27FC236}">
                <a16:creationId xmlns:a16="http://schemas.microsoft.com/office/drawing/2014/main" id="{29667DEF-4F6A-4FAB-B6D3-A447158EF6DC}"/>
              </a:ext>
            </a:extLst>
          </p:cNvPr>
          <p:cNvGrpSpPr>
            <a:grpSpLocks/>
          </p:cNvGrpSpPr>
          <p:nvPr/>
        </p:nvGrpSpPr>
        <p:grpSpPr bwMode="auto">
          <a:xfrm>
            <a:off x="8926514" y="1930401"/>
            <a:ext cx="166687" cy="4041775"/>
            <a:chOff x="7403184" y="1930222"/>
            <a:chExt cx="165718" cy="4041178"/>
          </a:xfrm>
        </p:grpSpPr>
        <p:sp>
          <p:nvSpPr>
            <p:cNvPr id="8229" name="Rectangle 1">
              <a:extLst>
                <a:ext uri="{FF2B5EF4-FFF2-40B4-BE49-F238E27FC236}">
                  <a16:creationId xmlns:a16="http://schemas.microsoft.com/office/drawing/2014/main" id="{3E6B1D3A-24DF-458E-A0D3-53644D46F65E}"/>
                </a:ext>
              </a:extLst>
            </p:cNvPr>
            <p:cNvSpPr>
              <a:spLocks noChangeArrowheads="1"/>
            </p:cNvSpPr>
            <p:nvPr/>
          </p:nvSpPr>
          <p:spPr bwMode="auto">
            <a:xfrm rot="1362799">
              <a:off x="7403184" y="1930222"/>
              <a:ext cx="152400" cy="403860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8230" name="Rectangle 37">
              <a:extLst>
                <a:ext uri="{FF2B5EF4-FFF2-40B4-BE49-F238E27FC236}">
                  <a16:creationId xmlns:a16="http://schemas.microsoft.com/office/drawing/2014/main" id="{6370DF9E-B8E5-4AAA-B219-508B8D37FF22}"/>
                </a:ext>
              </a:extLst>
            </p:cNvPr>
            <p:cNvSpPr>
              <a:spLocks noChangeArrowheads="1"/>
            </p:cNvSpPr>
            <p:nvPr/>
          </p:nvSpPr>
          <p:spPr bwMode="auto">
            <a:xfrm rot="-1680821">
              <a:off x="7416502" y="1932800"/>
              <a:ext cx="152400" cy="403860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E226449-D899-4FFB-A903-E8B5DC8A6D1D}"/>
              </a:ext>
            </a:extLst>
          </p:cNvPr>
          <p:cNvSpPr>
            <a:spLocks noGrp="1" noChangeArrowheads="1"/>
          </p:cNvSpPr>
          <p:nvPr>
            <p:ph type="title" idx="4294967295"/>
          </p:nvPr>
        </p:nvSpPr>
        <p:spPr>
          <a:xfrm>
            <a:off x="3496480" y="534988"/>
            <a:ext cx="6511121" cy="849313"/>
          </a:xfrm>
        </p:spPr>
        <p:txBody>
          <a:bodyPr/>
          <a:lstStyle/>
          <a:p>
            <a:r>
              <a:rPr lang="en-US" altLang="en-US" sz="2000" dirty="0"/>
              <a:t>Common Techniques for Sweep Decomposition</a:t>
            </a:r>
          </a:p>
        </p:txBody>
      </p:sp>
      <p:pic>
        <p:nvPicPr>
          <p:cNvPr id="9219" name="Picture 15">
            <a:extLst>
              <a:ext uri="{FF2B5EF4-FFF2-40B4-BE49-F238E27FC236}">
                <a16:creationId xmlns:a16="http://schemas.microsoft.com/office/drawing/2014/main" id="{AB812C96-836C-42B2-814D-823C5C53A64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838200"/>
            <a:ext cx="1219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a:extLst>
              <a:ext uri="{FF2B5EF4-FFF2-40B4-BE49-F238E27FC236}">
                <a16:creationId xmlns:a16="http://schemas.microsoft.com/office/drawing/2014/main" id="{3E322D08-14EE-4E55-9E6E-353E4F356EA1}"/>
              </a:ext>
            </a:extLst>
          </p:cNvPr>
          <p:cNvSpPr txBox="1">
            <a:spLocks noChangeArrowheads="1"/>
          </p:cNvSpPr>
          <p:nvPr/>
        </p:nvSpPr>
        <p:spPr bwMode="auto">
          <a:xfrm>
            <a:off x="3657600" y="2282825"/>
            <a:ext cx="464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2. </a:t>
            </a:r>
            <a:r>
              <a:rPr lang="en-US" altLang="en-US" sz="1600"/>
              <a:t>Coring: Core out the center of a cylindrical type object. Use a radial sweep and a top-to-bottom sweep (see exercise 2 from fast-start 10) </a:t>
            </a:r>
          </a:p>
        </p:txBody>
      </p:sp>
      <p:sp>
        <p:nvSpPr>
          <p:cNvPr id="9221" name="TextBox 8">
            <a:extLst>
              <a:ext uri="{FF2B5EF4-FFF2-40B4-BE49-F238E27FC236}">
                <a16:creationId xmlns:a16="http://schemas.microsoft.com/office/drawing/2014/main" id="{C7BA9640-C848-41FE-ACB7-8412133A303F}"/>
              </a:ext>
            </a:extLst>
          </p:cNvPr>
          <p:cNvSpPr txBox="1">
            <a:spLocks noChangeArrowheads="1"/>
          </p:cNvSpPr>
          <p:nvPr/>
        </p:nvSpPr>
        <p:spPr bwMode="auto">
          <a:xfrm>
            <a:off x="3657600" y="327183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3. </a:t>
            </a:r>
            <a:r>
              <a:rPr lang="en-US" altLang="en-US" sz="1600"/>
              <a:t>Multiple sweep directions: Cut to avoid features not in the sweep direction</a:t>
            </a:r>
          </a:p>
        </p:txBody>
      </p:sp>
      <p:pic>
        <p:nvPicPr>
          <p:cNvPr id="9222" name="Picture 9">
            <a:extLst>
              <a:ext uri="{FF2B5EF4-FFF2-40B4-BE49-F238E27FC236}">
                <a16:creationId xmlns:a16="http://schemas.microsoft.com/office/drawing/2014/main" id="{57A232AE-CF37-4F46-9DAF-1F533474D15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133601"/>
            <a:ext cx="1905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0">
            <a:extLst>
              <a:ext uri="{FF2B5EF4-FFF2-40B4-BE49-F238E27FC236}">
                <a16:creationId xmlns:a16="http://schemas.microsoft.com/office/drawing/2014/main" id="{6C822EEC-4BAA-45B6-91F3-F19B80E10CFF}"/>
              </a:ext>
            </a:extLst>
          </p:cNvPr>
          <p:cNvSpPr txBox="1">
            <a:spLocks noChangeArrowheads="1"/>
          </p:cNvSpPr>
          <p:nvPr/>
        </p:nvSpPr>
        <p:spPr bwMode="auto">
          <a:xfrm>
            <a:off x="3657600" y="4011613"/>
            <a:ext cx="441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4. </a:t>
            </a:r>
            <a:r>
              <a:rPr lang="en-US" altLang="en-US" sz="1600"/>
              <a:t>Graded Meshes with pave-sweep: Cut multiple times in direction of grade.  Alternate pave-sweep directions </a:t>
            </a:r>
          </a:p>
        </p:txBody>
      </p:sp>
      <p:pic>
        <p:nvPicPr>
          <p:cNvPr id="9224" name="Picture 11">
            <a:extLst>
              <a:ext uri="{FF2B5EF4-FFF2-40B4-BE49-F238E27FC236}">
                <a16:creationId xmlns:a16="http://schemas.microsoft.com/office/drawing/2014/main" id="{EC977300-B19D-4E1A-8119-A4049528791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2882900"/>
            <a:ext cx="23622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12">
            <a:extLst>
              <a:ext uri="{FF2B5EF4-FFF2-40B4-BE49-F238E27FC236}">
                <a16:creationId xmlns:a16="http://schemas.microsoft.com/office/drawing/2014/main" id="{177CC5AE-5F44-4096-90C9-4C039DE0890A}"/>
              </a:ext>
            </a:extLst>
          </p:cNvPr>
          <p:cNvSpPr txBox="1">
            <a:spLocks noChangeArrowheads="1"/>
          </p:cNvSpPr>
          <p:nvPr/>
        </p:nvSpPr>
        <p:spPr bwMode="auto">
          <a:xfrm>
            <a:off x="3657600" y="4999038"/>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5. </a:t>
            </a:r>
            <a:r>
              <a:rPr lang="en-US" altLang="en-US" sz="1600"/>
              <a:t>Midpoint Subdivision: Cut volumes so the polyhedron scheme can be used</a:t>
            </a:r>
          </a:p>
        </p:txBody>
      </p:sp>
      <p:pic>
        <p:nvPicPr>
          <p:cNvPr id="9226" name="Picture 13">
            <a:extLst>
              <a:ext uri="{FF2B5EF4-FFF2-40B4-BE49-F238E27FC236}">
                <a16:creationId xmlns:a16="http://schemas.microsoft.com/office/drawing/2014/main" id="{D92BF9FA-A76B-4B8E-AB8D-E65293929E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4419601"/>
            <a:ext cx="18288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14">
            <a:extLst>
              <a:ext uri="{FF2B5EF4-FFF2-40B4-BE49-F238E27FC236}">
                <a16:creationId xmlns:a16="http://schemas.microsoft.com/office/drawing/2014/main" id="{BD4BD64C-834A-438B-9CFB-14CAEA7BF887}"/>
              </a:ext>
            </a:extLst>
          </p:cNvPr>
          <p:cNvSpPr txBox="1">
            <a:spLocks noChangeArrowheads="1"/>
          </p:cNvSpPr>
          <p:nvPr/>
        </p:nvSpPr>
        <p:spPr bwMode="auto">
          <a:xfrm>
            <a:off x="3657600" y="5740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6. </a:t>
            </a:r>
            <a:r>
              <a:rPr lang="en-US" altLang="en-US" sz="1600"/>
              <a:t>Modify surfaces with tweak and composite tools to make volumes sweepable</a:t>
            </a:r>
          </a:p>
        </p:txBody>
      </p:sp>
      <p:pic>
        <p:nvPicPr>
          <p:cNvPr id="9228" name="Picture 4">
            <a:extLst>
              <a:ext uri="{FF2B5EF4-FFF2-40B4-BE49-F238E27FC236}">
                <a16:creationId xmlns:a16="http://schemas.microsoft.com/office/drawing/2014/main" id="{D60A0CDE-0A47-4455-A4D4-47922E3486B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4191000"/>
            <a:ext cx="16573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
            <a:extLst>
              <a:ext uri="{FF2B5EF4-FFF2-40B4-BE49-F238E27FC236}">
                <a16:creationId xmlns:a16="http://schemas.microsoft.com/office/drawing/2014/main" id="{4DD3B496-8055-4958-8380-D686AA2BA5F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5257800"/>
            <a:ext cx="1778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
            <a:extLst>
              <a:ext uri="{FF2B5EF4-FFF2-40B4-BE49-F238E27FC236}">
                <a16:creationId xmlns:a16="http://schemas.microsoft.com/office/drawing/2014/main" id="{ECB1A746-1871-4957-AA2D-D0273DA5882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1" y="914400"/>
            <a:ext cx="1865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Box 6">
            <a:extLst>
              <a:ext uri="{FF2B5EF4-FFF2-40B4-BE49-F238E27FC236}">
                <a16:creationId xmlns:a16="http://schemas.microsoft.com/office/drawing/2014/main" id="{4C29B22B-B707-4C89-AA89-0180189DC20F}"/>
              </a:ext>
            </a:extLst>
          </p:cNvPr>
          <p:cNvSpPr txBox="1">
            <a:spLocks noChangeArrowheads="1"/>
          </p:cNvSpPr>
          <p:nvPr/>
        </p:nvSpPr>
        <p:spPr bwMode="auto">
          <a:xfrm>
            <a:off x="3657600" y="1295401"/>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b="1"/>
              <a:t>1. </a:t>
            </a:r>
            <a:r>
              <a:rPr lang="en-US" altLang="en-US" sz="1600"/>
              <a:t>Find One-to-one: Locate the logical one-to-one and many-to-one sweep paths and webcut to isolate (see exercise 1 from fast-start 10) </a:t>
            </a:r>
          </a:p>
        </p:txBody>
      </p:sp>
      <p:sp>
        <p:nvSpPr>
          <p:cNvPr id="9232" name="TextBox 2">
            <a:extLst>
              <a:ext uri="{FF2B5EF4-FFF2-40B4-BE49-F238E27FC236}">
                <a16:creationId xmlns:a16="http://schemas.microsoft.com/office/drawing/2014/main" id="{3FFD70EF-5F21-449F-BC52-2B4A0A868632}"/>
              </a:ext>
            </a:extLst>
          </p:cNvPr>
          <p:cNvSpPr txBox="1">
            <a:spLocks noChangeArrowheads="1"/>
          </p:cNvSpPr>
          <p:nvPr/>
        </p:nvSpPr>
        <p:spPr bwMode="auto">
          <a:xfrm>
            <a:off x="1600200" y="1752600"/>
            <a:ext cx="35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b="1"/>
              <a:t>1.</a:t>
            </a:r>
          </a:p>
        </p:txBody>
      </p:sp>
      <p:sp>
        <p:nvSpPr>
          <p:cNvPr id="9233" name="TextBox 19">
            <a:extLst>
              <a:ext uri="{FF2B5EF4-FFF2-40B4-BE49-F238E27FC236}">
                <a16:creationId xmlns:a16="http://schemas.microsoft.com/office/drawing/2014/main" id="{A0E538DE-54B9-42F2-99FD-F3D67264B85E}"/>
              </a:ext>
            </a:extLst>
          </p:cNvPr>
          <p:cNvSpPr txBox="1">
            <a:spLocks noChangeArrowheads="1"/>
          </p:cNvSpPr>
          <p:nvPr/>
        </p:nvSpPr>
        <p:spPr bwMode="auto">
          <a:xfrm>
            <a:off x="9829800" y="1524000"/>
            <a:ext cx="35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b="1"/>
              <a:t>2.</a:t>
            </a:r>
          </a:p>
        </p:txBody>
      </p:sp>
      <p:sp>
        <p:nvSpPr>
          <p:cNvPr id="9234" name="TextBox 20">
            <a:extLst>
              <a:ext uri="{FF2B5EF4-FFF2-40B4-BE49-F238E27FC236}">
                <a16:creationId xmlns:a16="http://schemas.microsoft.com/office/drawing/2014/main" id="{C9DA5E1A-BC08-470A-AB28-22166FBE251B}"/>
              </a:ext>
            </a:extLst>
          </p:cNvPr>
          <p:cNvSpPr txBox="1">
            <a:spLocks noChangeArrowheads="1"/>
          </p:cNvSpPr>
          <p:nvPr/>
        </p:nvSpPr>
        <p:spPr bwMode="auto">
          <a:xfrm>
            <a:off x="2895600" y="3581400"/>
            <a:ext cx="35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b="1"/>
              <a:t>3.</a:t>
            </a:r>
          </a:p>
        </p:txBody>
      </p:sp>
      <p:sp>
        <p:nvSpPr>
          <p:cNvPr id="9235" name="TextBox 21">
            <a:extLst>
              <a:ext uri="{FF2B5EF4-FFF2-40B4-BE49-F238E27FC236}">
                <a16:creationId xmlns:a16="http://schemas.microsoft.com/office/drawing/2014/main" id="{6E43499A-91B6-4B7D-A6DA-C56F9C3E9F6B}"/>
              </a:ext>
            </a:extLst>
          </p:cNvPr>
          <p:cNvSpPr txBox="1">
            <a:spLocks noChangeArrowheads="1"/>
          </p:cNvSpPr>
          <p:nvPr/>
        </p:nvSpPr>
        <p:spPr bwMode="auto">
          <a:xfrm>
            <a:off x="9677400" y="3852864"/>
            <a:ext cx="35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b="1"/>
              <a:t>4.</a:t>
            </a:r>
          </a:p>
        </p:txBody>
      </p:sp>
      <p:sp>
        <p:nvSpPr>
          <p:cNvPr id="9236" name="TextBox 22">
            <a:extLst>
              <a:ext uri="{FF2B5EF4-FFF2-40B4-BE49-F238E27FC236}">
                <a16:creationId xmlns:a16="http://schemas.microsoft.com/office/drawing/2014/main" id="{8A26A710-9764-4ED9-B7EE-0D2B0B6CCE58}"/>
              </a:ext>
            </a:extLst>
          </p:cNvPr>
          <p:cNvSpPr txBox="1">
            <a:spLocks noChangeArrowheads="1"/>
          </p:cNvSpPr>
          <p:nvPr/>
        </p:nvSpPr>
        <p:spPr bwMode="auto">
          <a:xfrm>
            <a:off x="8712200" y="6062664"/>
            <a:ext cx="35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b="1"/>
              <a:t>5.</a:t>
            </a:r>
          </a:p>
        </p:txBody>
      </p:sp>
      <p:sp>
        <p:nvSpPr>
          <p:cNvPr id="9237" name="TextBox 23">
            <a:extLst>
              <a:ext uri="{FF2B5EF4-FFF2-40B4-BE49-F238E27FC236}">
                <a16:creationId xmlns:a16="http://schemas.microsoft.com/office/drawing/2014/main" id="{137EDC1B-CE57-4E1A-B3E7-2209804E2B6F}"/>
              </a:ext>
            </a:extLst>
          </p:cNvPr>
          <p:cNvSpPr txBox="1">
            <a:spLocks noChangeArrowheads="1"/>
          </p:cNvSpPr>
          <p:nvPr/>
        </p:nvSpPr>
        <p:spPr bwMode="auto">
          <a:xfrm>
            <a:off x="2362200" y="6172200"/>
            <a:ext cx="35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b="1"/>
              <a:t>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62A7432-1CA2-4E99-AB1F-9473094821A0}"/>
              </a:ext>
            </a:extLst>
          </p:cNvPr>
          <p:cNvSpPr>
            <a:spLocks noGrp="1" noChangeArrowheads="1"/>
          </p:cNvSpPr>
          <p:nvPr>
            <p:ph type="title" idx="4294967295"/>
          </p:nvPr>
        </p:nvSpPr>
        <p:spPr>
          <a:xfrm>
            <a:off x="1620839" y="566738"/>
            <a:ext cx="8429625" cy="685800"/>
          </a:xfrm>
        </p:spPr>
        <p:txBody>
          <a:bodyPr/>
          <a:lstStyle/>
          <a:p>
            <a:r>
              <a:rPr lang="en-US" altLang="en-US" dirty="0"/>
              <a:t>Multiple Sweep Directions</a:t>
            </a:r>
          </a:p>
        </p:txBody>
      </p:sp>
      <p:pic>
        <p:nvPicPr>
          <p:cNvPr id="10243" name="Picture 4">
            <a:extLst>
              <a:ext uri="{FF2B5EF4-FFF2-40B4-BE49-F238E27FC236}">
                <a16:creationId xmlns:a16="http://schemas.microsoft.com/office/drawing/2014/main" id="{ACD05AB0-4DE2-47FA-B38F-C664E48119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1" y="1371601"/>
            <a:ext cx="226536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a:extLst>
              <a:ext uri="{FF2B5EF4-FFF2-40B4-BE49-F238E27FC236}">
                <a16:creationId xmlns:a16="http://schemas.microsoft.com/office/drawing/2014/main" id="{085983B0-5D00-4E6B-AA0D-B652A5138192}"/>
              </a:ext>
            </a:extLst>
          </p:cNvPr>
          <p:cNvSpPr txBox="1">
            <a:spLocks noChangeArrowheads="1"/>
          </p:cNvSpPr>
          <p:nvPr/>
        </p:nvSpPr>
        <p:spPr bwMode="auto">
          <a:xfrm>
            <a:off x="1905000" y="2743200"/>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a:t>
            </a:r>
          </a:p>
        </p:txBody>
      </p:sp>
      <p:sp>
        <p:nvSpPr>
          <p:cNvPr id="10245" name="TextBox 6">
            <a:extLst>
              <a:ext uri="{FF2B5EF4-FFF2-40B4-BE49-F238E27FC236}">
                <a16:creationId xmlns:a16="http://schemas.microsoft.com/office/drawing/2014/main" id="{FB01B77A-BCFE-44A7-94F3-0EDE6D93E80D}"/>
              </a:ext>
            </a:extLst>
          </p:cNvPr>
          <p:cNvSpPr txBox="1">
            <a:spLocks noChangeArrowheads="1"/>
          </p:cNvSpPr>
          <p:nvPr/>
        </p:nvSpPr>
        <p:spPr bwMode="auto">
          <a:xfrm>
            <a:off x="4846638" y="2819400"/>
            <a:ext cx="709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a:t>
            </a:r>
          </a:p>
        </p:txBody>
      </p:sp>
      <p:cxnSp>
        <p:nvCxnSpPr>
          <p:cNvPr id="10246" name="Straight Arrow Connector 8">
            <a:extLst>
              <a:ext uri="{FF2B5EF4-FFF2-40B4-BE49-F238E27FC236}">
                <a16:creationId xmlns:a16="http://schemas.microsoft.com/office/drawing/2014/main" id="{1C4EA93C-F66D-49ED-A967-232AA08D302B}"/>
              </a:ext>
            </a:extLst>
          </p:cNvPr>
          <p:cNvCxnSpPr>
            <a:cxnSpLocks noChangeShapeType="1"/>
            <a:stCxn id="10244" idx="3"/>
          </p:cNvCxnSpPr>
          <p:nvPr/>
        </p:nvCxnSpPr>
        <p:spPr bwMode="auto">
          <a:xfrm flipV="1">
            <a:off x="2705100" y="2819401"/>
            <a:ext cx="342900"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7" name="Straight Arrow Connector 10">
            <a:extLst>
              <a:ext uri="{FF2B5EF4-FFF2-40B4-BE49-F238E27FC236}">
                <a16:creationId xmlns:a16="http://schemas.microsoft.com/office/drawing/2014/main" id="{85C1548D-2653-44F5-A7DC-F1BDBB7F2863}"/>
              </a:ext>
            </a:extLst>
          </p:cNvPr>
          <p:cNvCxnSpPr>
            <a:cxnSpLocks noChangeShapeType="1"/>
            <a:stCxn id="10245" idx="1"/>
          </p:cNvCxnSpPr>
          <p:nvPr/>
        </p:nvCxnSpPr>
        <p:spPr bwMode="auto">
          <a:xfrm flipH="1" flipV="1">
            <a:off x="4572000" y="2895601"/>
            <a:ext cx="274638"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48" name="TextBox 11">
            <a:extLst>
              <a:ext uri="{FF2B5EF4-FFF2-40B4-BE49-F238E27FC236}">
                <a16:creationId xmlns:a16="http://schemas.microsoft.com/office/drawing/2014/main" id="{FCA322D8-B5AD-4B73-BA0C-21EBBDF49313}"/>
              </a:ext>
            </a:extLst>
          </p:cNvPr>
          <p:cNvSpPr txBox="1">
            <a:spLocks noChangeArrowheads="1"/>
          </p:cNvSpPr>
          <p:nvPr/>
        </p:nvSpPr>
        <p:spPr bwMode="auto">
          <a:xfrm>
            <a:off x="2930525" y="1905000"/>
            <a:ext cx="1644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sweep direction</a:t>
            </a:r>
          </a:p>
        </p:txBody>
      </p:sp>
      <p:pic>
        <p:nvPicPr>
          <p:cNvPr id="10249" name="Picture 12">
            <a:extLst>
              <a:ext uri="{FF2B5EF4-FFF2-40B4-BE49-F238E27FC236}">
                <a16:creationId xmlns:a16="http://schemas.microsoft.com/office/drawing/2014/main" id="{401FBF88-B0C6-4D48-97ED-EEB16A26168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1" y="1752600"/>
            <a:ext cx="41830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a:extLst>
              <a:ext uri="{FF2B5EF4-FFF2-40B4-BE49-F238E27FC236}">
                <a16:creationId xmlns:a16="http://schemas.microsoft.com/office/drawing/2014/main" id="{E9536A9C-FFD5-4568-9343-EEF31397FD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36220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rc 14">
            <a:extLst>
              <a:ext uri="{FF2B5EF4-FFF2-40B4-BE49-F238E27FC236}">
                <a16:creationId xmlns:a16="http://schemas.microsoft.com/office/drawing/2014/main" id="{9BB2407D-44B7-4E67-810E-376B99F5CEAA}"/>
              </a:ext>
            </a:extLst>
          </p:cNvPr>
          <p:cNvSpPr/>
          <p:nvPr/>
        </p:nvSpPr>
        <p:spPr bwMode="auto">
          <a:xfrm rot="17121363">
            <a:off x="787400" y="1890713"/>
            <a:ext cx="5867400" cy="5791200"/>
          </a:xfrm>
          <a:prstGeom prst="arc">
            <a:avLst>
              <a:gd name="adj1" fmla="val 19977088"/>
              <a:gd name="adj2" fmla="val 0"/>
            </a:avLst>
          </a:prstGeom>
          <a:noFill/>
          <a:ln w="9525" cap="flat" cmpd="sng" algn="ctr">
            <a:solidFill>
              <a:schemeClr val="tx1"/>
            </a:solidFill>
            <a:prstDash val="solid"/>
            <a:round/>
            <a:headEnd type="none" w="med" len="med"/>
            <a:tailEnd type="triangle" w="med" len="med"/>
          </a:ln>
          <a:effectLst/>
        </p:spPr>
        <p:txBody>
          <a:bodyPr wrap="none" anchor="ctr"/>
          <a:lstStyle/>
          <a:p>
            <a:pPr algn="ctr">
              <a:defRPr/>
            </a:pPr>
            <a:endParaRPr lang="en-US">
              <a:latin typeface="Arial" pitchFamily="-65" charset="0"/>
              <a:ea typeface="ＭＳ Ｐゴシック" charset="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a:extLst>
              <a:ext uri="{FF2B5EF4-FFF2-40B4-BE49-F238E27FC236}">
                <a16:creationId xmlns:a16="http://schemas.microsoft.com/office/drawing/2014/main" id="{F5406010-B080-4C90-8788-58026AED017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1768476"/>
            <a:ext cx="4267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8994E349-F4FE-4E2B-A5CC-911CE85A1722}"/>
              </a:ext>
            </a:extLst>
          </p:cNvPr>
          <p:cNvSpPr>
            <a:spLocks noGrp="1" noChangeArrowheads="1"/>
          </p:cNvSpPr>
          <p:nvPr>
            <p:ph type="title" idx="4294967295"/>
          </p:nvPr>
        </p:nvSpPr>
        <p:spPr>
          <a:xfrm>
            <a:off x="1576388" y="570697"/>
            <a:ext cx="8429625" cy="685800"/>
          </a:xfrm>
        </p:spPr>
        <p:txBody>
          <a:bodyPr/>
          <a:lstStyle/>
          <a:p>
            <a:r>
              <a:rPr lang="en-US" altLang="en-US" dirty="0"/>
              <a:t>Multiple Sweep Directions</a:t>
            </a:r>
          </a:p>
        </p:txBody>
      </p:sp>
      <p:pic>
        <p:nvPicPr>
          <p:cNvPr id="11268" name="Picture 4">
            <a:extLst>
              <a:ext uri="{FF2B5EF4-FFF2-40B4-BE49-F238E27FC236}">
                <a16:creationId xmlns:a16="http://schemas.microsoft.com/office/drawing/2014/main" id="{E7D92910-D7A4-4C56-90AE-B9E4D04FDDC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1" y="1371601"/>
            <a:ext cx="226536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a:extLst>
              <a:ext uri="{FF2B5EF4-FFF2-40B4-BE49-F238E27FC236}">
                <a16:creationId xmlns:a16="http://schemas.microsoft.com/office/drawing/2014/main" id="{C5968306-13C7-4EF8-AA8D-EE6FAEE0BFBB}"/>
              </a:ext>
            </a:extLst>
          </p:cNvPr>
          <p:cNvSpPr txBox="1">
            <a:spLocks noChangeArrowheads="1"/>
          </p:cNvSpPr>
          <p:nvPr/>
        </p:nvSpPr>
        <p:spPr bwMode="auto">
          <a:xfrm>
            <a:off x="1905000" y="2743200"/>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a:t>
            </a:r>
          </a:p>
        </p:txBody>
      </p:sp>
      <p:sp>
        <p:nvSpPr>
          <p:cNvPr id="11270" name="TextBox 6">
            <a:extLst>
              <a:ext uri="{FF2B5EF4-FFF2-40B4-BE49-F238E27FC236}">
                <a16:creationId xmlns:a16="http://schemas.microsoft.com/office/drawing/2014/main" id="{D6304B90-481B-4F17-AE4A-E446CADD4A28}"/>
              </a:ext>
            </a:extLst>
          </p:cNvPr>
          <p:cNvSpPr txBox="1">
            <a:spLocks noChangeArrowheads="1"/>
          </p:cNvSpPr>
          <p:nvPr/>
        </p:nvSpPr>
        <p:spPr bwMode="auto">
          <a:xfrm>
            <a:off x="4846638" y="2819400"/>
            <a:ext cx="709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a:t>
            </a:r>
          </a:p>
        </p:txBody>
      </p:sp>
      <p:cxnSp>
        <p:nvCxnSpPr>
          <p:cNvPr id="11271" name="Straight Arrow Connector 8">
            <a:extLst>
              <a:ext uri="{FF2B5EF4-FFF2-40B4-BE49-F238E27FC236}">
                <a16:creationId xmlns:a16="http://schemas.microsoft.com/office/drawing/2014/main" id="{36AD4080-6EBE-40B7-81AA-C2BEF8BE4053}"/>
              </a:ext>
            </a:extLst>
          </p:cNvPr>
          <p:cNvCxnSpPr>
            <a:cxnSpLocks noChangeShapeType="1"/>
            <a:stCxn id="11269" idx="3"/>
          </p:cNvCxnSpPr>
          <p:nvPr/>
        </p:nvCxnSpPr>
        <p:spPr bwMode="auto">
          <a:xfrm flipV="1">
            <a:off x="2705100" y="2819401"/>
            <a:ext cx="342900"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2" name="Straight Arrow Connector 10">
            <a:extLst>
              <a:ext uri="{FF2B5EF4-FFF2-40B4-BE49-F238E27FC236}">
                <a16:creationId xmlns:a16="http://schemas.microsoft.com/office/drawing/2014/main" id="{34011398-05AE-4665-B1F2-CBCD3C683B9C}"/>
              </a:ext>
            </a:extLst>
          </p:cNvPr>
          <p:cNvCxnSpPr>
            <a:cxnSpLocks noChangeShapeType="1"/>
            <a:stCxn id="11270" idx="1"/>
          </p:cNvCxnSpPr>
          <p:nvPr/>
        </p:nvCxnSpPr>
        <p:spPr bwMode="auto">
          <a:xfrm flipH="1" flipV="1">
            <a:off x="4572000" y="2895601"/>
            <a:ext cx="274638"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3" name="TextBox 11">
            <a:extLst>
              <a:ext uri="{FF2B5EF4-FFF2-40B4-BE49-F238E27FC236}">
                <a16:creationId xmlns:a16="http://schemas.microsoft.com/office/drawing/2014/main" id="{825ED1AE-6D3B-4000-B3FF-CF8D388E78BC}"/>
              </a:ext>
            </a:extLst>
          </p:cNvPr>
          <p:cNvSpPr txBox="1">
            <a:spLocks noChangeArrowheads="1"/>
          </p:cNvSpPr>
          <p:nvPr/>
        </p:nvSpPr>
        <p:spPr bwMode="auto">
          <a:xfrm>
            <a:off x="2930525" y="1905000"/>
            <a:ext cx="1644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sweep direction</a:t>
            </a:r>
          </a:p>
        </p:txBody>
      </p:sp>
      <p:pic>
        <p:nvPicPr>
          <p:cNvPr id="11274" name="Picture 13">
            <a:extLst>
              <a:ext uri="{FF2B5EF4-FFF2-40B4-BE49-F238E27FC236}">
                <a16:creationId xmlns:a16="http://schemas.microsoft.com/office/drawing/2014/main" id="{814EA5E1-CCF9-45AF-9460-BC83E7A04E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36220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rc 14">
            <a:extLst>
              <a:ext uri="{FF2B5EF4-FFF2-40B4-BE49-F238E27FC236}">
                <a16:creationId xmlns:a16="http://schemas.microsoft.com/office/drawing/2014/main" id="{DA3F397C-BFA2-4A04-B22E-63CE360246B2}"/>
              </a:ext>
            </a:extLst>
          </p:cNvPr>
          <p:cNvSpPr/>
          <p:nvPr/>
        </p:nvSpPr>
        <p:spPr bwMode="auto">
          <a:xfrm rot="17121363">
            <a:off x="787400" y="1890713"/>
            <a:ext cx="5867400" cy="5791200"/>
          </a:xfrm>
          <a:prstGeom prst="arc">
            <a:avLst>
              <a:gd name="adj1" fmla="val 19977088"/>
              <a:gd name="adj2" fmla="val 0"/>
            </a:avLst>
          </a:prstGeom>
          <a:noFill/>
          <a:ln w="9525" cap="flat" cmpd="sng" algn="ctr">
            <a:solidFill>
              <a:schemeClr val="tx1"/>
            </a:solidFill>
            <a:prstDash val="solid"/>
            <a:round/>
            <a:headEnd type="none" w="med" len="med"/>
            <a:tailEnd type="triangle" w="med" len="med"/>
          </a:ln>
          <a:effectLst/>
        </p:spPr>
        <p:txBody>
          <a:bodyPr wrap="none" anchor="ctr"/>
          <a:lstStyle/>
          <a:p>
            <a:pPr algn="ctr">
              <a:defRPr/>
            </a:pPr>
            <a:endParaRPr lang="en-US">
              <a:latin typeface="Arial" pitchFamily="-65" charset="0"/>
              <a:ea typeface="ＭＳ Ｐゴシック" charset="0"/>
              <a:cs typeface="ＭＳ Ｐゴシック" charset="0"/>
            </a:endParaRPr>
          </a:p>
        </p:txBody>
      </p:sp>
      <p:sp>
        <p:nvSpPr>
          <p:cNvPr id="11276" name="TextBox 16">
            <a:extLst>
              <a:ext uri="{FF2B5EF4-FFF2-40B4-BE49-F238E27FC236}">
                <a16:creationId xmlns:a16="http://schemas.microsoft.com/office/drawing/2014/main" id="{6EACC96C-EAFE-47B3-A585-20E7F375CD5D}"/>
              </a:ext>
            </a:extLst>
          </p:cNvPr>
          <p:cNvSpPr txBox="1">
            <a:spLocks noChangeArrowheads="1"/>
          </p:cNvSpPr>
          <p:nvPr/>
        </p:nvSpPr>
        <p:spPr bwMode="auto">
          <a:xfrm>
            <a:off x="2787650" y="4724400"/>
            <a:ext cx="208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One-to-one sweep</a:t>
            </a:r>
          </a:p>
        </p:txBody>
      </p:sp>
      <p:sp>
        <p:nvSpPr>
          <p:cNvPr id="11277" name="TextBox 17">
            <a:extLst>
              <a:ext uri="{FF2B5EF4-FFF2-40B4-BE49-F238E27FC236}">
                <a16:creationId xmlns:a16="http://schemas.microsoft.com/office/drawing/2014/main" id="{392CCD24-6256-4C6A-94AA-99BC1B9DBE21}"/>
              </a:ext>
            </a:extLst>
          </p:cNvPr>
          <p:cNvSpPr txBox="1">
            <a:spLocks noChangeArrowheads="1"/>
          </p:cNvSpPr>
          <p:nvPr/>
        </p:nvSpPr>
        <p:spPr bwMode="auto">
          <a:xfrm>
            <a:off x="2887664" y="5181600"/>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“Easy” to mesh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98D88AEA-0A27-45D1-A646-158644FF485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752601"/>
            <a:ext cx="41910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5F0E5445-7A35-469B-8E44-E26A0C141B0F}"/>
              </a:ext>
            </a:extLst>
          </p:cNvPr>
          <p:cNvSpPr>
            <a:spLocks noGrp="1" noChangeArrowheads="1"/>
          </p:cNvSpPr>
          <p:nvPr>
            <p:ph type="title" idx="4294967295"/>
          </p:nvPr>
        </p:nvSpPr>
        <p:spPr>
          <a:xfrm>
            <a:off x="1599192" y="635429"/>
            <a:ext cx="8429625" cy="685800"/>
          </a:xfrm>
        </p:spPr>
        <p:txBody>
          <a:bodyPr/>
          <a:lstStyle/>
          <a:p>
            <a:r>
              <a:rPr lang="en-US" altLang="en-US" dirty="0"/>
              <a:t>Multiple Sweep Directions</a:t>
            </a:r>
          </a:p>
        </p:txBody>
      </p:sp>
      <p:pic>
        <p:nvPicPr>
          <p:cNvPr id="12292" name="Picture 4">
            <a:extLst>
              <a:ext uri="{FF2B5EF4-FFF2-40B4-BE49-F238E27FC236}">
                <a16:creationId xmlns:a16="http://schemas.microsoft.com/office/drawing/2014/main" id="{8EA44B91-0E83-4186-8364-5C71DE0AD17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1" y="1371601"/>
            <a:ext cx="226536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a:extLst>
              <a:ext uri="{FF2B5EF4-FFF2-40B4-BE49-F238E27FC236}">
                <a16:creationId xmlns:a16="http://schemas.microsoft.com/office/drawing/2014/main" id="{52D2F248-6C89-455A-A856-D902BCC1132B}"/>
              </a:ext>
            </a:extLst>
          </p:cNvPr>
          <p:cNvSpPr txBox="1">
            <a:spLocks noChangeArrowheads="1"/>
          </p:cNvSpPr>
          <p:nvPr/>
        </p:nvSpPr>
        <p:spPr bwMode="auto">
          <a:xfrm>
            <a:off x="1905000" y="2743200"/>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source</a:t>
            </a:r>
          </a:p>
        </p:txBody>
      </p:sp>
      <p:sp>
        <p:nvSpPr>
          <p:cNvPr id="12294" name="TextBox 6">
            <a:extLst>
              <a:ext uri="{FF2B5EF4-FFF2-40B4-BE49-F238E27FC236}">
                <a16:creationId xmlns:a16="http://schemas.microsoft.com/office/drawing/2014/main" id="{4E7D7F65-82F5-4B76-9788-2F6AFB1DC464}"/>
              </a:ext>
            </a:extLst>
          </p:cNvPr>
          <p:cNvSpPr txBox="1">
            <a:spLocks noChangeArrowheads="1"/>
          </p:cNvSpPr>
          <p:nvPr/>
        </p:nvSpPr>
        <p:spPr bwMode="auto">
          <a:xfrm>
            <a:off x="4846638" y="2819400"/>
            <a:ext cx="709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target</a:t>
            </a:r>
          </a:p>
        </p:txBody>
      </p:sp>
      <p:cxnSp>
        <p:nvCxnSpPr>
          <p:cNvPr id="12295" name="Straight Arrow Connector 8">
            <a:extLst>
              <a:ext uri="{FF2B5EF4-FFF2-40B4-BE49-F238E27FC236}">
                <a16:creationId xmlns:a16="http://schemas.microsoft.com/office/drawing/2014/main" id="{8F125236-80A0-4869-9FA3-3031EB11BAB7}"/>
              </a:ext>
            </a:extLst>
          </p:cNvPr>
          <p:cNvCxnSpPr>
            <a:cxnSpLocks noChangeShapeType="1"/>
            <a:stCxn id="12293" idx="3"/>
          </p:cNvCxnSpPr>
          <p:nvPr/>
        </p:nvCxnSpPr>
        <p:spPr bwMode="auto">
          <a:xfrm flipV="1">
            <a:off x="2705100" y="2819401"/>
            <a:ext cx="342900"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296" name="Straight Arrow Connector 10">
            <a:extLst>
              <a:ext uri="{FF2B5EF4-FFF2-40B4-BE49-F238E27FC236}">
                <a16:creationId xmlns:a16="http://schemas.microsoft.com/office/drawing/2014/main" id="{5D912F87-F168-4FD3-A32C-C268604695CB}"/>
              </a:ext>
            </a:extLst>
          </p:cNvPr>
          <p:cNvCxnSpPr>
            <a:cxnSpLocks noChangeShapeType="1"/>
            <a:stCxn id="12294" idx="1"/>
          </p:cNvCxnSpPr>
          <p:nvPr/>
        </p:nvCxnSpPr>
        <p:spPr bwMode="auto">
          <a:xfrm flipH="1" flipV="1">
            <a:off x="4572000" y="2895601"/>
            <a:ext cx="274638"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7" name="TextBox 11">
            <a:extLst>
              <a:ext uri="{FF2B5EF4-FFF2-40B4-BE49-F238E27FC236}">
                <a16:creationId xmlns:a16="http://schemas.microsoft.com/office/drawing/2014/main" id="{71CAB8A5-43C3-4DC3-B2A8-A245D5A2E01A}"/>
              </a:ext>
            </a:extLst>
          </p:cNvPr>
          <p:cNvSpPr txBox="1">
            <a:spLocks noChangeArrowheads="1"/>
          </p:cNvSpPr>
          <p:nvPr/>
        </p:nvSpPr>
        <p:spPr bwMode="auto">
          <a:xfrm>
            <a:off x="2930525" y="1905000"/>
            <a:ext cx="1644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sweep direction</a:t>
            </a:r>
          </a:p>
        </p:txBody>
      </p:sp>
      <p:sp>
        <p:nvSpPr>
          <p:cNvPr id="15" name="Arc 14">
            <a:extLst>
              <a:ext uri="{FF2B5EF4-FFF2-40B4-BE49-F238E27FC236}">
                <a16:creationId xmlns:a16="http://schemas.microsoft.com/office/drawing/2014/main" id="{F8AE428D-E8EE-40CF-83C8-29A3D1C8DA4A}"/>
              </a:ext>
            </a:extLst>
          </p:cNvPr>
          <p:cNvSpPr/>
          <p:nvPr/>
        </p:nvSpPr>
        <p:spPr bwMode="auto">
          <a:xfrm rot="17121363">
            <a:off x="787400" y="1890713"/>
            <a:ext cx="5867400" cy="5791200"/>
          </a:xfrm>
          <a:prstGeom prst="arc">
            <a:avLst>
              <a:gd name="adj1" fmla="val 19977088"/>
              <a:gd name="adj2" fmla="val 0"/>
            </a:avLst>
          </a:prstGeom>
          <a:noFill/>
          <a:ln w="9525" cap="flat" cmpd="sng" algn="ctr">
            <a:solidFill>
              <a:schemeClr val="tx1"/>
            </a:solidFill>
            <a:prstDash val="solid"/>
            <a:round/>
            <a:headEnd type="none" w="med" len="med"/>
            <a:tailEnd type="triangle" w="med" len="med"/>
          </a:ln>
          <a:effectLst/>
        </p:spPr>
        <p:txBody>
          <a:bodyPr wrap="none" anchor="ctr"/>
          <a:lstStyle/>
          <a:p>
            <a:pPr algn="ctr">
              <a:defRPr/>
            </a:pPr>
            <a:endParaRPr lang="en-US">
              <a:latin typeface="Arial" pitchFamily="-65" charset="0"/>
              <a:ea typeface="ＭＳ Ｐゴシック" charset="0"/>
              <a:cs typeface="ＭＳ Ｐゴシック" charset="0"/>
            </a:endParaRPr>
          </a:p>
        </p:txBody>
      </p:sp>
      <p:sp>
        <p:nvSpPr>
          <p:cNvPr id="12299" name="TextBox 16">
            <a:extLst>
              <a:ext uri="{FF2B5EF4-FFF2-40B4-BE49-F238E27FC236}">
                <a16:creationId xmlns:a16="http://schemas.microsoft.com/office/drawing/2014/main" id="{E2C80DC3-AA01-4A62-B3E9-8E01E6AF1E60}"/>
              </a:ext>
            </a:extLst>
          </p:cNvPr>
          <p:cNvSpPr txBox="1">
            <a:spLocks noChangeArrowheads="1"/>
          </p:cNvSpPr>
          <p:nvPr/>
        </p:nvSpPr>
        <p:spPr bwMode="auto">
          <a:xfrm>
            <a:off x="1905000" y="4800600"/>
            <a:ext cx="368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What do we do now?</a:t>
            </a:r>
          </a:p>
        </p:txBody>
      </p:sp>
      <p:cxnSp>
        <p:nvCxnSpPr>
          <p:cNvPr id="12300" name="Straight Connector 7">
            <a:extLst>
              <a:ext uri="{FF2B5EF4-FFF2-40B4-BE49-F238E27FC236}">
                <a16:creationId xmlns:a16="http://schemas.microsoft.com/office/drawing/2014/main" id="{131BAB13-80B0-4CEC-B21D-256D83A53180}"/>
              </a:ext>
            </a:extLst>
          </p:cNvPr>
          <p:cNvCxnSpPr>
            <a:cxnSpLocks noChangeShapeType="1"/>
          </p:cNvCxnSpPr>
          <p:nvPr/>
        </p:nvCxnSpPr>
        <p:spPr bwMode="auto">
          <a:xfrm>
            <a:off x="1828800" y="2743200"/>
            <a:ext cx="7620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2301" name="Straight Connector 18">
            <a:extLst>
              <a:ext uri="{FF2B5EF4-FFF2-40B4-BE49-F238E27FC236}">
                <a16:creationId xmlns:a16="http://schemas.microsoft.com/office/drawing/2014/main" id="{26EE3D43-8067-495B-92A2-2BD16619B25C}"/>
              </a:ext>
            </a:extLst>
          </p:cNvPr>
          <p:cNvCxnSpPr>
            <a:cxnSpLocks noChangeShapeType="1"/>
          </p:cNvCxnSpPr>
          <p:nvPr/>
        </p:nvCxnSpPr>
        <p:spPr bwMode="auto">
          <a:xfrm flipV="1">
            <a:off x="1905000" y="2743200"/>
            <a:ext cx="6858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2302" name="Straight Connector 20">
            <a:extLst>
              <a:ext uri="{FF2B5EF4-FFF2-40B4-BE49-F238E27FC236}">
                <a16:creationId xmlns:a16="http://schemas.microsoft.com/office/drawing/2014/main" id="{9DD7B816-2CC8-41E4-A785-D13EC88E7122}"/>
              </a:ext>
            </a:extLst>
          </p:cNvPr>
          <p:cNvCxnSpPr>
            <a:cxnSpLocks noChangeShapeType="1"/>
          </p:cNvCxnSpPr>
          <p:nvPr/>
        </p:nvCxnSpPr>
        <p:spPr bwMode="auto">
          <a:xfrm>
            <a:off x="3352800" y="1828800"/>
            <a:ext cx="7620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2303" name="Straight Connector 21">
            <a:extLst>
              <a:ext uri="{FF2B5EF4-FFF2-40B4-BE49-F238E27FC236}">
                <a16:creationId xmlns:a16="http://schemas.microsoft.com/office/drawing/2014/main" id="{15B851FB-16CB-4D2C-A442-8B0A86117E36}"/>
              </a:ext>
            </a:extLst>
          </p:cNvPr>
          <p:cNvCxnSpPr>
            <a:cxnSpLocks noChangeShapeType="1"/>
          </p:cNvCxnSpPr>
          <p:nvPr/>
        </p:nvCxnSpPr>
        <p:spPr bwMode="auto">
          <a:xfrm flipV="1">
            <a:off x="3429000" y="1828800"/>
            <a:ext cx="6858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2304" name="Straight Connector 22">
            <a:extLst>
              <a:ext uri="{FF2B5EF4-FFF2-40B4-BE49-F238E27FC236}">
                <a16:creationId xmlns:a16="http://schemas.microsoft.com/office/drawing/2014/main" id="{A4336C45-DBE6-4EE2-8D2F-AF3DAA2EE263}"/>
              </a:ext>
            </a:extLst>
          </p:cNvPr>
          <p:cNvCxnSpPr>
            <a:cxnSpLocks noChangeShapeType="1"/>
          </p:cNvCxnSpPr>
          <p:nvPr/>
        </p:nvCxnSpPr>
        <p:spPr bwMode="auto">
          <a:xfrm>
            <a:off x="4724400" y="2743200"/>
            <a:ext cx="7620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2305" name="Straight Connector 23">
            <a:extLst>
              <a:ext uri="{FF2B5EF4-FFF2-40B4-BE49-F238E27FC236}">
                <a16:creationId xmlns:a16="http://schemas.microsoft.com/office/drawing/2014/main" id="{8ED560BD-BEC6-4F41-8D3C-B7C9CBA5DD3C}"/>
              </a:ext>
            </a:extLst>
          </p:cNvPr>
          <p:cNvCxnSpPr>
            <a:cxnSpLocks noChangeShapeType="1"/>
          </p:cNvCxnSpPr>
          <p:nvPr/>
        </p:nvCxnSpPr>
        <p:spPr bwMode="auto">
          <a:xfrm flipV="1">
            <a:off x="4800600" y="2743200"/>
            <a:ext cx="6858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a:extLst>
              <a:ext uri="{FF2B5EF4-FFF2-40B4-BE49-F238E27FC236}">
                <a16:creationId xmlns:a16="http://schemas.microsoft.com/office/drawing/2014/main" id="{484459B9-EA45-49A7-8CAA-380FFA0BA4A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1626365"/>
            <a:ext cx="22748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a:extLst>
              <a:ext uri="{FF2B5EF4-FFF2-40B4-BE49-F238E27FC236}">
                <a16:creationId xmlns:a16="http://schemas.microsoft.com/office/drawing/2014/main" id="{39C68A2B-6D77-4013-A7B2-AEC43F8B84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2083566"/>
            <a:ext cx="41910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a:extLst>
              <a:ext uri="{FF2B5EF4-FFF2-40B4-BE49-F238E27FC236}">
                <a16:creationId xmlns:a16="http://schemas.microsoft.com/office/drawing/2014/main" id="{B624ABB3-A80C-49DC-9ADC-BE771D52609D}"/>
              </a:ext>
            </a:extLst>
          </p:cNvPr>
          <p:cNvSpPr>
            <a:spLocks noGrp="1" noChangeArrowheads="1"/>
          </p:cNvSpPr>
          <p:nvPr>
            <p:ph type="title" idx="4294967295"/>
          </p:nvPr>
        </p:nvSpPr>
        <p:spPr>
          <a:xfrm>
            <a:off x="1524001" y="718315"/>
            <a:ext cx="8429625" cy="685800"/>
          </a:xfrm>
        </p:spPr>
        <p:txBody>
          <a:bodyPr/>
          <a:lstStyle/>
          <a:p>
            <a:r>
              <a:rPr lang="en-US" altLang="en-US"/>
              <a:t>Multiple Sweep Directions</a:t>
            </a:r>
          </a:p>
        </p:txBody>
      </p:sp>
      <p:sp>
        <p:nvSpPr>
          <p:cNvPr id="13317" name="TextBox 5">
            <a:extLst>
              <a:ext uri="{FF2B5EF4-FFF2-40B4-BE49-F238E27FC236}">
                <a16:creationId xmlns:a16="http://schemas.microsoft.com/office/drawing/2014/main" id="{4C59C46B-007A-44FF-AEDB-6F21ADB17AB4}"/>
              </a:ext>
            </a:extLst>
          </p:cNvPr>
          <p:cNvSpPr txBox="1">
            <a:spLocks noChangeArrowheads="1"/>
          </p:cNvSpPr>
          <p:nvPr/>
        </p:nvSpPr>
        <p:spPr bwMode="auto">
          <a:xfrm>
            <a:off x="1735139" y="2583629"/>
            <a:ext cx="835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webcut</a:t>
            </a:r>
          </a:p>
        </p:txBody>
      </p:sp>
      <p:cxnSp>
        <p:nvCxnSpPr>
          <p:cNvPr id="13318" name="Straight Arrow Connector 8">
            <a:extLst>
              <a:ext uri="{FF2B5EF4-FFF2-40B4-BE49-F238E27FC236}">
                <a16:creationId xmlns:a16="http://schemas.microsoft.com/office/drawing/2014/main" id="{43E18FB6-1BBA-4FDE-9D82-2BAF21D6A9B0}"/>
              </a:ext>
            </a:extLst>
          </p:cNvPr>
          <p:cNvCxnSpPr>
            <a:cxnSpLocks noChangeShapeType="1"/>
            <a:stCxn id="13317" idx="3"/>
          </p:cNvCxnSpPr>
          <p:nvPr/>
        </p:nvCxnSpPr>
        <p:spPr bwMode="auto">
          <a:xfrm flipV="1">
            <a:off x="2570164" y="2659829"/>
            <a:ext cx="325437" cy="920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19" name="TextBox 11">
            <a:extLst>
              <a:ext uri="{FF2B5EF4-FFF2-40B4-BE49-F238E27FC236}">
                <a16:creationId xmlns:a16="http://schemas.microsoft.com/office/drawing/2014/main" id="{3E6146EE-FA5E-4252-95F1-AFF6308F59F8}"/>
              </a:ext>
            </a:extLst>
          </p:cNvPr>
          <p:cNvSpPr txBox="1">
            <a:spLocks noChangeArrowheads="1"/>
          </p:cNvSpPr>
          <p:nvPr/>
        </p:nvSpPr>
        <p:spPr bwMode="auto">
          <a:xfrm>
            <a:off x="2971800" y="1778765"/>
            <a:ext cx="1644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sweep direction</a:t>
            </a:r>
          </a:p>
        </p:txBody>
      </p:sp>
      <p:sp>
        <p:nvSpPr>
          <p:cNvPr id="15" name="Arc 14">
            <a:extLst>
              <a:ext uri="{FF2B5EF4-FFF2-40B4-BE49-F238E27FC236}">
                <a16:creationId xmlns:a16="http://schemas.microsoft.com/office/drawing/2014/main" id="{302329E4-F548-4021-89B0-97A1801EB7E6}"/>
              </a:ext>
            </a:extLst>
          </p:cNvPr>
          <p:cNvSpPr/>
          <p:nvPr/>
        </p:nvSpPr>
        <p:spPr bwMode="auto">
          <a:xfrm rot="17121363">
            <a:off x="787400" y="2097853"/>
            <a:ext cx="5867400" cy="5791200"/>
          </a:xfrm>
          <a:prstGeom prst="arc">
            <a:avLst>
              <a:gd name="adj1" fmla="val 19977088"/>
              <a:gd name="adj2" fmla="val 0"/>
            </a:avLst>
          </a:prstGeom>
          <a:noFill/>
          <a:ln w="9525" cap="flat" cmpd="sng" algn="ctr">
            <a:solidFill>
              <a:schemeClr val="tx1"/>
            </a:solidFill>
            <a:prstDash val="solid"/>
            <a:round/>
            <a:headEnd type="none" w="med" len="med"/>
            <a:tailEnd type="triangle" w="med" len="med"/>
          </a:ln>
          <a:effectLst/>
        </p:spPr>
        <p:txBody>
          <a:bodyPr wrap="none" anchor="ctr"/>
          <a:lstStyle/>
          <a:p>
            <a:pPr algn="ctr">
              <a:defRPr/>
            </a:pPr>
            <a:endParaRPr lang="en-US">
              <a:latin typeface="Arial" pitchFamily="-65" charset="0"/>
              <a:ea typeface="ＭＳ Ｐゴシック" charset="0"/>
              <a:cs typeface="ＭＳ Ｐゴシック" charset="0"/>
            </a:endParaRPr>
          </a:p>
        </p:txBody>
      </p:sp>
      <p:sp>
        <p:nvSpPr>
          <p:cNvPr id="13321" name="TextBox 16">
            <a:extLst>
              <a:ext uri="{FF2B5EF4-FFF2-40B4-BE49-F238E27FC236}">
                <a16:creationId xmlns:a16="http://schemas.microsoft.com/office/drawing/2014/main" id="{070E4F35-E0B9-4722-954A-64FF5798D7EC}"/>
              </a:ext>
            </a:extLst>
          </p:cNvPr>
          <p:cNvSpPr txBox="1">
            <a:spLocks noChangeArrowheads="1"/>
          </p:cNvSpPr>
          <p:nvPr/>
        </p:nvSpPr>
        <p:spPr bwMode="auto">
          <a:xfrm>
            <a:off x="1905000" y="5131566"/>
            <a:ext cx="368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800"/>
              <a:t>Cut around the feature that is stopping us from sweeping</a:t>
            </a:r>
          </a:p>
        </p:txBody>
      </p:sp>
      <p:pic>
        <p:nvPicPr>
          <p:cNvPr id="13322" name="Picture 3">
            <a:extLst>
              <a:ext uri="{FF2B5EF4-FFF2-40B4-BE49-F238E27FC236}">
                <a16:creationId xmlns:a16="http://schemas.microsoft.com/office/drawing/2014/main" id="{C9FF09CC-906D-415D-813D-8E99212143E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1" y="2039116"/>
            <a:ext cx="4227513"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19">
            <a:extLst>
              <a:ext uri="{FF2B5EF4-FFF2-40B4-BE49-F238E27FC236}">
                <a16:creationId xmlns:a16="http://schemas.microsoft.com/office/drawing/2014/main" id="{C96B66DB-0305-447D-A546-69EA3DC58272}"/>
              </a:ext>
            </a:extLst>
          </p:cNvPr>
          <p:cNvSpPr txBox="1">
            <a:spLocks noChangeArrowheads="1"/>
          </p:cNvSpPr>
          <p:nvPr/>
        </p:nvSpPr>
        <p:spPr bwMode="auto">
          <a:xfrm>
            <a:off x="1905001" y="3226565"/>
            <a:ext cx="835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webcut</a:t>
            </a:r>
          </a:p>
        </p:txBody>
      </p:sp>
      <p:cxnSp>
        <p:nvCxnSpPr>
          <p:cNvPr id="13324" name="Straight Arrow Connector 24">
            <a:extLst>
              <a:ext uri="{FF2B5EF4-FFF2-40B4-BE49-F238E27FC236}">
                <a16:creationId xmlns:a16="http://schemas.microsoft.com/office/drawing/2014/main" id="{5AB57580-E4BA-4DC0-BE02-E350F5AE1216}"/>
              </a:ext>
            </a:extLst>
          </p:cNvPr>
          <p:cNvCxnSpPr>
            <a:cxnSpLocks noChangeShapeType="1"/>
            <a:stCxn id="13323" idx="3"/>
          </p:cNvCxnSpPr>
          <p:nvPr/>
        </p:nvCxnSpPr>
        <p:spPr bwMode="auto">
          <a:xfrm flipV="1">
            <a:off x="2740025" y="3302766"/>
            <a:ext cx="325438" cy="936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5" name="TextBox 27">
            <a:extLst>
              <a:ext uri="{FF2B5EF4-FFF2-40B4-BE49-F238E27FC236}">
                <a16:creationId xmlns:a16="http://schemas.microsoft.com/office/drawing/2014/main" id="{C0453C6B-1301-4686-B339-68B0ED286082}"/>
              </a:ext>
            </a:extLst>
          </p:cNvPr>
          <p:cNvSpPr txBox="1">
            <a:spLocks noChangeArrowheads="1"/>
          </p:cNvSpPr>
          <p:nvPr/>
        </p:nvSpPr>
        <p:spPr bwMode="auto">
          <a:xfrm>
            <a:off x="2995613" y="3650429"/>
            <a:ext cx="1644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sweep direction</a:t>
            </a:r>
          </a:p>
        </p:txBody>
      </p:sp>
      <p:sp>
        <p:nvSpPr>
          <p:cNvPr id="29" name="Arc 28">
            <a:extLst>
              <a:ext uri="{FF2B5EF4-FFF2-40B4-BE49-F238E27FC236}">
                <a16:creationId xmlns:a16="http://schemas.microsoft.com/office/drawing/2014/main" id="{380F63DD-9571-4429-B640-D9597E2C9ED7}"/>
              </a:ext>
            </a:extLst>
          </p:cNvPr>
          <p:cNvSpPr/>
          <p:nvPr/>
        </p:nvSpPr>
        <p:spPr bwMode="auto">
          <a:xfrm rot="16834879">
            <a:off x="812800" y="3975865"/>
            <a:ext cx="5867400" cy="5791200"/>
          </a:xfrm>
          <a:prstGeom prst="arc">
            <a:avLst>
              <a:gd name="adj1" fmla="val 20450685"/>
              <a:gd name="adj2" fmla="val 0"/>
            </a:avLst>
          </a:prstGeom>
          <a:noFill/>
          <a:ln w="9525" cap="flat" cmpd="sng" algn="ctr">
            <a:solidFill>
              <a:schemeClr val="tx1"/>
            </a:solidFill>
            <a:prstDash val="solid"/>
            <a:round/>
            <a:headEnd type="none" w="med" len="med"/>
            <a:tailEnd type="triangle" w="med" len="med"/>
          </a:ln>
          <a:effectLst/>
        </p:spPr>
        <p:txBody>
          <a:bodyPr wrap="none" anchor="ctr"/>
          <a:lstStyle/>
          <a:p>
            <a:pPr algn="ctr">
              <a:defRPr/>
            </a:pPr>
            <a:endParaRPr lang="en-US">
              <a:latin typeface="Arial" pitchFamily="-65" charset="0"/>
              <a:ea typeface="ＭＳ Ｐゴシック" charset="0"/>
              <a:cs typeface="ＭＳ Ｐゴシック" charset="0"/>
            </a:endParaRPr>
          </a:p>
        </p:txBody>
      </p:sp>
      <p:sp>
        <p:nvSpPr>
          <p:cNvPr id="13327" name="TextBox 29">
            <a:extLst>
              <a:ext uri="{FF2B5EF4-FFF2-40B4-BE49-F238E27FC236}">
                <a16:creationId xmlns:a16="http://schemas.microsoft.com/office/drawing/2014/main" id="{80135812-2084-4908-9C64-97D651F9EBB3}"/>
              </a:ext>
            </a:extLst>
          </p:cNvPr>
          <p:cNvSpPr txBox="1">
            <a:spLocks noChangeArrowheads="1"/>
          </p:cNvSpPr>
          <p:nvPr/>
        </p:nvSpPr>
        <p:spPr bwMode="auto">
          <a:xfrm>
            <a:off x="9707564" y="3378965"/>
            <a:ext cx="960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1600"/>
              <a:t>sweep </a:t>
            </a:r>
          </a:p>
          <a:p>
            <a:pPr algn="ctr"/>
            <a:r>
              <a:rPr lang="en-US" altLang="en-US" sz="1600"/>
              <a:t>direction</a:t>
            </a:r>
          </a:p>
        </p:txBody>
      </p:sp>
      <p:cxnSp>
        <p:nvCxnSpPr>
          <p:cNvPr id="13328" name="Straight Arrow Connector 13">
            <a:extLst>
              <a:ext uri="{FF2B5EF4-FFF2-40B4-BE49-F238E27FC236}">
                <a16:creationId xmlns:a16="http://schemas.microsoft.com/office/drawing/2014/main" id="{3F3DD26D-B5B6-4D09-9931-3E3AF763FF84}"/>
              </a:ext>
            </a:extLst>
          </p:cNvPr>
          <p:cNvCxnSpPr>
            <a:cxnSpLocks noChangeShapeType="1"/>
          </p:cNvCxnSpPr>
          <p:nvPr/>
        </p:nvCxnSpPr>
        <p:spPr bwMode="auto">
          <a:xfrm flipV="1">
            <a:off x="7924800" y="3988565"/>
            <a:ext cx="19812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9" name="TextBox 15">
            <a:extLst>
              <a:ext uri="{FF2B5EF4-FFF2-40B4-BE49-F238E27FC236}">
                <a16:creationId xmlns:a16="http://schemas.microsoft.com/office/drawing/2014/main" id="{69689112-B385-4458-9062-3CAC2F5E3A46}"/>
              </a:ext>
            </a:extLst>
          </p:cNvPr>
          <p:cNvSpPr txBox="1">
            <a:spLocks noChangeArrowheads="1"/>
          </p:cNvSpPr>
          <p:nvPr/>
        </p:nvSpPr>
        <p:spPr bwMode="auto">
          <a:xfrm>
            <a:off x="7620000" y="5741165"/>
            <a:ext cx="207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In this case we have used the webcut with cylinder tool</a:t>
            </a:r>
          </a:p>
        </p:txBody>
      </p:sp>
    </p:spTree>
  </p:cSld>
  <p:clrMapOvr>
    <a:masterClrMapping/>
  </p:clrMapOvr>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coreform-ppt-theme</Template>
  <TotalTime>3073</TotalTime>
  <Words>1113</Words>
  <Application>Microsoft Office PowerPoint</Application>
  <PresentationFormat>Widescreen</PresentationFormat>
  <Paragraphs>230</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Times New Roman</vt:lpstr>
      <vt:lpstr>coreform-ppt-theme</vt:lpstr>
      <vt:lpstr>PowerPoint Presentation</vt:lpstr>
      <vt:lpstr>PowerPoint Presentation</vt:lpstr>
      <vt:lpstr>PowerPoint Presentation</vt:lpstr>
      <vt:lpstr>Sweep Scheme (Review)</vt:lpstr>
      <vt:lpstr>Common Techniques for Sweep Decomposition</vt:lpstr>
      <vt:lpstr>Multiple Sweep Directions</vt:lpstr>
      <vt:lpstr>Multiple Sweep Directions</vt:lpstr>
      <vt:lpstr>Multiple Sweep Directions</vt:lpstr>
      <vt:lpstr>Multiple Sweep Directions</vt:lpstr>
      <vt:lpstr>Multiple Sweep Directions</vt:lpstr>
      <vt:lpstr>Exercise 1</vt:lpstr>
      <vt:lpstr>Generating a graded mesh</vt:lpstr>
      <vt:lpstr>Generating a graded mesh</vt:lpstr>
      <vt:lpstr>Generating a graded mesh</vt:lpstr>
      <vt:lpstr>Generating a graded mesh</vt:lpstr>
      <vt:lpstr>Exercise 2</vt:lpstr>
      <vt:lpstr>Midpoint subdivision</vt:lpstr>
      <vt:lpstr>Midpoint subdivision</vt:lpstr>
      <vt:lpstr>Midpoint subdivision</vt:lpstr>
      <vt:lpstr>Midpoint subdivision</vt:lpstr>
      <vt:lpstr>Exercise 3</vt:lpstr>
      <vt:lpstr>Surface Geometry Tools</vt:lpstr>
      <vt:lpstr>Remove Surface</vt:lpstr>
      <vt:lpstr>Splitting Surfaces</vt:lpstr>
      <vt:lpstr>Split Surfaces</vt:lpstr>
      <vt:lpstr>Split Surface</vt:lpstr>
      <vt:lpstr>Composite Surfaces</vt:lpstr>
      <vt:lpstr>Composite Surfaces</vt:lpstr>
      <vt:lpstr>Composite Surfaces</vt:lpstr>
      <vt:lpstr>Exercise 4</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sjowen</dc:creator>
  <cp:lastModifiedBy>Ben Taylor</cp:lastModifiedBy>
  <cp:revision>69</cp:revision>
  <dcterms:created xsi:type="dcterms:W3CDTF">2009-11-16T20:27:23Z</dcterms:created>
  <dcterms:modified xsi:type="dcterms:W3CDTF">2021-01-11T23:03:11Z</dcterms:modified>
</cp:coreProperties>
</file>