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7" r:id="rId1"/>
  </p:sldMasterIdLst>
  <p:notesMasterIdLst>
    <p:notesMasterId r:id="rId16"/>
  </p:notesMasterIdLst>
  <p:handoutMasterIdLst>
    <p:handoutMasterId r:id="rId17"/>
  </p:handoutMasterIdLst>
  <p:sldIdLst>
    <p:sldId id="336" r:id="rId2"/>
    <p:sldId id="33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8" r:id="rId11"/>
    <p:sldId id="331" r:id="rId12"/>
    <p:sldId id="332" r:id="rId13"/>
    <p:sldId id="334" r:id="rId14"/>
    <p:sldId id="33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B3D"/>
    <a:srgbClr val="C2E4BE"/>
    <a:srgbClr val="B557B5"/>
    <a:srgbClr val="700098"/>
    <a:srgbClr val="7C00A8"/>
    <a:srgbClr val="FF3300"/>
    <a:srgbClr val="FFCC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84601" autoAdjust="0"/>
  </p:normalViewPr>
  <p:slideViewPr>
    <p:cSldViewPr snapToGrid="0">
      <p:cViewPr varScale="1">
        <p:scale>
          <a:sx n="61" d="100"/>
          <a:sy n="61" d="100"/>
        </p:scale>
        <p:origin x="58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1502" y="-67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4CBC025-EEDF-4CBB-898C-61EFC944BC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A124B75-6F8B-475D-BBFE-6E5F7163D9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0DAD3311-578B-4E73-AD14-886BA74977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AFDC3754-F181-4A81-8B09-875502C62F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8E1434A1-D727-43E0-93CA-12B9D13AC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9C12E66-123D-43D8-B804-0B888FF735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0CF4441-9560-4540-94F8-3D88B116D7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CDA1457-90BF-4638-947D-A8EF4E7108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1928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8AEE9A-74DB-4C95-B458-6D7727CF02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B51B11C-E601-4A63-8AAD-6E78657938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17823FC-B277-4B49-934D-CAC0EF0D1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290EC9A-5909-4BF2-AE91-68B4EA2E45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9347FC9-5BC3-40AF-9DFF-0FE67154E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2838" cy="3484563"/>
          </a:xfrm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64D316E-40F1-4F95-9E9D-1EFDF5EF7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Type: FORMAL - Training</a:t>
            </a:r>
          </a:p>
          <a:p>
            <a:r>
              <a:rPr lang="en-US" altLang="en-US"/>
              <a:t>Title: Cubit 100 Training</a:t>
            </a:r>
          </a:p>
          <a:p>
            <a:r>
              <a:rPr lang="en-US" altLang="en-US"/>
              <a:t>SAND Number: SAND2020-0679 TR</a:t>
            </a:r>
          </a:p>
          <a:p>
            <a:r>
              <a:rPr lang="en-US" altLang="en-US"/>
              <a:t>Contact: Hensley,Trevor Michael</a:t>
            </a:r>
          </a:p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2C78073-6BBE-4553-BD8B-34BAB06E9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F6D04C-0A68-4538-A631-9EC1941407C7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08F1B0D-7104-4A16-87CF-80350F941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2838" cy="3484563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F1EE336-EB25-4035-9113-7E68E34DF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CA92078-B016-4F8F-AADD-B7B20AD03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6E6176-8417-4C59-810E-CBCB364A88D9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FA55DA0-C92A-4D3F-81C4-6D80F9757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192838" cy="3484563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2471FFE-611F-49E8-A3E1-9073FAB7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When diagnosing small features I set the ‘small curve size’ to 1 – This way the narrow surface at the base of the cylinder will be flagged as bad and can be removed.</a:t>
            </a:r>
          </a:p>
          <a:p>
            <a:r>
              <a:rPr lang="en-US" altLang="en-US" dirty="0"/>
              <a:t>Need to core out the cylinder first</a:t>
            </a:r>
          </a:p>
          <a:p>
            <a:r>
              <a:rPr lang="en-US" altLang="en-US" dirty="0"/>
              <a:t>Remove the blends</a:t>
            </a:r>
          </a:p>
          <a:p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3B710DE-6092-4E27-88CB-AE9135BFF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186C72-71AA-4F9B-99A5-901B29AA73C8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423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416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7787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0B334881-116B-495A-9601-2EFF0F31ED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81200" y="64881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</a:t>
            </a:r>
            <a:r>
              <a:rPr lang="en-US" altLang="en-US" sz="600">
                <a:cs typeface="Arial" panose="020B0604020202020204" pitchFamily="34" charset="0"/>
              </a:rPr>
              <a:t>contract DE-NA0003525. </a:t>
            </a:r>
            <a:r>
              <a:rPr lang="en-US" sz="600" dirty="0"/>
              <a:t>SAND2020-0679 TR</a:t>
            </a:r>
          </a:p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20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929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171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2240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18973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4121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1455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8912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0941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0837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41633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E21C8-C5D8-45A0-91B4-46709EB7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DBB6C-38F4-471B-9742-81B1662C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9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02B51-93A0-47C3-9115-34FDC51D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140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9078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7663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0691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1699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70076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540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7">
            <a:extLst>
              <a:ext uri="{FF2B5EF4-FFF2-40B4-BE49-F238E27FC236}">
                <a16:creationId xmlns:a16="http://schemas.microsoft.com/office/drawing/2014/main" id="{3A319C30-C81E-4949-B50A-4314A191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4" y="3886200"/>
            <a:ext cx="8004175" cy="1524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085850" indent="-17145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43050" indent="-171450">
              <a:spcBef>
                <a:spcPct val="200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43100" indent="-114300">
              <a:spcBef>
                <a:spcPct val="200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003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575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147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719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rgbClr val="CD0000"/>
                </a:solidFill>
              </a:rPr>
              <a:t>CUBIT™ Fast-Start Tutorial</a:t>
            </a:r>
          </a:p>
          <a:p>
            <a:pPr algn="ctr">
              <a:buFontTx/>
              <a:buNone/>
            </a:pPr>
            <a:r>
              <a:rPr lang="en-US" altLang="en-US" sz="3600">
                <a:solidFill>
                  <a:srgbClr val="CD0000"/>
                </a:solidFill>
              </a:rPr>
              <a:t>8. The Immersive Topology Environment for Meshing (ITEM)   </a:t>
            </a:r>
          </a:p>
          <a:p>
            <a:pPr algn="ctr">
              <a:buFontTx/>
              <a:buNone/>
            </a:pPr>
            <a:endParaRPr lang="en-US" altLang="en-US" sz="3600">
              <a:solidFill>
                <a:srgbClr val="CD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2C33F-8532-4F55-864C-285BD4663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CBB36-5DB2-455E-AE3F-214FD64DA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FF750E-FCE8-4601-9E23-28E625FCE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625793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5BED98D-ACF7-4626-B614-9CE5FC81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5610" y="996690"/>
            <a:ext cx="4782389" cy="54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4">
            <a:extLst>
              <a:ext uri="{FF2B5EF4-FFF2-40B4-BE49-F238E27FC236}">
                <a16:creationId xmlns:a16="http://schemas.microsoft.com/office/drawing/2014/main" id="{42086674-4CA6-4670-9331-62B04DF655BB}"/>
              </a:ext>
            </a:extLst>
          </p:cNvPr>
          <p:cNvSpPr>
            <a:spLocks/>
          </p:cNvSpPr>
          <p:nvPr/>
        </p:nvSpPr>
        <p:spPr bwMode="auto">
          <a:xfrm>
            <a:off x="1978025" y="1071563"/>
            <a:ext cx="25082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Remove Small Features Page</a:t>
            </a: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2EFA9FF1-F856-4D48-9D8B-FF8FBFCD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130426"/>
            <a:ext cx="18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Press “</a:t>
            </a:r>
            <a:r>
              <a:rPr lang="en-US" altLang="en-US" sz="1200" b="1">
                <a:latin typeface="Arial" panose="020B0604020202020204" pitchFamily="34" charset="0"/>
              </a:rPr>
              <a:t>Detect Small Features</a:t>
            </a:r>
            <a:r>
              <a:rPr lang="en-US" altLang="en-US" sz="1200">
                <a:latin typeface="Arial" panose="020B0604020202020204" pitchFamily="34" charset="0"/>
              </a:rPr>
              <a:t>” button to run diagnostics </a:t>
            </a:r>
          </a:p>
        </p:txBody>
      </p:sp>
      <p:sp>
        <p:nvSpPr>
          <p:cNvPr id="27653" name="TextBox 6">
            <a:extLst>
              <a:ext uri="{FF2B5EF4-FFF2-40B4-BE49-F238E27FC236}">
                <a16:creationId xmlns:a16="http://schemas.microsoft.com/office/drawing/2014/main" id="{6E44A143-6516-4F54-AB33-8E8DBE6E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138489"/>
            <a:ext cx="2092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List of geometric entities that fail the diagnostic test.  Left click to see solutions for an entity.  Right click to zoom, point to, fly-in, etc. </a:t>
            </a:r>
          </a:p>
        </p:txBody>
      </p:sp>
      <p:sp>
        <p:nvSpPr>
          <p:cNvPr id="27654" name="TextBox 6">
            <a:extLst>
              <a:ext uri="{FF2B5EF4-FFF2-40B4-BE49-F238E27FC236}">
                <a16:creationId xmlns:a16="http://schemas.microsoft.com/office/drawing/2014/main" id="{BB6C86CA-F0C5-45D4-88FE-1A3B5661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4202114"/>
            <a:ext cx="1885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List of specific solutions for selected entity.  Left click to see a preview of the solution. Right click to get help or execute the solution (or press </a:t>
            </a:r>
            <a:r>
              <a:rPr lang="en-US" altLang="en-US" sz="1200" b="1">
                <a:latin typeface="Arial" panose="020B0604020202020204" pitchFamily="34" charset="0"/>
              </a:rPr>
              <a:t>Execute</a:t>
            </a:r>
            <a:r>
              <a:rPr lang="en-US" altLang="en-US" sz="1200">
                <a:latin typeface="Arial" panose="020B0604020202020204" pitchFamily="34" charset="0"/>
              </a:rPr>
              <a:t> button)  </a:t>
            </a:r>
          </a:p>
        </p:txBody>
      </p:sp>
      <p:cxnSp>
        <p:nvCxnSpPr>
          <p:cNvPr id="27655" name="Straight Arrow Connector 22">
            <a:extLst>
              <a:ext uri="{FF2B5EF4-FFF2-40B4-BE49-F238E27FC236}">
                <a16:creationId xmlns:a16="http://schemas.microsoft.com/office/drawing/2014/main" id="{6562B84B-57CE-47CC-9E8C-B21A794BC3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2864" y="2306857"/>
            <a:ext cx="5881979" cy="11725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22">
            <a:extLst>
              <a:ext uri="{FF2B5EF4-FFF2-40B4-BE49-F238E27FC236}">
                <a16:creationId xmlns:a16="http://schemas.microsoft.com/office/drawing/2014/main" id="{4F2C8BC9-B389-48A7-B0C1-4275DB1EF2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2863" y="2776757"/>
            <a:ext cx="5234866" cy="75860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22">
            <a:extLst>
              <a:ext uri="{FF2B5EF4-FFF2-40B4-BE49-F238E27FC236}">
                <a16:creationId xmlns:a16="http://schemas.microsoft.com/office/drawing/2014/main" id="{5D9D7C1A-8C6D-4C70-B717-F67EA9F8DD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22713" y="4202114"/>
            <a:ext cx="5165016" cy="4810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0DBCC38-C1BC-4038-8D29-8028675F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297"/>
          <a:stretch/>
        </p:blipFill>
        <p:spPr bwMode="auto">
          <a:xfrm>
            <a:off x="5489576" y="1579418"/>
            <a:ext cx="2246313" cy="50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DDCD802-CBCE-4423-84F0-395A9D325F9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1" y="1966913"/>
            <a:ext cx="3440113" cy="1128712"/>
          </a:xfrm>
        </p:spPr>
        <p:txBody>
          <a:bodyPr/>
          <a:lstStyle/>
          <a:p>
            <a:pPr marL="0" indent="1588">
              <a:buNone/>
            </a:pPr>
            <a:r>
              <a:rPr lang="en-US" altLang="en-US" sz="1800"/>
              <a:t>The user may choose to mark a </a:t>
            </a:r>
            <a:r>
              <a:rPr lang="en-US" altLang="en-US" sz="1800" i="1"/>
              <a:t>problem</a:t>
            </a:r>
            <a:r>
              <a:rPr lang="en-US" altLang="en-US" sz="1800"/>
              <a:t> entity as ‘okay’.</a:t>
            </a:r>
          </a:p>
        </p:txBody>
      </p:sp>
      <p:pic>
        <p:nvPicPr>
          <p:cNvPr id="28676" name="Picture 7">
            <a:extLst>
              <a:ext uri="{FF2B5EF4-FFF2-40B4-BE49-F238E27FC236}">
                <a16:creationId xmlns:a16="http://schemas.microsoft.com/office/drawing/2014/main" id="{863B737A-249E-4BA0-B237-A0BB1C13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9" y="3189289"/>
            <a:ext cx="2332037" cy="102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7" name="Rectangle 8">
            <a:extLst>
              <a:ext uri="{FF2B5EF4-FFF2-40B4-BE49-F238E27FC236}">
                <a16:creationId xmlns:a16="http://schemas.microsoft.com/office/drawing/2014/main" id="{FDF7504A-1654-417E-97B5-E8DB3E9A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7" y="2453482"/>
            <a:ext cx="909638" cy="36988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Line 9">
            <a:extLst>
              <a:ext uri="{FF2B5EF4-FFF2-40B4-BE49-F238E27FC236}">
                <a16:creationId xmlns:a16="http://schemas.microsoft.com/office/drawing/2014/main" id="{A8B1D898-5EB9-41CE-982D-5604C918B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2672862"/>
            <a:ext cx="766764" cy="8323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C1B18959-DFC5-4E31-8242-E159F5861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4" y="2570164"/>
            <a:ext cx="2268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CUBIT™ won’t report it as a problem thereafter.</a:t>
            </a:r>
          </a:p>
        </p:txBody>
      </p:sp>
      <p:cxnSp>
        <p:nvCxnSpPr>
          <p:cNvPr id="28680" name="Straight Arrow Connector 22">
            <a:extLst>
              <a:ext uri="{FF2B5EF4-FFF2-40B4-BE49-F238E27FC236}">
                <a16:creationId xmlns:a16="http://schemas.microsoft.com/office/drawing/2014/main" id="{33DE32A2-CB13-4157-8F3C-C480D3456E0B}"/>
              </a:ext>
            </a:extLst>
          </p:cNvPr>
          <p:cNvCxnSpPr>
            <a:cxnSpLocks noChangeShapeType="1"/>
            <a:endCxn id="28677" idx="1"/>
          </p:cNvCxnSpPr>
          <p:nvPr/>
        </p:nvCxnSpPr>
        <p:spPr bwMode="auto">
          <a:xfrm flipV="1">
            <a:off x="4751388" y="2638426"/>
            <a:ext cx="1263649" cy="14764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Content Placeholder 2">
            <a:extLst>
              <a:ext uri="{FF2B5EF4-FFF2-40B4-BE49-F238E27FC236}">
                <a16:creationId xmlns:a16="http://schemas.microsoft.com/office/drawing/2014/main" id="{7F2DDD82-9BFB-416B-BB29-86CBFD898620}"/>
              </a:ext>
            </a:extLst>
          </p:cNvPr>
          <p:cNvSpPr>
            <a:spLocks/>
          </p:cNvSpPr>
          <p:nvPr/>
        </p:nvSpPr>
        <p:spPr bwMode="auto">
          <a:xfrm>
            <a:off x="1854201" y="3590926"/>
            <a:ext cx="3440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indent="1588"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3175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/>
              <a:t>ITEM may NOT provide the desired solutions.</a:t>
            </a:r>
          </a:p>
        </p:txBody>
      </p:sp>
      <p:sp>
        <p:nvSpPr>
          <p:cNvPr id="28682" name="Rectangle 13">
            <a:extLst>
              <a:ext uri="{FF2B5EF4-FFF2-40B4-BE49-F238E27FC236}">
                <a16:creationId xmlns:a16="http://schemas.microsoft.com/office/drawing/2014/main" id="{ACE506F2-3EE8-473D-BE53-9AE542E97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9" y="4248151"/>
            <a:ext cx="22685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Following these links will take you to a CUBIT™ command panel</a:t>
            </a:r>
          </a:p>
        </p:txBody>
      </p:sp>
      <p:sp>
        <p:nvSpPr>
          <p:cNvPr id="28683" name="Content Placeholder 2">
            <a:extLst>
              <a:ext uri="{FF2B5EF4-FFF2-40B4-BE49-F238E27FC236}">
                <a16:creationId xmlns:a16="http://schemas.microsoft.com/office/drawing/2014/main" id="{1F5DB37F-8159-4BD6-A60C-B577ED9FDB29}"/>
              </a:ext>
            </a:extLst>
          </p:cNvPr>
          <p:cNvSpPr>
            <a:spLocks/>
          </p:cNvSpPr>
          <p:nvPr/>
        </p:nvSpPr>
        <p:spPr bwMode="auto">
          <a:xfrm>
            <a:off x="1855788" y="5254626"/>
            <a:ext cx="3160712" cy="112871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indent="1588"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3175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1800"/>
              <a:t>It may be necessary to use both ITEM solutions and the command panels to get the desired results </a:t>
            </a:r>
          </a:p>
        </p:txBody>
      </p:sp>
      <p:cxnSp>
        <p:nvCxnSpPr>
          <p:cNvPr id="28684" name="Straight Arrow Connector 22">
            <a:extLst>
              <a:ext uri="{FF2B5EF4-FFF2-40B4-BE49-F238E27FC236}">
                <a16:creationId xmlns:a16="http://schemas.microsoft.com/office/drawing/2014/main" id="{278FC9A8-DA3A-4D05-AA91-36464E3651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7251" y="4546600"/>
            <a:ext cx="1347786" cy="11287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9B8DA0A-6568-4B25-B515-8448407B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2416" y="973745"/>
            <a:ext cx="5264625" cy="55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>
            <a:extLst>
              <a:ext uri="{FF2B5EF4-FFF2-40B4-BE49-F238E27FC236}">
                <a16:creationId xmlns:a16="http://schemas.microsoft.com/office/drawing/2014/main" id="{39EE40D8-7FB5-4F5E-94F5-833178BC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4" y="2552701"/>
            <a:ext cx="21288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User may choose to change the small curve length threshold.</a:t>
            </a:r>
          </a:p>
        </p:txBody>
      </p:sp>
      <p:cxnSp>
        <p:nvCxnSpPr>
          <p:cNvPr id="29700" name="Straight Arrow Connector 8">
            <a:extLst>
              <a:ext uri="{FF2B5EF4-FFF2-40B4-BE49-F238E27FC236}">
                <a16:creationId xmlns:a16="http://schemas.microsoft.com/office/drawing/2014/main" id="{9832E542-CE97-40CB-8F82-4BAEA44E29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9564" y="2743200"/>
            <a:ext cx="5601211" cy="2095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1" name="Text Box 8">
            <a:extLst>
              <a:ext uri="{FF2B5EF4-FFF2-40B4-BE49-F238E27FC236}">
                <a16:creationId xmlns:a16="http://schemas.microsoft.com/office/drawing/2014/main" id="{69B534D4-71BF-40CA-9DE2-078A1C47D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3976689"/>
            <a:ext cx="184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702" name="TextBox 6">
            <a:extLst>
              <a:ext uri="{FF2B5EF4-FFF2-40B4-BE49-F238E27FC236}">
                <a16:creationId xmlns:a16="http://schemas.microsoft.com/office/drawing/2014/main" id="{08541561-643B-45E2-A861-CBFBEFB4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4" y="4222751"/>
            <a:ext cx="21288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Changing the small curve size will change the number of entities that are detected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B4923B6-5957-4FDA-B242-8B58C81D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7520" y="1301750"/>
            <a:ext cx="44549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">
            <a:extLst>
              <a:ext uri="{FF2B5EF4-FFF2-40B4-BE49-F238E27FC236}">
                <a16:creationId xmlns:a16="http://schemas.microsoft.com/office/drawing/2014/main" id="{A0D4A19D-A7A1-4385-A6D3-2DA2A34D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6" y="1668464"/>
            <a:ext cx="22320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Selecting a solution will preview the webcut.</a:t>
            </a: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2C9F67CC-3A33-4946-97BF-CB3E1016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30625"/>
            <a:ext cx="2419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It may be necessary to include other volumes in the webcut. Indicate those other volume ids here.</a:t>
            </a:r>
          </a:p>
        </p:txBody>
      </p:sp>
      <p:cxnSp>
        <p:nvCxnSpPr>
          <p:cNvPr id="30725" name="Straight Arrow Connector 7">
            <a:extLst>
              <a:ext uri="{FF2B5EF4-FFF2-40B4-BE49-F238E27FC236}">
                <a16:creationId xmlns:a16="http://schemas.microsoft.com/office/drawing/2014/main" id="{7F3FE809-0B07-4391-A89F-6A60DBDAFB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52889" y="2255839"/>
            <a:ext cx="4851960" cy="293369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Arrow Connector 9">
            <a:extLst>
              <a:ext uri="{FF2B5EF4-FFF2-40B4-BE49-F238E27FC236}">
                <a16:creationId xmlns:a16="http://schemas.microsoft.com/office/drawing/2014/main" id="{594D53D2-09E0-467C-81D4-22AC9B5C2B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4419600"/>
            <a:ext cx="4790049" cy="129188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>
            <a:extLst>
              <a:ext uri="{FF2B5EF4-FFF2-40B4-BE49-F238E27FC236}">
                <a16:creationId xmlns:a16="http://schemas.microsoft.com/office/drawing/2014/main" id="{9A4986E1-26E1-4604-B1D1-B65CE1D5DF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95313"/>
            <a:ext cx="8429625" cy="685800"/>
          </a:xfrm>
        </p:spPr>
        <p:txBody>
          <a:bodyPr/>
          <a:lstStyle/>
          <a:p>
            <a:r>
              <a:rPr lang="en-US" altLang="en-US" dirty="0"/>
              <a:t>ITEM Exercise</a:t>
            </a:r>
          </a:p>
        </p:txBody>
      </p:sp>
      <p:sp>
        <p:nvSpPr>
          <p:cNvPr id="31747" name="Content Placeholder 3">
            <a:extLst>
              <a:ext uri="{FF2B5EF4-FFF2-40B4-BE49-F238E27FC236}">
                <a16:creationId xmlns:a16="http://schemas.microsoft.com/office/drawing/2014/main" id="{6539741B-5ED1-4DB7-8442-359DCACA678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95600" y="1281114"/>
            <a:ext cx="7772400" cy="547687"/>
          </a:xfrm>
        </p:spPr>
        <p:txBody>
          <a:bodyPr/>
          <a:lstStyle/>
          <a:p>
            <a:r>
              <a:rPr lang="en-US" altLang="en-US"/>
              <a:t>Use ITEM to mesh item-example.sat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49B72F-9BC8-410C-A503-99B2CCB0E551}"/>
              </a:ext>
            </a:extLst>
          </p:cNvPr>
          <p:cNvGrpSpPr/>
          <p:nvPr/>
        </p:nvGrpSpPr>
        <p:grpSpPr>
          <a:xfrm>
            <a:off x="538492" y="1828801"/>
            <a:ext cx="4871709" cy="4826267"/>
            <a:chOff x="3216166" y="0"/>
            <a:chExt cx="6527918" cy="6858000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373A3E4-842E-495F-948C-E8712C4C0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9"/>
            <a:stretch/>
          </p:blipFill>
          <p:spPr>
            <a:xfrm>
              <a:off x="3216166" y="0"/>
              <a:ext cx="6527918" cy="6858000"/>
            </a:xfrm>
            <a:prstGeom prst="rect">
              <a:avLst/>
            </a:prstGeom>
          </p:spPr>
        </p:pic>
        <p:pic>
          <p:nvPicPr>
            <p:cNvPr id="31748" name="Picture 2">
              <a:extLst>
                <a:ext uri="{FF2B5EF4-FFF2-40B4-BE49-F238E27FC236}">
                  <a16:creationId xmlns:a16="http://schemas.microsoft.com/office/drawing/2014/main" id="{BD068DE1-4F0B-40D6-8E4F-AAD69507E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18" t="11113" b="20104"/>
            <a:stretch/>
          </p:blipFill>
          <p:spPr bwMode="auto">
            <a:xfrm>
              <a:off x="3216166" y="784394"/>
              <a:ext cx="3972910" cy="437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6D4717-D825-4E38-974C-80668FB37495}"/>
              </a:ext>
            </a:extLst>
          </p:cNvPr>
          <p:cNvGrpSpPr/>
          <p:nvPr/>
        </p:nvGrpSpPr>
        <p:grpSpPr>
          <a:xfrm>
            <a:off x="6781800" y="1828801"/>
            <a:ext cx="4897655" cy="4826267"/>
            <a:chOff x="8111440" y="2479144"/>
            <a:chExt cx="4897655" cy="51001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AA10B0-0FF1-415C-9B67-B210DCBF8BAB}"/>
                </a:ext>
              </a:extLst>
            </p:cNvPr>
            <p:cNvGrpSpPr/>
            <p:nvPr/>
          </p:nvGrpSpPr>
          <p:grpSpPr>
            <a:xfrm>
              <a:off x="8137386" y="2479144"/>
              <a:ext cx="4871709" cy="5100111"/>
              <a:chOff x="3216166" y="0"/>
              <a:chExt cx="6527918" cy="6858000"/>
            </a:xfrm>
          </p:grpSpPr>
          <p:pic>
            <p:nvPicPr>
              <p:cNvPr id="13" name="Picture 12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99510E3E-1191-4DE8-873E-C9A2860C78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9"/>
              <a:stretch/>
            </p:blipFill>
            <p:spPr>
              <a:xfrm>
                <a:off x="3216166" y="0"/>
                <a:ext cx="6527918" cy="6858000"/>
              </a:xfrm>
              <a:prstGeom prst="rect">
                <a:avLst/>
              </a:prstGeom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AEC85687-8D9E-49CF-9F6E-8E962BFF0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18" t="11113" b="20104"/>
              <a:stretch/>
            </p:blipFill>
            <p:spPr bwMode="auto">
              <a:xfrm>
                <a:off x="3216166" y="784394"/>
                <a:ext cx="3972910" cy="437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49" name="Picture 4">
              <a:extLst>
                <a:ext uri="{FF2B5EF4-FFF2-40B4-BE49-F238E27FC236}">
                  <a16:creationId xmlns:a16="http://schemas.microsoft.com/office/drawing/2014/main" id="{47010CE1-8018-462F-8842-EAA6C1146E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6" t="12085" r="-488" b="20188"/>
            <a:stretch/>
          </p:blipFill>
          <p:spPr bwMode="auto">
            <a:xfrm>
              <a:off x="8111440" y="3062477"/>
              <a:ext cx="2964936" cy="325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550D7D-794D-4B46-AC99-40234A02E3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92944"/>
            <a:ext cx="8429625" cy="685800"/>
          </a:xfrm>
        </p:spPr>
        <p:txBody>
          <a:bodyPr/>
          <a:lstStyle/>
          <a:p>
            <a:r>
              <a:rPr lang="en-US" altLang="en-US" dirty="0"/>
              <a:t>CAD to Mesh</a:t>
            </a:r>
          </a:p>
        </p:txBody>
      </p:sp>
      <p:sp>
        <p:nvSpPr>
          <p:cNvPr id="18435" name="AutoShape 5">
            <a:extLst>
              <a:ext uri="{FF2B5EF4-FFF2-40B4-BE49-F238E27FC236}">
                <a16:creationId xmlns:a16="http://schemas.microsoft.com/office/drawing/2014/main" id="{1132B39E-2F03-4DAD-9CEF-446D712C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3" y="3000375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D673B386-9010-4104-9D5E-45DFCF32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722813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CAD Model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D1D856B0-28CD-49EF-A67A-40DBC46F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264" y="4640263"/>
            <a:ext cx="636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Mesh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A68C736F-B6C6-4113-9BA8-1E17601F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781175"/>
            <a:ext cx="2590800" cy="35394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latin typeface="Arial" panose="020B0604020202020204" pitchFamily="34" charset="0"/>
              </a:rPr>
              <a:t>Fix misalignments between volumes</a:t>
            </a:r>
          </a:p>
          <a:p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Remove small/unwanted features</a:t>
            </a:r>
          </a:p>
          <a:p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Decompose into </a:t>
            </a:r>
            <a:r>
              <a:rPr lang="en-US" altLang="en-US" sz="1400" b="1" dirty="0" err="1">
                <a:latin typeface="Arial" panose="020B0604020202020204" pitchFamily="34" charset="0"/>
              </a:rPr>
              <a:t>sweepable</a:t>
            </a:r>
            <a:r>
              <a:rPr lang="en-US" altLang="en-US" sz="1400" b="1" dirty="0">
                <a:latin typeface="Arial" panose="020B0604020202020204" pitchFamily="34" charset="0"/>
              </a:rPr>
              <a:t> volumes</a:t>
            </a:r>
          </a:p>
          <a:p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Imprint and Merge Parts</a:t>
            </a:r>
          </a:p>
          <a:p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Set Schemes and Intervals</a:t>
            </a:r>
          </a:p>
          <a:p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Generate Mesh</a:t>
            </a:r>
          </a:p>
          <a:p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Check quality and improve</a:t>
            </a:r>
          </a:p>
        </p:txBody>
      </p:sp>
      <p:grpSp>
        <p:nvGrpSpPr>
          <p:cNvPr id="43019" name="Group 11">
            <a:extLst>
              <a:ext uri="{FF2B5EF4-FFF2-40B4-BE49-F238E27FC236}">
                <a16:creationId xmlns:a16="http://schemas.microsoft.com/office/drawing/2014/main" id="{D4B1C35B-B237-44A8-A29A-825AF0E80982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1936751"/>
            <a:ext cx="3549650" cy="3254375"/>
            <a:chOff x="1673" y="1346"/>
            <a:chExt cx="2236" cy="2050"/>
          </a:xfrm>
        </p:grpSpPr>
        <p:sp>
          <p:nvSpPr>
            <p:cNvPr id="18443" name="Freeform 12">
              <a:extLst>
                <a:ext uri="{FF2B5EF4-FFF2-40B4-BE49-F238E27FC236}">
                  <a16:creationId xmlns:a16="http://schemas.microsoft.com/office/drawing/2014/main" id="{A1D747A7-D46D-40E5-A199-D5D1F117C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92"/>
              <a:ext cx="240" cy="432"/>
            </a:xfrm>
            <a:custGeom>
              <a:avLst/>
              <a:gdLst>
                <a:gd name="T0" fmla="*/ 240 w 240"/>
                <a:gd name="T1" fmla="*/ 0 h 432"/>
                <a:gd name="T2" fmla="*/ 0 w 240"/>
                <a:gd name="T3" fmla="*/ 240 h 432"/>
                <a:gd name="T4" fmla="*/ 240 w 240"/>
                <a:gd name="T5" fmla="*/ 432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432">
                  <a:moveTo>
                    <a:pt x="240" y="0"/>
                  </a:moveTo>
                  <a:cubicBezTo>
                    <a:pt x="120" y="84"/>
                    <a:pt x="0" y="168"/>
                    <a:pt x="0" y="240"/>
                  </a:cubicBezTo>
                  <a:cubicBezTo>
                    <a:pt x="0" y="312"/>
                    <a:pt x="120" y="372"/>
                    <a:pt x="24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Freeform 13">
              <a:extLst>
                <a:ext uri="{FF2B5EF4-FFF2-40B4-BE49-F238E27FC236}">
                  <a16:creationId xmlns:a16="http://schemas.microsoft.com/office/drawing/2014/main" id="{039902C0-5733-4909-A667-CEC8A0957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824"/>
              <a:ext cx="240" cy="372"/>
            </a:xfrm>
            <a:custGeom>
              <a:avLst/>
              <a:gdLst>
                <a:gd name="T0" fmla="*/ 240 w 240"/>
                <a:gd name="T1" fmla="*/ 0 h 432"/>
                <a:gd name="T2" fmla="*/ 0 w 240"/>
                <a:gd name="T3" fmla="*/ 62 h 432"/>
                <a:gd name="T4" fmla="*/ 240 w 240"/>
                <a:gd name="T5" fmla="*/ 113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432">
                  <a:moveTo>
                    <a:pt x="240" y="0"/>
                  </a:moveTo>
                  <a:cubicBezTo>
                    <a:pt x="120" y="84"/>
                    <a:pt x="0" y="168"/>
                    <a:pt x="0" y="240"/>
                  </a:cubicBezTo>
                  <a:cubicBezTo>
                    <a:pt x="0" y="312"/>
                    <a:pt x="120" y="372"/>
                    <a:pt x="24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4">
              <a:extLst>
                <a:ext uri="{FF2B5EF4-FFF2-40B4-BE49-F238E27FC236}">
                  <a16:creationId xmlns:a16="http://schemas.microsoft.com/office/drawing/2014/main" id="{9DC58AD4-95FF-43FB-8972-7C58011F5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204"/>
              <a:ext cx="240" cy="345"/>
            </a:xfrm>
            <a:custGeom>
              <a:avLst/>
              <a:gdLst>
                <a:gd name="T0" fmla="*/ 240 w 240"/>
                <a:gd name="T1" fmla="*/ 0 h 432"/>
                <a:gd name="T2" fmla="*/ 0 w 240"/>
                <a:gd name="T3" fmla="*/ 31 h 432"/>
                <a:gd name="T4" fmla="*/ 240 w 240"/>
                <a:gd name="T5" fmla="*/ 58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432">
                  <a:moveTo>
                    <a:pt x="240" y="0"/>
                  </a:moveTo>
                  <a:cubicBezTo>
                    <a:pt x="120" y="84"/>
                    <a:pt x="0" y="168"/>
                    <a:pt x="0" y="240"/>
                  </a:cubicBezTo>
                  <a:cubicBezTo>
                    <a:pt x="0" y="312"/>
                    <a:pt x="120" y="372"/>
                    <a:pt x="240" y="4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Freeform 15">
              <a:extLst>
                <a:ext uri="{FF2B5EF4-FFF2-40B4-BE49-F238E27FC236}">
                  <a16:creationId xmlns:a16="http://schemas.microsoft.com/office/drawing/2014/main" id="{DC5C740D-89A1-4E6D-AAFE-3F046CB4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756"/>
              <a:ext cx="375" cy="803"/>
            </a:xfrm>
            <a:custGeom>
              <a:avLst/>
              <a:gdLst>
                <a:gd name="T0" fmla="*/ 0 w 375"/>
                <a:gd name="T1" fmla="*/ 803 h 803"/>
                <a:gd name="T2" fmla="*/ 208 w 375"/>
                <a:gd name="T3" fmla="*/ 648 h 803"/>
                <a:gd name="T4" fmla="*/ 349 w 375"/>
                <a:gd name="T5" fmla="*/ 352 h 803"/>
                <a:gd name="T6" fmla="*/ 53 w 375"/>
                <a:gd name="T7" fmla="*/ 0 h 8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" h="803">
                  <a:moveTo>
                    <a:pt x="0" y="803"/>
                  </a:moveTo>
                  <a:cubicBezTo>
                    <a:pt x="35" y="777"/>
                    <a:pt x="150" y="723"/>
                    <a:pt x="208" y="648"/>
                  </a:cubicBezTo>
                  <a:cubicBezTo>
                    <a:pt x="266" y="573"/>
                    <a:pt x="375" y="460"/>
                    <a:pt x="349" y="352"/>
                  </a:cubicBezTo>
                  <a:cubicBezTo>
                    <a:pt x="323" y="244"/>
                    <a:pt x="201" y="110"/>
                    <a:pt x="53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Freeform 16">
              <a:extLst>
                <a:ext uri="{FF2B5EF4-FFF2-40B4-BE49-F238E27FC236}">
                  <a16:creationId xmlns:a16="http://schemas.microsoft.com/office/drawing/2014/main" id="{2603748F-19CC-435E-80EE-A86A3A168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346"/>
              <a:ext cx="332" cy="395"/>
            </a:xfrm>
            <a:custGeom>
              <a:avLst/>
              <a:gdLst>
                <a:gd name="T0" fmla="*/ 0 w 332"/>
                <a:gd name="T1" fmla="*/ 395 h 395"/>
                <a:gd name="T2" fmla="*/ 316 w 332"/>
                <a:gd name="T3" fmla="*/ 179 h 395"/>
                <a:gd name="T4" fmla="*/ 94 w 332"/>
                <a:gd name="T5" fmla="*/ 0 h 3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" h="395">
                  <a:moveTo>
                    <a:pt x="0" y="395"/>
                  </a:moveTo>
                  <a:cubicBezTo>
                    <a:pt x="51" y="359"/>
                    <a:pt x="300" y="245"/>
                    <a:pt x="316" y="179"/>
                  </a:cubicBezTo>
                  <a:cubicBezTo>
                    <a:pt x="332" y="113"/>
                    <a:pt x="140" y="37"/>
                    <a:pt x="9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Freeform 17">
              <a:extLst>
                <a:ext uri="{FF2B5EF4-FFF2-40B4-BE49-F238E27FC236}">
                  <a16:creationId xmlns:a16="http://schemas.microsoft.com/office/drawing/2014/main" id="{BF30FEC3-C875-4CC6-AEC5-3B7DF62C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1393"/>
              <a:ext cx="370" cy="1230"/>
            </a:xfrm>
            <a:custGeom>
              <a:avLst/>
              <a:gdLst>
                <a:gd name="T0" fmla="*/ 363 w 370"/>
                <a:gd name="T1" fmla="*/ 0 h 1230"/>
                <a:gd name="T2" fmla="*/ 82 w 370"/>
                <a:gd name="T3" fmla="*/ 181 h 1230"/>
                <a:gd name="T4" fmla="*/ 48 w 370"/>
                <a:gd name="T5" fmla="*/ 1065 h 1230"/>
                <a:gd name="T6" fmla="*/ 370 w 370"/>
                <a:gd name="T7" fmla="*/ 1172 h 1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0" h="1230">
                  <a:moveTo>
                    <a:pt x="363" y="0"/>
                  </a:moveTo>
                  <a:cubicBezTo>
                    <a:pt x="316" y="30"/>
                    <a:pt x="135" y="3"/>
                    <a:pt x="82" y="181"/>
                  </a:cubicBezTo>
                  <a:cubicBezTo>
                    <a:pt x="29" y="359"/>
                    <a:pt x="0" y="900"/>
                    <a:pt x="48" y="1065"/>
                  </a:cubicBezTo>
                  <a:cubicBezTo>
                    <a:pt x="96" y="1230"/>
                    <a:pt x="303" y="1150"/>
                    <a:pt x="370" y="11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Freeform 18">
              <a:extLst>
                <a:ext uri="{FF2B5EF4-FFF2-40B4-BE49-F238E27FC236}">
                  <a16:creationId xmlns:a16="http://schemas.microsoft.com/office/drawing/2014/main" id="{ACA26F24-FA47-48BD-A671-EC54E914F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572"/>
              <a:ext cx="204" cy="234"/>
            </a:xfrm>
            <a:custGeom>
              <a:avLst/>
              <a:gdLst>
                <a:gd name="T0" fmla="*/ 185 w 204"/>
                <a:gd name="T1" fmla="*/ 0 h 234"/>
                <a:gd name="T2" fmla="*/ 3 w 204"/>
                <a:gd name="T3" fmla="*/ 134 h 234"/>
                <a:gd name="T4" fmla="*/ 204 w 204"/>
                <a:gd name="T5" fmla="*/ 234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234">
                  <a:moveTo>
                    <a:pt x="185" y="0"/>
                  </a:moveTo>
                  <a:cubicBezTo>
                    <a:pt x="155" y="22"/>
                    <a:pt x="0" y="95"/>
                    <a:pt x="3" y="134"/>
                  </a:cubicBezTo>
                  <a:cubicBezTo>
                    <a:pt x="6" y="173"/>
                    <a:pt x="162" y="213"/>
                    <a:pt x="204" y="23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Freeform 19">
              <a:extLst>
                <a:ext uri="{FF2B5EF4-FFF2-40B4-BE49-F238E27FC236}">
                  <a16:creationId xmlns:a16="http://schemas.microsoft.com/office/drawing/2014/main" id="{E45897DA-F345-483F-BBB1-554329CCF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2833"/>
              <a:ext cx="177" cy="254"/>
            </a:xfrm>
            <a:custGeom>
              <a:avLst/>
              <a:gdLst>
                <a:gd name="T0" fmla="*/ 52 w 204"/>
                <a:gd name="T1" fmla="*/ 0 h 234"/>
                <a:gd name="T2" fmla="*/ 3 w 204"/>
                <a:gd name="T3" fmla="*/ 279 h 234"/>
                <a:gd name="T4" fmla="*/ 57 w 204"/>
                <a:gd name="T5" fmla="*/ 492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234">
                  <a:moveTo>
                    <a:pt x="185" y="0"/>
                  </a:moveTo>
                  <a:cubicBezTo>
                    <a:pt x="155" y="22"/>
                    <a:pt x="0" y="95"/>
                    <a:pt x="3" y="134"/>
                  </a:cubicBezTo>
                  <a:cubicBezTo>
                    <a:pt x="6" y="173"/>
                    <a:pt x="162" y="213"/>
                    <a:pt x="204" y="23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Freeform 20">
              <a:extLst>
                <a:ext uri="{FF2B5EF4-FFF2-40B4-BE49-F238E27FC236}">
                  <a16:creationId xmlns:a16="http://schemas.microsoft.com/office/drawing/2014/main" id="{4586039B-3CBA-4545-8FA2-D5D979AF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2204"/>
              <a:ext cx="925" cy="888"/>
            </a:xfrm>
            <a:custGeom>
              <a:avLst/>
              <a:gdLst>
                <a:gd name="T0" fmla="*/ 0 w 925"/>
                <a:gd name="T1" fmla="*/ 882 h 888"/>
                <a:gd name="T2" fmla="*/ 735 w 925"/>
                <a:gd name="T3" fmla="*/ 817 h 888"/>
                <a:gd name="T4" fmla="*/ 910 w 925"/>
                <a:gd name="T5" fmla="*/ 455 h 888"/>
                <a:gd name="T6" fmla="*/ 823 w 925"/>
                <a:gd name="T7" fmla="*/ 167 h 888"/>
                <a:gd name="T8" fmla="*/ 662 w 925"/>
                <a:gd name="T9" fmla="*/ 0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5" h="888">
                  <a:moveTo>
                    <a:pt x="0" y="882"/>
                  </a:moveTo>
                  <a:cubicBezTo>
                    <a:pt x="122" y="871"/>
                    <a:pt x="583" y="888"/>
                    <a:pt x="735" y="817"/>
                  </a:cubicBezTo>
                  <a:cubicBezTo>
                    <a:pt x="887" y="746"/>
                    <a:pt x="895" y="563"/>
                    <a:pt x="910" y="455"/>
                  </a:cubicBezTo>
                  <a:cubicBezTo>
                    <a:pt x="925" y="347"/>
                    <a:pt x="864" y="243"/>
                    <a:pt x="823" y="167"/>
                  </a:cubicBezTo>
                  <a:cubicBezTo>
                    <a:pt x="782" y="91"/>
                    <a:pt x="696" y="35"/>
                    <a:pt x="66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Freeform 21">
              <a:extLst>
                <a:ext uri="{FF2B5EF4-FFF2-40B4-BE49-F238E27FC236}">
                  <a16:creationId xmlns:a16="http://schemas.microsoft.com/office/drawing/2014/main" id="{11B3DC6A-CE29-4161-A3A7-74430DFB0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157"/>
              <a:ext cx="389" cy="1239"/>
            </a:xfrm>
            <a:custGeom>
              <a:avLst/>
              <a:gdLst>
                <a:gd name="T0" fmla="*/ 0 w 389"/>
                <a:gd name="T1" fmla="*/ 1199 h 1239"/>
                <a:gd name="T2" fmla="*/ 298 w 389"/>
                <a:gd name="T3" fmla="*/ 1091 h 1239"/>
                <a:gd name="T4" fmla="*/ 345 w 389"/>
                <a:gd name="T5" fmla="*/ 308 h 1239"/>
                <a:gd name="T6" fmla="*/ 36 w 389"/>
                <a:gd name="T7" fmla="*/ 0 h 1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9" h="1239">
                  <a:moveTo>
                    <a:pt x="0" y="1199"/>
                  </a:moveTo>
                  <a:cubicBezTo>
                    <a:pt x="50" y="1181"/>
                    <a:pt x="240" y="1239"/>
                    <a:pt x="298" y="1091"/>
                  </a:cubicBezTo>
                  <a:cubicBezTo>
                    <a:pt x="356" y="943"/>
                    <a:pt x="389" y="490"/>
                    <a:pt x="345" y="308"/>
                  </a:cubicBezTo>
                  <a:cubicBezTo>
                    <a:pt x="301" y="126"/>
                    <a:pt x="100" y="64"/>
                    <a:pt x="3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Freeform 22">
              <a:extLst>
                <a:ext uri="{FF2B5EF4-FFF2-40B4-BE49-F238E27FC236}">
                  <a16:creationId xmlns:a16="http://schemas.microsoft.com/office/drawing/2014/main" id="{A9884E8A-504D-4951-ACD7-CA4ADAF0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826"/>
              <a:ext cx="309" cy="496"/>
            </a:xfrm>
            <a:custGeom>
              <a:avLst/>
              <a:gdLst>
                <a:gd name="T0" fmla="*/ 40 w 309"/>
                <a:gd name="T1" fmla="*/ 496 h 496"/>
                <a:gd name="T2" fmla="*/ 248 w 309"/>
                <a:gd name="T3" fmla="*/ 362 h 496"/>
                <a:gd name="T4" fmla="*/ 268 w 309"/>
                <a:gd name="T5" fmla="*/ 134 h 496"/>
                <a:gd name="T6" fmla="*/ 0 w 309"/>
                <a:gd name="T7" fmla="*/ 0 h 4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" h="496">
                  <a:moveTo>
                    <a:pt x="40" y="496"/>
                  </a:moveTo>
                  <a:cubicBezTo>
                    <a:pt x="75" y="472"/>
                    <a:pt x="210" y="422"/>
                    <a:pt x="248" y="362"/>
                  </a:cubicBezTo>
                  <a:cubicBezTo>
                    <a:pt x="286" y="302"/>
                    <a:pt x="309" y="194"/>
                    <a:pt x="268" y="134"/>
                  </a:cubicBezTo>
                  <a:cubicBezTo>
                    <a:pt x="227" y="74"/>
                    <a:pt x="56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3">
              <a:extLst>
                <a:ext uri="{FF2B5EF4-FFF2-40B4-BE49-F238E27FC236}">
                  <a16:creationId xmlns:a16="http://schemas.microsoft.com/office/drawing/2014/main" id="{A133EFEF-5AFD-4989-97A0-8D30123C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121"/>
              <a:ext cx="177" cy="227"/>
            </a:xfrm>
            <a:custGeom>
              <a:avLst/>
              <a:gdLst>
                <a:gd name="T0" fmla="*/ 52 w 204"/>
                <a:gd name="T1" fmla="*/ 0 h 234"/>
                <a:gd name="T2" fmla="*/ 3 w 204"/>
                <a:gd name="T3" fmla="*/ 102 h 234"/>
                <a:gd name="T4" fmla="*/ 57 w 204"/>
                <a:gd name="T5" fmla="*/ 178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" h="234">
                  <a:moveTo>
                    <a:pt x="185" y="0"/>
                  </a:moveTo>
                  <a:cubicBezTo>
                    <a:pt x="155" y="22"/>
                    <a:pt x="0" y="95"/>
                    <a:pt x="3" y="134"/>
                  </a:cubicBezTo>
                  <a:cubicBezTo>
                    <a:pt x="6" y="173"/>
                    <a:pt x="162" y="213"/>
                    <a:pt x="204" y="23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40" name="Picture 31">
            <a:extLst>
              <a:ext uri="{FF2B5EF4-FFF2-40B4-BE49-F238E27FC236}">
                <a16:creationId xmlns:a16="http://schemas.microsoft.com/office/drawing/2014/main" id="{DD635278-CC9F-40F4-A9C1-AEFE8A23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4" y="1811338"/>
            <a:ext cx="14303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32">
            <a:extLst>
              <a:ext uri="{FF2B5EF4-FFF2-40B4-BE49-F238E27FC236}">
                <a16:creationId xmlns:a16="http://schemas.microsoft.com/office/drawing/2014/main" id="{999E2C5A-FC39-4D4B-BFCF-63CDDEC3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6" y="1933576"/>
            <a:ext cx="14065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2" name="Text Box 33">
            <a:extLst>
              <a:ext uri="{FF2B5EF4-FFF2-40B4-BE49-F238E27FC236}">
                <a16:creationId xmlns:a16="http://schemas.microsoft.com/office/drawing/2014/main" id="{671F7BB8-2DC1-413E-BCEB-1BE6F91E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9" y="5438776"/>
            <a:ext cx="57372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CAD to mesh process can be a complex series of iterative steps requiring in-depth understanding of the model and its flaws, expertise in using the software, and creativity to infer and  apply solutions.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C8AE9F1-7AC5-4967-B93A-3C5F0806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484313"/>
            <a:ext cx="3843338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56B6539F-708B-4535-A444-CBBE48F151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67766"/>
            <a:ext cx="8429625" cy="685800"/>
          </a:xfrm>
        </p:spPr>
        <p:txBody>
          <a:bodyPr/>
          <a:lstStyle/>
          <a:p>
            <a:r>
              <a:rPr lang="en-US" altLang="en-US" dirty="0"/>
              <a:t>ITEM Overview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64DF2970-2170-4195-A39D-136A6A4E47D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460500"/>
            <a:ext cx="4522788" cy="4635500"/>
          </a:xfrm>
        </p:spPr>
        <p:txBody>
          <a:bodyPr/>
          <a:lstStyle/>
          <a:p>
            <a:r>
              <a:rPr lang="en-US" altLang="en-US" sz="2000" dirty="0">
                <a:solidFill>
                  <a:srgbClr val="FF0000"/>
                </a:solidFill>
              </a:rPr>
              <a:t>I</a:t>
            </a:r>
            <a:r>
              <a:rPr lang="en-US" altLang="en-US" sz="1800" dirty="0"/>
              <a:t>mmersive </a:t>
            </a:r>
            <a:r>
              <a:rPr lang="en-US" altLang="en-US" sz="2000" dirty="0">
                <a:solidFill>
                  <a:srgbClr val="FF0000"/>
                </a:solidFill>
              </a:rPr>
              <a:t>T</a:t>
            </a:r>
            <a:r>
              <a:rPr lang="en-US" altLang="en-US" sz="1800" dirty="0"/>
              <a:t>opology </a:t>
            </a:r>
            <a:r>
              <a:rPr lang="en-US" altLang="en-US" sz="2000" dirty="0">
                <a:solidFill>
                  <a:srgbClr val="FF0000"/>
                </a:solidFill>
              </a:rPr>
              <a:t>E</a:t>
            </a:r>
            <a:r>
              <a:rPr lang="en-US" altLang="en-US" sz="1800" dirty="0"/>
              <a:t>nvironment for </a:t>
            </a:r>
            <a:r>
              <a:rPr lang="en-US" altLang="en-US" sz="2000" dirty="0">
                <a:solidFill>
                  <a:srgbClr val="FF0000"/>
                </a:solidFill>
              </a:rPr>
              <a:t>M</a:t>
            </a:r>
            <a:r>
              <a:rPr lang="en-US" altLang="en-US" sz="1800" dirty="0"/>
              <a:t>eshing </a:t>
            </a:r>
          </a:p>
          <a:p>
            <a:r>
              <a:rPr lang="en-US" altLang="en-US" sz="1800" dirty="0"/>
              <a:t>Designed to help the new or intermittent Cubit user</a:t>
            </a:r>
          </a:p>
          <a:p>
            <a:r>
              <a:rPr lang="en-US" altLang="en-US" sz="1800" dirty="0"/>
              <a:t>Guide the user through the simulation model preparation workflow</a:t>
            </a:r>
          </a:p>
          <a:p>
            <a:r>
              <a:rPr lang="en-US" altLang="en-US" sz="1800" dirty="0"/>
              <a:t>Provide the user with intelligent options based upon the current state of the model</a:t>
            </a:r>
          </a:p>
          <a:p>
            <a:r>
              <a:rPr lang="en-US" altLang="en-US" sz="1800" dirty="0"/>
              <a:t>Where appropriate, automate as much of the process as possible</a:t>
            </a:r>
          </a:p>
          <a:p>
            <a:r>
              <a:rPr lang="en-US" altLang="en-US" sz="1800" dirty="0"/>
              <a:t>To accomplish this, a ‘</a:t>
            </a:r>
            <a:r>
              <a:rPr lang="en-US" altLang="en-US" sz="1800" i="1" dirty="0"/>
              <a:t>diagnostic + solution’</a:t>
            </a:r>
            <a:r>
              <a:rPr lang="en-US" altLang="en-US" sz="1800" dirty="0"/>
              <a:t> approach is taken. </a:t>
            </a:r>
          </a:p>
          <a:p>
            <a:endParaRPr lang="en-US" altLang="en-US" sz="1800" dirty="0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41686493-7E4A-4FFB-BB6B-2DAF5F6C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283744"/>
            <a:ext cx="5496602" cy="49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660081-12DA-41A6-B41C-FFCEF947AFB9}"/>
              </a:ext>
            </a:extLst>
          </p:cNvPr>
          <p:cNvSpPr txBox="1"/>
          <p:nvPr/>
        </p:nvSpPr>
        <p:spPr>
          <a:xfrm>
            <a:off x="8510955" y="1983679"/>
            <a:ext cx="8440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Diagnose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9FA621-03F7-45A9-A356-E914A9801201}"/>
              </a:ext>
            </a:extLst>
          </p:cNvPr>
          <p:cNvCxnSpPr/>
          <p:nvPr/>
        </p:nvCxnSpPr>
        <p:spPr>
          <a:xfrm>
            <a:off x="9355015" y="2124222"/>
            <a:ext cx="1312985" cy="801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65B97C-07A2-436B-81B3-F3A7BE6DEBAB}"/>
              </a:ext>
            </a:extLst>
          </p:cNvPr>
          <p:cNvSpPr txBox="1"/>
          <p:nvPr/>
        </p:nvSpPr>
        <p:spPr>
          <a:xfrm>
            <a:off x="8035796" y="2714816"/>
            <a:ext cx="8440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Problems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737096-3DB7-47F7-B376-97228C203344}"/>
              </a:ext>
            </a:extLst>
          </p:cNvPr>
          <p:cNvCxnSpPr>
            <a:cxnSpLocks/>
          </p:cNvCxnSpPr>
          <p:nvPr/>
        </p:nvCxnSpPr>
        <p:spPr>
          <a:xfrm>
            <a:off x="8879858" y="2835671"/>
            <a:ext cx="1044127" cy="4274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C4A8C9-98D5-47AC-B619-13D66E47BFA0}"/>
              </a:ext>
            </a:extLst>
          </p:cNvPr>
          <p:cNvSpPr txBox="1"/>
          <p:nvPr/>
        </p:nvSpPr>
        <p:spPr>
          <a:xfrm>
            <a:off x="8422270" y="4418077"/>
            <a:ext cx="8440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Solutions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248700-1BEE-4CE2-83A1-47C1591A3D7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266332" y="4556577"/>
            <a:ext cx="687294" cy="7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EEE40AF7-06EC-4E99-A536-6AF333C573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8300" y="777494"/>
            <a:ext cx="8429625" cy="685800"/>
          </a:xfrm>
        </p:spPr>
        <p:txBody>
          <a:bodyPr/>
          <a:lstStyle/>
          <a:p>
            <a:r>
              <a:rPr lang="en-US" altLang="en-US" dirty="0"/>
              <a:t>Summary of Problems/Diagnostics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BE3B04-127B-4C25-9954-5D9F1C0B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97292"/>
              </p:ext>
            </p:extLst>
          </p:nvPr>
        </p:nvGraphicFramePr>
        <p:xfrm>
          <a:off x="2368551" y="1573022"/>
          <a:ext cx="6969125" cy="5092702"/>
        </p:xfrm>
        <a:graphic>
          <a:graphicData uri="http://schemas.openxmlformats.org/drawingml/2006/table">
            <a:tbl>
              <a:tblPr/>
              <a:tblGrid>
                <a:gridCol w="2146300">
                  <a:extLst>
                    <a:ext uri="{9D8B030D-6E8A-4147-A177-3AD203B41FA5}">
                      <a16:colId xmlns:a16="http://schemas.microsoft.com/office/drawing/2014/main" val="4038849477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1225764614"/>
                    </a:ext>
                  </a:extLst>
                </a:gridCol>
                <a:gridCol w="2378075">
                  <a:extLst>
                    <a:ext uri="{9D8B030D-6E8A-4147-A177-3AD203B41FA5}">
                      <a16:colId xmlns:a16="http://schemas.microsoft.com/office/drawing/2014/main" val="257371399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Problem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Diagnostic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Solutions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278472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Small Curves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Curve length &lt;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composite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collapse curve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remove topology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25412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Small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Surface area &lt;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regularize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remove/extend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composite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remove topology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929093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Narrow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en-US" sz="9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all curves on surface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167963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Surfaces with Narrow Regions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en-US" sz="9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some curves on surface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split off narrow region and treat as narrow surface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5591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Misaligned volumes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Near coincident vertex or misalignment check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tweak surf A to surf B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tweak surf B to surf A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028726"/>
                  </a:ext>
                </a:extLst>
              </a:tr>
              <a:tr h="525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Unmerged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Overlapping surfaces check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force merge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imprint vertices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imprint curves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285245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Non-sweepable/mapable topology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Autoscheme tool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cut locations based upon dihedral angles and connectivity graph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492946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Nearly sweepable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Autoscheme tool + sweep suggestions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suggested source/target pairs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443380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Linking surfaces not mapable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Linking surfaces: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anose="02020603050405020304" pitchFamily="18" charset="0"/>
                        <a:buAutoNum type="arabicPeriod"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Curve length &lt;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anose="02020603050405020304" pitchFamily="18" charset="0"/>
                        <a:buAutoNum type="arabicPeriod"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Interior angles deviate significantly from 90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anose="02020603050405020304" pitchFamily="18" charset="0"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composite surfaces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02607"/>
                  </a:ext>
                </a:extLst>
              </a:tr>
              <a:tr h="87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Poor mesh quality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Quality metric &lt; threshold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20638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sz="2000">
                          <a:solidFill>
                            <a:srgbClr val="0000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tabLst>
                          <a:tab pos="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-20638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Mean Ratio or Smart Laplacian smoothing applied to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0638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entire mesh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0638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element quality group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0638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0" algn="l"/>
                        </a:tabLst>
                      </a:pP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individual elements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7736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9E24C-6885-401B-AA54-8F6C97317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094" y="1239837"/>
            <a:ext cx="9611808" cy="5171353"/>
          </a:xfrm>
          <a:prstGeom prst="rect">
            <a:avLst/>
          </a:prstGeom>
        </p:spPr>
      </p:pic>
      <p:sp>
        <p:nvSpPr>
          <p:cNvPr id="22533" name="TextBox 8">
            <a:extLst>
              <a:ext uri="{FF2B5EF4-FFF2-40B4-BE49-F238E27FC236}">
                <a16:creationId xmlns:a16="http://schemas.microsoft.com/office/drawing/2014/main" id="{652D98DD-7286-4362-AC64-0D2C8ACE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358" y="3825513"/>
            <a:ext cx="14605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Select this icon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CD2B20-AE7E-4D82-B391-8E9C21D5B761}"/>
              </a:ext>
            </a:extLst>
          </p:cNvPr>
          <p:cNvCxnSpPr>
            <a:cxnSpLocks/>
          </p:cNvCxnSpPr>
          <p:nvPr/>
        </p:nvCxnSpPr>
        <p:spPr bwMode="auto">
          <a:xfrm>
            <a:off x="8371608" y="4149363"/>
            <a:ext cx="2320637" cy="19379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DDE84BF-59CC-4813-A4D6-B8AD24FE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1268414"/>
            <a:ext cx="25050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6">
            <a:extLst>
              <a:ext uri="{FF2B5EF4-FFF2-40B4-BE49-F238E27FC236}">
                <a16:creationId xmlns:a16="http://schemas.microsoft.com/office/drawing/2014/main" id="{38C7D8EF-AD66-4939-B89E-D721E1B124F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6456427" y="1268413"/>
            <a:ext cx="3836987" cy="5060950"/>
          </a:xfrm>
        </p:spPr>
        <p:txBody>
          <a:bodyPr/>
          <a:lstStyle/>
          <a:p>
            <a:pPr indent="0">
              <a:buNone/>
            </a:pPr>
            <a:r>
              <a:rPr lang="en-US" altLang="en-US" dirty="0"/>
              <a:t>Interface is presented in the recommended order of operation.</a:t>
            </a:r>
          </a:p>
          <a:p>
            <a:pPr lvl="1"/>
            <a:r>
              <a:rPr lang="en-US" altLang="en-US" dirty="0"/>
              <a:t>Define geometry</a:t>
            </a:r>
          </a:p>
          <a:p>
            <a:pPr lvl="1"/>
            <a:r>
              <a:rPr lang="en-US" altLang="en-US" dirty="0"/>
              <a:t>Establish parameters</a:t>
            </a:r>
          </a:p>
          <a:p>
            <a:pPr lvl="1"/>
            <a:r>
              <a:rPr lang="en-US" altLang="en-US" dirty="0"/>
              <a:t>Prepare geometry</a:t>
            </a:r>
          </a:p>
          <a:p>
            <a:pPr lvl="1"/>
            <a:r>
              <a:rPr lang="en-US" altLang="en-US" dirty="0"/>
              <a:t>Mesh</a:t>
            </a:r>
          </a:p>
          <a:p>
            <a:pPr lvl="1"/>
            <a:r>
              <a:rPr lang="en-US" altLang="en-US" dirty="0"/>
              <a:t>Validate</a:t>
            </a:r>
          </a:p>
          <a:p>
            <a:pPr lvl="1"/>
            <a:r>
              <a:rPr lang="en-US" altLang="en-US" dirty="0"/>
              <a:t>Setup BCs</a:t>
            </a:r>
          </a:p>
          <a:p>
            <a:pPr lvl="1"/>
            <a:r>
              <a:rPr lang="en-US" altLang="en-US" dirty="0"/>
              <a:t>Export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FD1E1-DCD1-471A-AAB8-E3AFE6A50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6"/>
          <a:stretch/>
        </p:blipFill>
        <p:spPr>
          <a:xfrm>
            <a:off x="1995489" y="1268413"/>
            <a:ext cx="2505074" cy="5432662"/>
          </a:xfrm>
          <a:prstGeom prst="rect">
            <a:avLst/>
          </a:prstGeom>
        </p:spPr>
      </p:pic>
      <p:cxnSp>
        <p:nvCxnSpPr>
          <p:cNvPr id="23556" name="Straight Arrow Connector 8">
            <a:extLst>
              <a:ext uri="{FF2B5EF4-FFF2-40B4-BE49-F238E27FC236}">
                <a16:creationId xmlns:a16="http://schemas.microsoft.com/office/drawing/2014/main" id="{6349E151-2FBB-4715-859F-CFDF1248C0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75809" y="2338388"/>
            <a:ext cx="2927327" cy="56067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Straight Arrow Connector 10">
            <a:extLst>
              <a:ext uri="{FF2B5EF4-FFF2-40B4-BE49-F238E27FC236}">
                <a16:creationId xmlns:a16="http://schemas.microsoft.com/office/drawing/2014/main" id="{40157864-CCFF-49EC-9275-105F40D0FA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15936" y="4114801"/>
            <a:ext cx="3987200" cy="147478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128692E-07BA-4DD2-9DE6-7F915A2FA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4706938" y="1727200"/>
            <a:ext cx="2660650" cy="494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6">
            <a:extLst>
              <a:ext uri="{FF2B5EF4-FFF2-40B4-BE49-F238E27FC236}">
                <a16:creationId xmlns:a16="http://schemas.microsoft.com/office/drawing/2014/main" id="{180D395E-81B7-4B39-B0B2-E104C0E7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9" y="1152526"/>
            <a:ext cx="2327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This menu allows the user to skip from section to section in ITEM if necessary.</a:t>
            </a:r>
          </a:p>
        </p:txBody>
      </p:sp>
      <p:cxnSp>
        <p:nvCxnSpPr>
          <p:cNvPr id="24580" name="Elbow Connector 8">
            <a:extLst>
              <a:ext uri="{FF2B5EF4-FFF2-40B4-BE49-F238E27FC236}">
                <a16:creationId xmlns:a16="http://schemas.microsoft.com/office/drawing/2014/main" id="{E6672BF6-C1DA-4284-835D-A687E1F4CB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7638" y="2339976"/>
            <a:ext cx="2055812" cy="911225"/>
          </a:xfrm>
          <a:prstGeom prst="bentConnector3">
            <a:avLst>
              <a:gd name="adj1" fmla="val 741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12">
            <a:extLst>
              <a:ext uri="{FF2B5EF4-FFF2-40B4-BE49-F238E27FC236}">
                <a16:creationId xmlns:a16="http://schemas.microsoft.com/office/drawing/2014/main" id="{978C97F9-FBBE-49C2-9869-BA14C67D4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975" y="1727201"/>
            <a:ext cx="173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Press to Undo</a:t>
            </a:r>
          </a:p>
        </p:txBody>
      </p:sp>
      <p:sp>
        <p:nvSpPr>
          <p:cNvPr id="24582" name="TextBox 13">
            <a:extLst>
              <a:ext uri="{FF2B5EF4-FFF2-40B4-BE49-F238E27FC236}">
                <a16:creationId xmlns:a16="http://schemas.microsoft.com/office/drawing/2014/main" id="{27F1E510-FFBD-483E-91B4-218931B97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975" y="2244726"/>
            <a:ext cx="2019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“Magic” Mesh Button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Will attempt to mesh the model in its current state</a:t>
            </a:r>
          </a:p>
        </p:txBody>
      </p:sp>
      <p:cxnSp>
        <p:nvCxnSpPr>
          <p:cNvPr id="24583" name="Straight Arrow Connector 15">
            <a:extLst>
              <a:ext uri="{FF2B5EF4-FFF2-40B4-BE49-F238E27FC236}">
                <a16:creationId xmlns:a16="http://schemas.microsoft.com/office/drawing/2014/main" id="{9AA86CF3-D19D-468C-88D5-00F6D427A0B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202489" y="1901825"/>
            <a:ext cx="1233487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Arrow Connector 17">
            <a:extLst>
              <a:ext uri="{FF2B5EF4-FFF2-40B4-BE49-F238E27FC236}">
                <a16:creationId xmlns:a16="http://schemas.microsoft.com/office/drawing/2014/main" id="{A780F94C-AC0E-4CF8-8382-C830D2C6439E}"/>
              </a:ext>
            </a:extLst>
          </p:cNvPr>
          <p:cNvCxnSpPr>
            <a:cxnSpLocks noChangeShapeType="1"/>
            <a:stCxn id="24582" idx="1"/>
          </p:cNvCxnSpPr>
          <p:nvPr/>
        </p:nvCxnSpPr>
        <p:spPr bwMode="auto">
          <a:xfrm flipH="1" flipV="1">
            <a:off x="6904039" y="2032001"/>
            <a:ext cx="1531937" cy="7159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20">
            <a:extLst>
              <a:ext uri="{FF2B5EF4-FFF2-40B4-BE49-F238E27FC236}">
                <a16:creationId xmlns:a16="http://schemas.microsoft.com/office/drawing/2014/main" id="{C8AE7CFA-B298-42E3-B18A-71D644B1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6" y="4583114"/>
            <a:ext cx="19589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Help for ITEM</a:t>
            </a:r>
          </a:p>
        </p:txBody>
      </p:sp>
      <p:cxnSp>
        <p:nvCxnSpPr>
          <p:cNvPr id="24586" name="Straight Arrow Connector 22">
            <a:extLst>
              <a:ext uri="{FF2B5EF4-FFF2-40B4-BE49-F238E27FC236}">
                <a16:creationId xmlns:a16="http://schemas.microsoft.com/office/drawing/2014/main" id="{A43F4FD5-E26A-4403-84BD-85EBB3D7CFC9}"/>
              </a:ext>
            </a:extLst>
          </p:cNvPr>
          <p:cNvCxnSpPr>
            <a:cxnSpLocks noChangeShapeType="1"/>
            <a:stCxn id="24585" idx="1"/>
          </p:cNvCxnSpPr>
          <p:nvPr/>
        </p:nvCxnSpPr>
        <p:spPr bwMode="auto">
          <a:xfrm flipH="1">
            <a:off x="7002463" y="4743451"/>
            <a:ext cx="1528762" cy="6207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1802E597-90D5-4FDC-880B-3BE96BCE9B14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0" y="1265239"/>
            <a:ext cx="2508250" cy="18383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/>
              <a:t>Use the Setup page to establish default mesh size and element shape.</a:t>
            </a:r>
          </a:p>
        </p:txBody>
      </p:sp>
      <p:pic>
        <p:nvPicPr>
          <p:cNvPr id="25602" name="Content Placeholder 2">
            <a:extLst>
              <a:ext uri="{FF2B5EF4-FFF2-40B4-BE49-F238E27FC236}">
                <a16:creationId xmlns:a16="http://schemas.microsoft.com/office/drawing/2014/main" id="{8DBC6A4D-59B4-4846-845D-922C00BF208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b="5764"/>
          <a:stretch/>
        </p:blipFill>
        <p:spPr>
          <a:xfrm>
            <a:off x="4972306" y="990385"/>
            <a:ext cx="5825613" cy="5292710"/>
          </a:xfrm>
        </p:spPr>
      </p:pic>
      <p:sp>
        <p:nvSpPr>
          <p:cNvPr id="25604" name="TextBox 6">
            <a:extLst>
              <a:ext uri="{FF2B5EF4-FFF2-40B4-BE49-F238E27FC236}">
                <a16:creationId xmlns:a16="http://schemas.microsoft.com/office/drawing/2014/main" id="{379A0FC0-A28F-4093-A437-306D35EB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3949701"/>
            <a:ext cx="23272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Change either element budget, element size or mesh density.  Others will update</a:t>
            </a:r>
          </a:p>
        </p:txBody>
      </p:sp>
      <p:cxnSp>
        <p:nvCxnSpPr>
          <p:cNvPr id="25605" name="Straight Arrow Connector 22">
            <a:extLst>
              <a:ext uri="{FF2B5EF4-FFF2-40B4-BE49-F238E27FC236}">
                <a16:creationId xmlns:a16="http://schemas.microsoft.com/office/drawing/2014/main" id="{ED2F17EB-D460-42B6-AF47-604C4811CA6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35375" y="3759201"/>
            <a:ext cx="5420135" cy="3952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TextBox 6">
            <a:extLst>
              <a:ext uri="{FF2B5EF4-FFF2-40B4-BE49-F238E27FC236}">
                <a16:creationId xmlns:a16="http://schemas.microsoft.com/office/drawing/2014/main" id="{0F1C1CDC-11B1-4B64-9CC3-506A0A18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1451769"/>
            <a:ext cx="2101850" cy="1465263"/>
          </a:xfrm>
          <a:prstGeom prst="rect">
            <a:avLst/>
          </a:prstGeom>
          <a:solidFill>
            <a:srgbClr val="FF3300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Arial" panose="020B0604020202020204" pitchFamily="34" charset="0"/>
              </a:rPr>
              <a:t>Interactively preview mesh size on curves when changing mesh size or density  </a:t>
            </a:r>
          </a:p>
        </p:txBody>
      </p:sp>
      <p:cxnSp>
        <p:nvCxnSpPr>
          <p:cNvPr id="25607" name="Straight Arrow Connector 22">
            <a:extLst>
              <a:ext uri="{FF2B5EF4-FFF2-40B4-BE49-F238E27FC236}">
                <a16:creationId xmlns:a16="http://schemas.microsoft.com/office/drawing/2014/main" id="{A1115C0F-A8CB-4FF5-9D79-29937011C4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57601" y="4138613"/>
            <a:ext cx="5397909" cy="698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Arrow Connector 22">
            <a:extLst>
              <a:ext uri="{FF2B5EF4-FFF2-40B4-BE49-F238E27FC236}">
                <a16:creationId xmlns:a16="http://schemas.microsoft.com/office/drawing/2014/main" id="{DA83E0DE-99CA-48A8-A504-E58A91882D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4267201"/>
            <a:ext cx="5397910" cy="46899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FEA43B0-F26B-4830-93FA-4CC94FF1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3" b="10113"/>
          <a:stretch/>
        </p:blipFill>
        <p:spPr bwMode="auto">
          <a:xfrm>
            <a:off x="4870450" y="1519310"/>
            <a:ext cx="5624048" cy="46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7">
            <a:extLst>
              <a:ext uri="{FF2B5EF4-FFF2-40B4-BE49-F238E27FC236}">
                <a16:creationId xmlns:a16="http://schemas.microsoft.com/office/drawing/2014/main" id="{2B0E58AC-AFDB-48A9-9094-37D5F108CDC1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1524000" y="1168400"/>
            <a:ext cx="3201988" cy="1468438"/>
          </a:xfrm>
        </p:spPr>
        <p:txBody>
          <a:bodyPr/>
          <a:lstStyle/>
          <a:p>
            <a:pPr marL="0" indent="1588">
              <a:buNone/>
            </a:pPr>
            <a:r>
              <a:rPr lang="en-US" altLang="en-US" sz="2000"/>
              <a:t>The Prepare Geometry page will help identify problem areas in the geometry.</a:t>
            </a: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18947A1D-7A16-480F-9F66-D8061ADB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4" y="2908301"/>
            <a:ext cx="23272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Icons indicate potential problems yet to be resolved.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Click on link for help in resolving</a:t>
            </a:r>
          </a:p>
        </p:txBody>
      </p:sp>
      <p:sp>
        <p:nvSpPr>
          <p:cNvPr id="26629" name="TextBox 6">
            <a:extLst>
              <a:ext uri="{FF2B5EF4-FFF2-40B4-BE49-F238E27FC236}">
                <a16:creationId xmlns:a16="http://schemas.microsoft.com/office/drawing/2014/main" id="{54C127D9-C2DB-48FB-96C9-D635D9AE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9" y="4683126"/>
            <a:ext cx="28336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Important</a:t>
            </a:r>
            <a:r>
              <a:rPr lang="en-US" altLang="en-US" sz="1800">
                <a:latin typeface="Arial" panose="020B0604020202020204" pitchFamily="34" charset="0"/>
              </a:rPr>
              <a:t>: May need to rerun diagnostics several times during geometry preparation</a:t>
            </a:r>
          </a:p>
        </p:txBody>
      </p:sp>
      <p:cxnSp>
        <p:nvCxnSpPr>
          <p:cNvPr id="26630" name="Straight Arrow Connector 22">
            <a:extLst>
              <a:ext uri="{FF2B5EF4-FFF2-40B4-BE49-F238E27FC236}">
                <a16:creationId xmlns:a16="http://schemas.microsoft.com/office/drawing/2014/main" id="{4F526E42-22F2-4D62-94AF-AC300FDE84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81400" y="2799471"/>
            <a:ext cx="5239043" cy="324729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2953</TotalTime>
  <Words>730</Words>
  <Application>Microsoft Office PowerPoint</Application>
  <PresentationFormat>Widescreen</PresentationFormat>
  <Paragraphs>120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</vt:lpstr>
      <vt:lpstr>Times New Roman</vt:lpstr>
      <vt:lpstr>coreform-ppt-theme</vt:lpstr>
      <vt:lpstr>PowerPoint Presentation</vt:lpstr>
      <vt:lpstr>CAD to Mesh</vt:lpstr>
      <vt:lpstr>ITEM Overview</vt:lpstr>
      <vt:lpstr>Summary of Problems/Diagnostics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ITEM Exercise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Eric Nielsen</dc:creator>
  <cp:lastModifiedBy>Ben Taylor</cp:lastModifiedBy>
  <cp:revision>168</cp:revision>
  <cp:lastPrinted>2000-11-13T18:08:09Z</cp:lastPrinted>
  <dcterms:created xsi:type="dcterms:W3CDTF">2000-01-28T13:45:17Z</dcterms:created>
  <dcterms:modified xsi:type="dcterms:W3CDTF">2020-12-17T01:16:55Z</dcterms:modified>
</cp:coreProperties>
</file>