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9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0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7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2D6BAD8-DF90-4A47-BB30-98B1994654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82691F0-925A-479D-AAFA-BC586B834A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F81C8DC-518C-47D3-807D-A433CB1E1D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28D2007E-28FB-4A58-AAEC-3C5EA4D2DA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32DD4F62-4A53-47CC-9B97-F8E8EAD965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B0FBE7D-0B84-4738-863A-63736C165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9D18D9-40F1-46E0-BEAE-613863AE63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4429295-C45B-4A95-B8B8-702388AEF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E5E13E-82FB-4FB7-9035-71DF983178B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BB80EEF-B938-495B-A453-F6DD825E5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67E6975-D357-46C0-B485-B90A2329C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Type: FORMAL - Training</a:t>
            </a:r>
          </a:p>
          <a:p>
            <a:r>
              <a:rPr lang="en-US" altLang="en-US">
                <a:latin typeface="Arial" panose="020B0604020202020204" pitchFamily="34" charset="0"/>
              </a:rPr>
              <a:t>Title: Cubit 100 Training</a:t>
            </a:r>
          </a:p>
          <a:p>
            <a:r>
              <a:rPr lang="en-US" altLang="en-US">
                <a:latin typeface="Arial" panose="020B0604020202020204" pitchFamily="34" charset="0"/>
              </a:rPr>
              <a:t>SAND Number: SAND2020-0679 TR</a:t>
            </a:r>
          </a:p>
          <a:p>
            <a:r>
              <a:rPr lang="en-US" altLang="en-US">
                <a:latin typeface="Arial" panose="020B0604020202020204" pitchFamily="34" charset="0"/>
              </a:rPr>
              <a:t>Contact: Hensley,Trevor Michael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77ED1E4-1002-401D-840A-ACFFA9BCB3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A5BA9E-519B-4F2A-9B0D-A5951BE8480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B1FECD4-1D83-431A-A79C-7D714B901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41F3F37-DCFB-45FA-A2C4-E9E8416A9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29D5BF4-5FCC-4239-B650-51AB4C594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574A674-FF2E-457C-A3FE-67AFDBA62F6D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53C7862-B40C-4B94-B24D-43AC1A1F3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C366734-CC90-406F-B047-9544F299C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3FA56E6-530F-4DB5-99B4-B68BCE1F2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089754E-80AA-46A8-8AD2-F1CC91630A8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5835D54-9969-4445-A0C6-0C102855E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2328C77-5319-425C-9885-609634283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939A2CC-BA29-4652-A820-359F1A6A8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98F0DE-5DC6-43ED-8E61-578123981B7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163D9B8-489D-48F7-86A3-D3CB81599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55DA525-9B81-427F-A9A7-110CD07DD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7981DB0-4637-4CBB-90D4-E3D8A10777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4D92A29-7532-4DA0-9217-5C4E4C2143C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CBC3FD9-DA5B-45BE-ABE4-64DD377D8E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D5683F6-85AB-435D-ADA2-E071EF85C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D3A424E-083A-4D75-A8E6-9ED32B074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F30DA8-354B-4346-B542-42163E9E0CC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3CE1BAE-7B01-49F8-A22B-B9538982B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E42822B-79DE-4D44-A6E9-36B4D2C66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25E66BF-C7C9-4457-91D8-B4C9B01DE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8F64A1-A8C2-4FA6-9971-B5D6A2A3ADE1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5639E32-EE10-4905-9EBD-E118A9B62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21F615D-87E3-41A2-B6C3-3767A5170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D0AC602-6FB7-4DEA-9D50-6E73106BB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2F2693-9757-4DEA-87BA-E4BC2FC4417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62E78C4-515B-4144-B6B9-2379105B5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C6D9070-39F6-43B3-8EA0-27EAEBB8F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1EFF712-6A6C-4435-A0B4-159644777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5513DD2-B74F-43F7-9D57-90AF0D9B4BA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4DEAF3B-8980-4760-B229-7C45D754A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9FDE630-E15D-407E-9F72-E1AD7F852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6C38ACF-46D8-411F-B4E9-503865BBB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2810D8-58F7-4FA5-B3C7-A49B81FC3614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F8CA5E5-6AB4-45CC-A077-07DAFFF56D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85E311A-3614-4D76-B99C-2A6824625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57FFF1D-A41D-4675-ABA9-F4ACD6A0E8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0AFE4F-DF83-4843-AFEC-958E7ADEEE8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9979055-C92E-43EC-86E5-06DB57EE0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06F828A-4AB3-48C6-A265-8AC1BE9D0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81694C6-5229-431D-A46A-4D7A60726E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7020FC-5B58-41B2-800C-7DDBD72A3E49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EF27B9C-A971-4116-BD11-E834A4E27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F8C6B7C-2162-4897-98DF-E2C21A109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74BE849-26CC-4E75-981F-C613CC0CB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D1ED6F-13F4-44E4-AD26-59CA030CC64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A925369-CF1F-40A2-B42D-FCA8E71E0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4EEE4D7-914F-42A7-9986-D7DD45A61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DC13BF4-95DD-4A84-94F6-C66E0EE8E8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72DF84-F69B-4135-A0E6-55F0F7382E2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B3466C8-93B7-42A1-BF54-05073D6866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DA0508C-8DBC-4F37-933B-FFD1C8187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59044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7127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69143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DDA6F5C8-A2BE-4E0D-8F8D-1A543C6A31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27767" y="6488114"/>
            <a:ext cx="81343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SAND2020-0679 TR</a:t>
            </a:r>
          </a:p>
          <a:p>
            <a:pPr eaLnBrk="1" hangingPunct="1"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0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7539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15235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0160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43820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27435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91472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14374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82759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07924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20669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D27BDF9-5011-4018-9EE7-525BA7B33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r">
              <a:defRPr/>
            </a:pPr>
            <a:r>
              <a:rPr lang="en-US"/>
              <a:t>CUBIT Basic Tutorial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84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AD8E222-BC6C-4360-A5F1-6625DDCFB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r">
              <a:defRPr/>
            </a:pPr>
            <a:r>
              <a:rPr lang="en-US"/>
              <a:t>CUBIT Basic Tutorial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6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1" y="311151"/>
            <a:ext cx="9055100" cy="8493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A3B1DA-4FF3-4EDC-A116-2CC62E023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 algn="r">
              <a:defRPr/>
            </a:pPr>
            <a:r>
              <a:rPr lang="en-US"/>
              <a:t>CUBIT Basic Tutorial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7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0015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9007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8051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5616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5976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1593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51078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9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4578D3E5-C0BB-443F-A160-C5F5D1D16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86200"/>
            <a:ext cx="6477000" cy="1524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0487" tIns="44450" rIns="90487" bIns="44450"/>
          <a:lstStyle/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2400" b="1" dirty="0">
                <a:solidFill>
                  <a:srgbClr val="CD0000"/>
                </a:solidFill>
                <a:latin typeface="Arial" charset="0"/>
                <a:ea typeface="ＭＳ Ｐゴシック" charset="0"/>
                <a:cs typeface="ＭＳ Ｐゴシック" charset="0"/>
              </a:rPr>
              <a:t>CUBIT™ Fast-Start Tutorial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latin typeface="Arial" charset="0"/>
                <a:ea typeface="ＭＳ Ｐゴシック" charset="0"/>
                <a:cs typeface="ＭＳ Ｐゴシック" charset="0"/>
              </a:rPr>
              <a:t>7. CUBIT™ Power Tools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endParaRPr lang="en-US" sz="3600" b="1" dirty="0">
              <a:solidFill>
                <a:srgbClr val="CD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D09139-8E55-41C3-89FA-59A7F692A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475" y="685801"/>
            <a:ext cx="3067050" cy="3533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D8C877-5CCE-4656-B3DF-5B9E21A0B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7C8BBE9-42CB-4471-B353-7A9D10A305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>
            <a:extLst>
              <a:ext uri="{FF2B5EF4-FFF2-40B4-BE49-F238E27FC236}">
                <a16:creationId xmlns:a16="http://schemas.microsoft.com/office/drawing/2014/main" id="{2CF64149-2EA9-452C-920A-145F80812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633" r="600" b="810"/>
          <a:stretch>
            <a:fillRect/>
          </a:stretch>
        </p:blipFill>
        <p:spPr bwMode="auto">
          <a:xfrm>
            <a:off x="8534401" y="3081339"/>
            <a:ext cx="2011363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>
            <a:extLst>
              <a:ext uri="{FF2B5EF4-FFF2-40B4-BE49-F238E27FC236}">
                <a16:creationId xmlns:a16="http://schemas.microsoft.com/office/drawing/2014/main" id="{796878A5-B89A-4929-971B-D4825339D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-373" b="164"/>
          <a:stretch/>
        </p:blipFill>
        <p:spPr bwMode="auto">
          <a:xfrm>
            <a:off x="2343505" y="1198942"/>
            <a:ext cx="2841625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1">
            <a:extLst>
              <a:ext uri="{FF2B5EF4-FFF2-40B4-BE49-F238E27FC236}">
                <a16:creationId xmlns:a16="http://schemas.microsoft.com/office/drawing/2014/main" id="{6F70FF23-45B1-4D4A-A905-3B0A50698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1"/>
            <a:ext cx="3048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Use the </a:t>
            </a:r>
            <a:r>
              <a:rPr lang="ja-JP" altLang="en-US" sz="2000"/>
              <a:t>“</a:t>
            </a:r>
            <a:r>
              <a:rPr lang="en-US" altLang="ja-JP" sz="2000"/>
              <a:t>Remove Entity</a:t>
            </a:r>
            <a:r>
              <a:rPr lang="ja-JP" altLang="en-US" sz="2000"/>
              <a:t>”</a:t>
            </a:r>
            <a:r>
              <a:rPr lang="en-US" altLang="ja-JP" sz="2000"/>
              <a:t> button </a:t>
            </a:r>
          </a:p>
          <a:p>
            <a:pPr algn="ctr">
              <a:spcBef>
                <a:spcPct val="50000"/>
              </a:spcBef>
            </a:pPr>
            <a:r>
              <a:rPr lang="en-US" altLang="en-US" sz="2000"/>
              <a:t>- or -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the </a:t>
            </a:r>
            <a:r>
              <a:rPr lang="ja-JP" altLang="en-US" sz="2000"/>
              <a:t>“</a:t>
            </a:r>
            <a:r>
              <a:rPr lang="en-US" altLang="ja-JP" sz="2000"/>
              <a:t>Remove</a:t>
            </a:r>
            <a:r>
              <a:rPr lang="ja-JP" altLang="en-US" sz="2000"/>
              <a:t>”</a:t>
            </a:r>
            <a:r>
              <a:rPr lang="en-US" altLang="ja-JP" sz="2000"/>
              <a:t> option from the context menu.  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These will bring up the remove surface dialog in the main command panel</a:t>
            </a:r>
            <a:r>
              <a:rPr lang="en-US" altLang="en-US"/>
              <a:t>  </a:t>
            </a:r>
            <a:endParaRPr lang="en-US" altLang="en-US" sz="240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E6E204-3078-4F3D-BF13-4B8EB5BC71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4481" y="598207"/>
            <a:ext cx="8429625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Example: Using the Geometry Power Tools</a:t>
            </a:r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5562CE68-D3E6-4C3B-B36A-302B21E1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24001"/>
            <a:ext cx="457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Examine the surface.  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This is a surface we want to remove.  </a:t>
            </a:r>
          </a:p>
        </p:txBody>
      </p:sp>
      <p:sp>
        <p:nvSpPr>
          <p:cNvPr id="22535" name="Rectangle 8">
            <a:extLst>
              <a:ext uri="{FF2B5EF4-FFF2-40B4-BE49-F238E27FC236}">
                <a16:creationId xmlns:a16="http://schemas.microsoft.com/office/drawing/2014/main" id="{D23FC3DE-98A1-424C-BC63-7F3F4C96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51" y="5840791"/>
            <a:ext cx="388767" cy="387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6" name="Freeform 9">
            <a:extLst>
              <a:ext uri="{FF2B5EF4-FFF2-40B4-BE49-F238E27FC236}">
                <a16:creationId xmlns:a16="http://schemas.microsoft.com/office/drawing/2014/main" id="{282AD218-DD51-4376-92D4-0FFE9708DF4D}"/>
              </a:ext>
            </a:extLst>
          </p:cNvPr>
          <p:cNvSpPr>
            <a:spLocks/>
          </p:cNvSpPr>
          <p:nvPr/>
        </p:nvSpPr>
        <p:spPr bwMode="auto">
          <a:xfrm>
            <a:off x="2773718" y="3011489"/>
            <a:ext cx="2709507" cy="2827337"/>
          </a:xfrm>
          <a:custGeom>
            <a:avLst/>
            <a:gdLst>
              <a:gd name="T0" fmla="*/ 2147483646 w 1173"/>
              <a:gd name="T1" fmla="*/ 0 h 1313"/>
              <a:gd name="T2" fmla="*/ 0 w 1173"/>
              <a:gd name="T3" fmla="*/ 2147483646 h 131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73" h="1313">
                <a:moveTo>
                  <a:pt x="1173" y="0"/>
                </a:moveTo>
                <a:lnTo>
                  <a:pt x="0" y="1313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10">
            <a:extLst>
              <a:ext uri="{FF2B5EF4-FFF2-40B4-BE49-F238E27FC236}">
                <a16:creationId xmlns:a16="http://schemas.microsoft.com/office/drawing/2014/main" id="{2BAD0900-EACE-477A-A25E-43352C15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9" y="4629151"/>
            <a:ext cx="947737" cy="2381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8" name="Line 13">
            <a:extLst>
              <a:ext uri="{FF2B5EF4-FFF2-40B4-BE49-F238E27FC236}">
                <a16:creationId xmlns:a16="http://schemas.microsoft.com/office/drawing/2014/main" id="{F5CC7EEA-6B24-4D38-AF2E-603146128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4351" y="4171951"/>
            <a:ext cx="390525" cy="428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6D07008D-2F51-4559-AFCE-251B34467B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8869" y="609600"/>
            <a:ext cx="8429625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Example: Using the Geometry Power Tools</a:t>
            </a:r>
          </a:p>
        </p:txBody>
      </p:sp>
      <p:sp>
        <p:nvSpPr>
          <p:cNvPr id="24578" name="Date Placeholder 2">
            <a:extLst>
              <a:ext uri="{FF2B5EF4-FFF2-40B4-BE49-F238E27FC236}">
                <a16:creationId xmlns:a16="http://schemas.microsoft.com/office/drawing/2014/main" id="{5B606190-1FF2-4AB9-B655-5FC500DB82D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2400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000">
                <a:latin typeface="Times New Roman" panose="02020603050405020304" pitchFamily="18" charset="0"/>
              </a:rPr>
              <a:t>CUBIT Basic Tutorial</a:t>
            </a:r>
          </a:p>
          <a:p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A7713658-5429-4FBE-8C3B-9C49B4165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95401"/>
            <a:ext cx="3352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Hit the </a:t>
            </a:r>
            <a:r>
              <a:rPr lang="ja-JP" altLang="en-US" sz="2000"/>
              <a:t>“</a:t>
            </a:r>
            <a:r>
              <a:rPr lang="en-US" altLang="ja-JP" sz="2000"/>
              <a:t>Analyze</a:t>
            </a:r>
            <a:r>
              <a:rPr lang="ja-JP" altLang="en-US" sz="2000"/>
              <a:t>”</a:t>
            </a:r>
            <a:r>
              <a:rPr lang="en-US" altLang="ja-JP" sz="2000"/>
              <a:t> button again after removing the surface to remove outdated data from the output.  </a:t>
            </a:r>
            <a:endParaRPr lang="en-US" altLang="en-US" sz="2000"/>
          </a:p>
        </p:txBody>
      </p:sp>
      <p:sp>
        <p:nvSpPr>
          <p:cNvPr id="24581" name="Text Box 8">
            <a:extLst>
              <a:ext uri="{FF2B5EF4-FFF2-40B4-BE49-F238E27FC236}">
                <a16:creationId xmlns:a16="http://schemas.microsoft.com/office/drawing/2014/main" id="{E85ED3E9-08E8-4124-8913-2606438B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124201"/>
            <a:ext cx="335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Check the rest of the output and remove anything else that should be remove.</a:t>
            </a:r>
            <a:r>
              <a:rPr lang="en-US" altLang="en-US"/>
              <a:t>  </a:t>
            </a:r>
            <a:endParaRPr lang="en-US" altLang="en-US" sz="2400"/>
          </a:p>
        </p:txBody>
      </p:sp>
      <p:pic>
        <p:nvPicPr>
          <p:cNvPr id="24582" name="Picture 2">
            <a:extLst>
              <a:ext uri="{FF2B5EF4-FFF2-40B4-BE49-F238E27FC236}">
                <a16:creationId xmlns:a16="http://schemas.microsoft.com/office/drawing/2014/main" id="{DDDBBCCD-38E0-41B8-8F97-71A0E5177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39" b="734"/>
          <a:stretch/>
        </p:blipFill>
        <p:spPr bwMode="auto">
          <a:xfrm>
            <a:off x="2305050" y="1524000"/>
            <a:ext cx="28527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>
            <a:extLst>
              <a:ext uri="{FF2B5EF4-FFF2-40B4-BE49-F238E27FC236}">
                <a16:creationId xmlns:a16="http://schemas.microsoft.com/office/drawing/2014/main" id="{99A57E94-C771-4FD5-89A0-B8C3805B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068802" y="1229044"/>
            <a:ext cx="9829800" cy="527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30CD5953-8B09-42A6-91A4-77E156B06C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08075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Mesh Power Tool</a:t>
            </a: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78EFC116-A434-4E7C-986C-448FD1A29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846" y="1923147"/>
            <a:ext cx="381000" cy="2174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29" name="Line 6">
            <a:extLst>
              <a:ext uri="{FF2B5EF4-FFF2-40B4-BE49-F238E27FC236}">
                <a16:creationId xmlns:a16="http://schemas.microsoft.com/office/drawing/2014/main" id="{67559207-D4C0-49B1-B33D-22B9831163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05106" y="2152650"/>
            <a:ext cx="695325" cy="317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7">
            <a:extLst>
              <a:ext uri="{FF2B5EF4-FFF2-40B4-BE49-F238E27FC236}">
                <a16:creationId xmlns:a16="http://schemas.microsoft.com/office/drawing/2014/main" id="{59A58146-3430-46FB-9659-4EA03F606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3655" y="2133600"/>
            <a:ext cx="2819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Mesh Power Tools are located on the Entity Tree window under the purple tab.</a:t>
            </a:r>
            <a:endParaRPr lang="en-US" altLang="en-US" sz="2400" dirty="0"/>
          </a:p>
        </p:txBody>
      </p:sp>
      <p:pic>
        <p:nvPicPr>
          <p:cNvPr id="26631" name="Picture 8" descr="meshing_tool_button">
            <a:extLst>
              <a:ext uri="{FF2B5EF4-FFF2-40B4-BE49-F238E27FC236}">
                <a16:creationId xmlns:a16="http://schemas.microsoft.com/office/drawing/2014/main" id="{0FEB6ABD-6669-43A7-BF96-9B67EE8F3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06" y="2652714"/>
            <a:ext cx="403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B9DC94B1-7F2F-4293-A143-992014C9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73082" y="1066800"/>
            <a:ext cx="2803151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BCBE523A-41C7-4889-AAB3-EE0F7061F4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51461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The Mesh Power Tool Panel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FEBF80C2-4097-4351-81B1-53713C0B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47800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Entities to analyze</a:t>
            </a:r>
            <a:endParaRPr lang="en-US" altLang="en-US" sz="2400"/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36DF9B2B-2CF1-47EA-88EC-72EF557F7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13360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Run scheme analysis</a:t>
            </a:r>
            <a:endParaRPr lang="en-US" altLang="en-US" sz="2400"/>
          </a:p>
        </p:txBody>
      </p:sp>
      <p:sp>
        <p:nvSpPr>
          <p:cNvPr id="28678" name="Text Box 7">
            <a:extLst>
              <a:ext uri="{FF2B5EF4-FFF2-40B4-BE49-F238E27FC236}">
                <a16:creationId xmlns:a16="http://schemas.microsoft.com/office/drawing/2014/main" id="{1DA52E4F-D68E-4504-A841-3F94F2D5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4014788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Scheme analysis output</a:t>
            </a:r>
            <a:endParaRPr lang="en-US" altLang="en-US" sz="2400"/>
          </a:p>
        </p:txBody>
      </p:sp>
      <p:sp>
        <p:nvSpPr>
          <p:cNvPr id="28679" name="AutoShape 12">
            <a:extLst>
              <a:ext uri="{FF2B5EF4-FFF2-40B4-BE49-F238E27FC236}">
                <a16:creationId xmlns:a16="http://schemas.microsoft.com/office/drawing/2014/main" id="{517558EB-566B-431D-985C-FD40C2C43AB8}"/>
              </a:ext>
            </a:extLst>
          </p:cNvPr>
          <p:cNvSpPr>
            <a:spLocks/>
          </p:cNvSpPr>
          <p:nvPr/>
        </p:nvSpPr>
        <p:spPr bwMode="auto">
          <a:xfrm>
            <a:off x="5676233" y="2470150"/>
            <a:ext cx="349340" cy="3139281"/>
          </a:xfrm>
          <a:prstGeom prst="rightBrace">
            <a:avLst>
              <a:gd name="adj1" fmla="val 63895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0" name="Line 14">
            <a:extLst>
              <a:ext uri="{FF2B5EF4-FFF2-40B4-BE49-F238E27FC236}">
                <a16:creationId xmlns:a16="http://schemas.microsoft.com/office/drawing/2014/main" id="{97F593FA-6ACE-4C24-885B-A26B98B1C8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600200"/>
            <a:ext cx="1981200" cy="184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15">
            <a:extLst>
              <a:ext uri="{FF2B5EF4-FFF2-40B4-BE49-F238E27FC236}">
                <a16:creationId xmlns:a16="http://schemas.microsoft.com/office/drawing/2014/main" id="{40C384A7-CC32-4DF0-AAD6-5019366E69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600" y="2133600"/>
            <a:ext cx="5334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21">
            <a:extLst>
              <a:ext uri="{FF2B5EF4-FFF2-40B4-BE49-F238E27FC236}">
                <a16:creationId xmlns:a16="http://schemas.microsoft.com/office/drawing/2014/main" id="{8FA9D3C2-1FDC-46B1-AAFA-42AFDEB54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5959475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Tools for working on model</a:t>
            </a:r>
            <a:endParaRPr lang="en-US" altLang="en-US" sz="2400"/>
          </a:p>
        </p:txBody>
      </p:sp>
      <p:sp>
        <p:nvSpPr>
          <p:cNvPr id="28683" name="AutoShape 22">
            <a:extLst>
              <a:ext uri="{FF2B5EF4-FFF2-40B4-BE49-F238E27FC236}">
                <a16:creationId xmlns:a16="http://schemas.microsoft.com/office/drawing/2014/main" id="{1737B917-32C3-4717-A5B8-08B2417B83F4}"/>
              </a:ext>
            </a:extLst>
          </p:cNvPr>
          <p:cNvSpPr>
            <a:spLocks/>
          </p:cNvSpPr>
          <p:nvPr/>
        </p:nvSpPr>
        <p:spPr bwMode="auto">
          <a:xfrm>
            <a:off x="5767300" y="5793581"/>
            <a:ext cx="349340" cy="689769"/>
          </a:xfrm>
          <a:prstGeom prst="rightBrace">
            <a:avLst>
              <a:gd name="adj1" fmla="val 21082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8AE52500-8CBC-46CA-AE3D-E039B631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183965" y="1481693"/>
            <a:ext cx="7599747" cy="40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65C4FD0A-A345-4B90-BC25-A09BE33E84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96615" y="592567"/>
            <a:ext cx="8429625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Example: Using the Mesh Power tools</a:t>
            </a:r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A2A9B989-19E6-42F6-BE5E-67C33CA38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1"/>
            <a:ext cx="2362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Run the scheme analysis on </a:t>
            </a:r>
            <a:r>
              <a:rPr lang="en-US" altLang="en-US" sz="2000">
                <a:latin typeface="Courier New" panose="02070309020205020404" pitchFamily="49" charset="0"/>
              </a:rPr>
              <a:t>knuckle.sat</a:t>
            </a:r>
            <a:r>
              <a:rPr lang="en-US" altLang="en-US" sz="2000"/>
              <a:t> after cleaning up geometry but before doing any decomposition.</a:t>
            </a:r>
          </a:p>
        </p:txBody>
      </p:sp>
      <p:sp>
        <p:nvSpPr>
          <p:cNvPr id="30725" name="Text Box 16">
            <a:extLst>
              <a:ext uri="{FF2B5EF4-FFF2-40B4-BE49-F238E27FC236}">
                <a16:creationId xmlns:a16="http://schemas.microsoft.com/office/drawing/2014/main" id="{D753D053-6BBC-445C-8827-A80E4EE07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91001"/>
            <a:ext cx="2209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Listed in the power tool window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Displayed Graphically</a:t>
            </a:r>
          </a:p>
        </p:txBody>
      </p:sp>
      <p:sp>
        <p:nvSpPr>
          <p:cNvPr id="30726" name="Text Box 18">
            <a:extLst>
              <a:ext uri="{FF2B5EF4-FFF2-40B4-BE49-F238E27FC236}">
                <a16:creationId xmlns:a16="http://schemas.microsoft.com/office/drawing/2014/main" id="{AFF3EA48-0403-474D-92E2-5964A61F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1"/>
            <a:ext cx="2362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Results are displayed in two ways</a:t>
            </a:r>
          </a:p>
        </p:txBody>
      </p:sp>
      <p:sp>
        <p:nvSpPr>
          <p:cNvPr id="30727" name="Text Box 19">
            <a:extLst>
              <a:ext uri="{FF2B5EF4-FFF2-40B4-BE49-F238E27FC236}">
                <a16:creationId xmlns:a16="http://schemas.microsoft.com/office/drawing/2014/main" id="{AB033D85-94FA-4D98-9D25-CDE7235F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474" y="3575540"/>
            <a:ext cx="220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b="1" dirty="0">
                <a:solidFill>
                  <a:srgbClr val="FF0000"/>
                </a:solidFill>
                <a:latin typeface="Arial Unicode MS" pitchFamily="34" charset="-128"/>
              </a:rPr>
              <a:t>Volume 1 listed under </a:t>
            </a:r>
            <a:r>
              <a:rPr lang="en-US" altLang="en-US" sz="1500" b="1" i="1" dirty="0">
                <a:solidFill>
                  <a:srgbClr val="FF0000"/>
                </a:solidFill>
                <a:latin typeface="Arial Unicode MS" pitchFamily="34" charset="-128"/>
              </a:rPr>
              <a:t>No Scheme Set</a:t>
            </a:r>
          </a:p>
        </p:txBody>
      </p:sp>
      <p:sp>
        <p:nvSpPr>
          <p:cNvPr id="30728" name="Line 20">
            <a:extLst>
              <a:ext uri="{FF2B5EF4-FFF2-40B4-BE49-F238E27FC236}">
                <a16:creationId xmlns:a16="http://schemas.microsoft.com/office/drawing/2014/main" id="{74B8DD62-5F79-4FF5-AF9D-281911902D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842674" y="3061190"/>
            <a:ext cx="0" cy="514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Text Box 21">
            <a:extLst>
              <a:ext uri="{FF2B5EF4-FFF2-40B4-BE49-F238E27FC236}">
                <a16:creationId xmlns:a16="http://schemas.microsoft.com/office/drawing/2014/main" id="{99857B18-AE22-4EFF-99C4-B53213ED0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4565" y="2514601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b="1" dirty="0">
                <a:solidFill>
                  <a:srgbClr val="FF0000"/>
                </a:solidFill>
                <a:latin typeface="Arial Unicode MS" pitchFamily="34" charset="-128"/>
              </a:rPr>
              <a:t>Volume 1 is painted Red, indicating no scheme set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5004D613-5B65-4A35-A817-47B836B51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887787" y="1939755"/>
            <a:ext cx="7849562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id="{8AC49A53-5A2A-4ED4-989B-A1FDB5D701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66762"/>
            <a:ext cx="8429625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Example: Using the Mesh Power tools</a:t>
            </a: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C199F39A-E10D-4BFF-86F5-8C49485A6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3413"/>
            <a:ext cx="19050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Begin the decomposition process you did in Exercise 13.  After each webcut, run the analysis again to check meshability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Note when a volume moves to the </a:t>
            </a:r>
            <a:r>
              <a:rPr lang="en-US" altLang="en-US" sz="2000" i="1"/>
              <a:t>Scheme Set</a:t>
            </a:r>
            <a:r>
              <a:rPr lang="en-US" altLang="en-US" sz="2000"/>
              <a:t> category</a:t>
            </a:r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EA1F968B-9935-4F75-8506-DAE4EA529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886" y="3886199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b="1" dirty="0">
                <a:solidFill>
                  <a:srgbClr val="FF0000"/>
                </a:solidFill>
                <a:latin typeface="Arial Unicode MS" pitchFamily="34" charset="-128"/>
              </a:rPr>
              <a:t>Volumes where scheme is set are painted green</a:t>
            </a:r>
          </a:p>
        </p:txBody>
      </p:sp>
      <p:sp>
        <p:nvSpPr>
          <p:cNvPr id="32774" name="Line 8">
            <a:extLst>
              <a:ext uri="{FF2B5EF4-FFF2-40B4-BE49-F238E27FC236}">
                <a16:creationId xmlns:a16="http://schemas.microsoft.com/office/drawing/2014/main" id="{9F0A345B-FC95-401A-87DF-C9662AF732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11086" y="3200400"/>
            <a:ext cx="1066800" cy="8556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88FAE83E-3B2F-436A-A3CC-381B17F5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28145" y="1714240"/>
            <a:ext cx="8087498" cy="433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1">
            <a:extLst>
              <a:ext uri="{FF2B5EF4-FFF2-40B4-BE49-F238E27FC236}">
                <a16:creationId xmlns:a16="http://schemas.microsoft.com/office/drawing/2014/main" id="{CA9586E4-8972-4B36-8362-A1AF9C10CC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34988"/>
            <a:ext cx="6791325" cy="84931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Example: Using the Mesh Power tools</a:t>
            </a:r>
          </a:p>
        </p:txBody>
      </p:sp>
      <p:sp>
        <p:nvSpPr>
          <p:cNvPr id="33796" name="Text Box 16">
            <a:extLst>
              <a:ext uri="{FF2B5EF4-FFF2-40B4-BE49-F238E27FC236}">
                <a16:creationId xmlns:a16="http://schemas.microsoft.com/office/drawing/2014/main" id="{C0F72CB5-B628-461E-912F-93EBB9EB6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671638"/>
            <a:ext cx="19050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Complete the decomposition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Run imprint and merge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Run the analysis again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Mesh the parts</a:t>
            </a:r>
          </a:p>
        </p:txBody>
      </p:sp>
      <p:sp>
        <p:nvSpPr>
          <p:cNvPr id="33797" name="Text Box 17">
            <a:extLst>
              <a:ext uri="{FF2B5EF4-FFF2-40B4-BE49-F238E27FC236}">
                <a16:creationId xmlns:a16="http://schemas.microsoft.com/office/drawing/2014/main" id="{B9F870BE-ED50-44B1-AD5C-EFD74BFA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317" y="3560762"/>
            <a:ext cx="17764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b="1" dirty="0">
                <a:solidFill>
                  <a:srgbClr val="FF0000"/>
                </a:solidFill>
                <a:latin typeface="Arial Unicode MS" pitchFamily="34" charset="-128"/>
              </a:rPr>
              <a:t>All volumes should be painted green if schemes successfully set</a:t>
            </a:r>
          </a:p>
        </p:txBody>
      </p:sp>
      <p:sp>
        <p:nvSpPr>
          <p:cNvPr id="33798" name="Text Box 18">
            <a:extLst>
              <a:ext uri="{FF2B5EF4-FFF2-40B4-BE49-F238E27FC236}">
                <a16:creationId xmlns:a16="http://schemas.microsoft.com/office/drawing/2014/main" id="{81F97E3B-7B45-4858-98AD-82BBEDF8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112" y="480695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500" b="1">
                <a:solidFill>
                  <a:srgbClr val="FF0000"/>
                </a:solidFill>
                <a:latin typeface="Arial Unicode MS" pitchFamily="34" charset="-128"/>
              </a:rPr>
              <a:t>All volumes should be listed under </a:t>
            </a:r>
            <a:r>
              <a:rPr lang="en-US" altLang="en-US" sz="1500" b="1" i="1">
                <a:solidFill>
                  <a:srgbClr val="FF0000"/>
                </a:solidFill>
                <a:latin typeface="Arial Unicode MS" pitchFamily="34" charset="-128"/>
              </a:rPr>
              <a:t>Scheme Set</a:t>
            </a:r>
          </a:p>
        </p:txBody>
      </p:sp>
      <p:sp>
        <p:nvSpPr>
          <p:cNvPr id="33799" name="Line 19">
            <a:extLst>
              <a:ext uri="{FF2B5EF4-FFF2-40B4-BE49-F238E27FC236}">
                <a16:creationId xmlns:a16="http://schemas.microsoft.com/office/drawing/2014/main" id="{FAD455CE-6EAA-421B-AA49-5DF40AF582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77912" y="3697287"/>
            <a:ext cx="381000" cy="11096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20">
            <a:extLst>
              <a:ext uri="{FF2B5EF4-FFF2-40B4-BE49-F238E27FC236}">
                <a16:creationId xmlns:a16="http://schemas.microsoft.com/office/drawing/2014/main" id="{CE94A8BF-896F-48A4-90DB-EE9FA3C3B3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329" y="3532187"/>
            <a:ext cx="914400" cy="349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F968E33F-1E35-4FE5-B12F-4E3EAE8A2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092450" y="1406600"/>
            <a:ext cx="3025775" cy="420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>
            <a:extLst>
              <a:ext uri="{FF2B5EF4-FFF2-40B4-BE49-F238E27FC236}">
                <a16:creationId xmlns:a16="http://schemas.microsoft.com/office/drawing/2014/main" id="{4D69BBE7-142B-40CF-BB2C-EA343DF24A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7448" y="720800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The Mesh Quality Power Tool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3C493284-4049-4D7B-ADDE-875AC6870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824" y="1735138"/>
            <a:ext cx="485775" cy="314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1500"/>
          </a:p>
        </p:txBody>
      </p:sp>
      <p:sp>
        <p:nvSpPr>
          <p:cNvPr id="35845" name="Text Box 7">
            <a:extLst>
              <a:ext uri="{FF2B5EF4-FFF2-40B4-BE49-F238E27FC236}">
                <a16:creationId xmlns:a16="http://schemas.microsoft.com/office/drawing/2014/main" id="{BC7374FC-B0CA-402D-A830-982A02D3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1344614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Hit the quality Tab        to display the Mesh Quality Power Tool</a:t>
            </a:r>
          </a:p>
        </p:txBody>
      </p:sp>
      <p:sp>
        <p:nvSpPr>
          <p:cNvPr id="35846" name="Line 8">
            <a:extLst>
              <a:ext uri="{FF2B5EF4-FFF2-40B4-BE49-F238E27FC236}">
                <a16:creationId xmlns:a16="http://schemas.microsoft.com/office/drawing/2014/main" id="{6CFE908B-9C3C-434F-8D06-F71A85C72B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4597" y="1711400"/>
            <a:ext cx="1523627" cy="174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7" name="Picture 9">
            <a:extLst>
              <a:ext uri="{FF2B5EF4-FFF2-40B4-BE49-F238E27FC236}">
                <a16:creationId xmlns:a16="http://schemas.microsoft.com/office/drawing/2014/main" id="{B7785DD9-6292-4ED7-A0F6-B602FC72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00188"/>
            <a:ext cx="228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10">
            <a:extLst>
              <a:ext uri="{FF2B5EF4-FFF2-40B4-BE49-F238E27FC236}">
                <a16:creationId xmlns:a16="http://schemas.microsoft.com/office/drawing/2014/main" id="{5AA29388-ED76-4A9A-B9CC-402E1EBC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074863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Entities to analyze</a:t>
            </a:r>
            <a:endParaRPr lang="en-US" altLang="en-US" sz="2400"/>
          </a:p>
        </p:txBody>
      </p:sp>
      <p:sp>
        <p:nvSpPr>
          <p:cNvPr id="35849" name="Text Box 11">
            <a:extLst>
              <a:ext uri="{FF2B5EF4-FFF2-40B4-BE49-F238E27FC236}">
                <a16:creationId xmlns:a16="http://schemas.microsoft.com/office/drawing/2014/main" id="{D45C1F3C-E102-41CA-B729-E00A3ACC4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430463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Run mesh quality analysis</a:t>
            </a:r>
            <a:endParaRPr lang="en-US" altLang="en-US" sz="2400"/>
          </a:p>
        </p:txBody>
      </p:sp>
      <p:sp>
        <p:nvSpPr>
          <p:cNvPr id="35850" name="Text Box 12">
            <a:extLst>
              <a:ext uri="{FF2B5EF4-FFF2-40B4-BE49-F238E27FC236}">
                <a16:creationId xmlns:a16="http://schemas.microsoft.com/office/drawing/2014/main" id="{81EC8CF1-3803-4638-ADC0-13CEA59D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93810"/>
            <a:ext cx="2971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Mesh Quality analysis output</a:t>
            </a:r>
            <a:endParaRPr lang="en-US" altLang="en-US" sz="2400" dirty="0"/>
          </a:p>
        </p:txBody>
      </p:sp>
      <p:sp>
        <p:nvSpPr>
          <p:cNvPr id="35851" name="AutoShape 13">
            <a:extLst>
              <a:ext uri="{FF2B5EF4-FFF2-40B4-BE49-F238E27FC236}">
                <a16:creationId xmlns:a16="http://schemas.microsoft.com/office/drawing/2014/main" id="{447732F7-CC1C-4E22-8BD1-724EA2CE851A}"/>
              </a:ext>
            </a:extLst>
          </p:cNvPr>
          <p:cNvSpPr>
            <a:spLocks/>
          </p:cNvSpPr>
          <p:nvPr/>
        </p:nvSpPr>
        <p:spPr bwMode="auto">
          <a:xfrm>
            <a:off x="6069013" y="2967455"/>
            <a:ext cx="304800" cy="1898650"/>
          </a:xfrm>
          <a:prstGeom prst="rightBrace">
            <a:avLst>
              <a:gd name="adj1" fmla="val 4164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2" name="Line 14">
            <a:extLst>
              <a:ext uri="{FF2B5EF4-FFF2-40B4-BE49-F238E27FC236}">
                <a16:creationId xmlns:a16="http://schemas.microsoft.com/office/drawing/2014/main" id="{FD5CA775-32C7-44D4-AB02-3D30A5AC9D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1" y="2239963"/>
            <a:ext cx="15843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5">
            <a:extLst>
              <a:ext uri="{FF2B5EF4-FFF2-40B4-BE49-F238E27FC236}">
                <a16:creationId xmlns:a16="http://schemas.microsoft.com/office/drawing/2014/main" id="{CB9EF619-7137-4CA9-9263-9CF1D0E31C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1" y="2590800"/>
            <a:ext cx="5175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Text Box 16">
            <a:extLst>
              <a:ext uri="{FF2B5EF4-FFF2-40B4-BE49-F238E27FC236}">
                <a16:creationId xmlns:a16="http://schemas.microsoft.com/office/drawing/2014/main" id="{A1D8D7D9-48E5-45DD-893E-BF91C564F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969" y="5077975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Tools for improving element quality</a:t>
            </a:r>
            <a:endParaRPr lang="en-US" altLang="en-US" sz="2400" dirty="0"/>
          </a:p>
        </p:txBody>
      </p:sp>
      <p:sp>
        <p:nvSpPr>
          <p:cNvPr id="35855" name="AutoShape 17">
            <a:extLst>
              <a:ext uri="{FF2B5EF4-FFF2-40B4-BE49-F238E27FC236}">
                <a16:creationId xmlns:a16="http://schemas.microsoft.com/office/drawing/2014/main" id="{83702C39-4568-4621-8714-469515D5CE0F}"/>
              </a:ext>
            </a:extLst>
          </p:cNvPr>
          <p:cNvSpPr>
            <a:spLocks/>
          </p:cNvSpPr>
          <p:nvPr/>
        </p:nvSpPr>
        <p:spPr bwMode="auto">
          <a:xfrm>
            <a:off x="6108895" y="4881125"/>
            <a:ext cx="269875" cy="800100"/>
          </a:xfrm>
          <a:prstGeom prst="rightBrace">
            <a:avLst>
              <a:gd name="adj1" fmla="val 16471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56" name="Text Box 18">
            <a:extLst>
              <a:ext uri="{FF2B5EF4-FFF2-40B4-BE49-F238E27FC236}">
                <a16:creationId xmlns:a16="http://schemas.microsoft.com/office/drawing/2014/main" id="{E894EF9C-013E-4491-9661-02113D2C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895601"/>
            <a:ext cx="2971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Display additional mesh quality visualization options</a:t>
            </a:r>
            <a:endParaRPr lang="en-US" altLang="en-US" sz="2400"/>
          </a:p>
        </p:txBody>
      </p:sp>
      <p:sp>
        <p:nvSpPr>
          <p:cNvPr id="35857" name="Line 19">
            <a:extLst>
              <a:ext uri="{FF2B5EF4-FFF2-40B4-BE49-F238E27FC236}">
                <a16:creationId xmlns:a16="http://schemas.microsoft.com/office/drawing/2014/main" id="{92F9CCB4-17E1-4AFC-BD86-4ED4257E1B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2611438"/>
            <a:ext cx="1447800" cy="519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Text Box 20">
            <a:extLst>
              <a:ext uri="{FF2B5EF4-FFF2-40B4-BE49-F238E27FC236}">
                <a16:creationId xmlns:a16="http://schemas.microsoft.com/office/drawing/2014/main" id="{1E4F7DCD-5C1D-451A-BC4F-5CAD144F9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667001"/>
            <a:ext cx="1295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Select Metrics to use during analysis</a:t>
            </a:r>
            <a:endParaRPr lang="en-US" altLang="en-US" sz="2400"/>
          </a:p>
        </p:txBody>
      </p:sp>
      <p:sp>
        <p:nvSpPr>
          <p:cNvPr id="35859" name="Line 24">
            <a:extLst>
              <a:ext uri="{FF2B5EF4-FFF2-40B4-BE49-F238E27FC236}">
                <a16:creationId xmlns:a16="http://schemas.microsoft.com/office/drawing/2014/main" id="{DF85651E-2249-46BA-8E62-1DA2876AA9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611438"/>
            <a:ext cx="762000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20CDF66-958D-487B-8960-A292E3F919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755725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Example: Mesh Quality Power Tool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5C4DCA5-D231-4567-8961-78A7E16214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9812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ea typeface="+mn-ea"/>
              </a:rPr>
              <a:t>Reset CUBIT</a:t>
            </a:r>
            <a:r>
              <a:rPr lang="en-US" dirty="0">
                <a:ea typeface="ＭＳ Ｐゴシック" charset="0"/>
              </a:rPr>
              <a:t>™</a:t>
            </a:r>
            <a:endParaRPr lang="en-US" b="0" dirty="0">
              <a:ea typeface="+mn-ea"/>
            </a:endParaRPr>
          </a:p>
          <a:p>
            <a:pPr>
              <a:defRPr/>
            </a:pPr>
            <a:r>
              <a:rPr lang="en-US" b="0" dirty="0">
                <a:ea typeface="+mn-ea"/>
              </a:rPr>
              <a:t>Import the cub file: </a:t>
            </a:r>
            <a:r>
              <a:rPr lang="en-US" b="0" dirty="0" err="1">
                <a:latin typeface="Courier New" charset="0"/>
                <a:ea typeface="+mn-ea"/>
              </a:rPr>
              <a:t>knuckle.cub</a:t>
            </a:r>
            <a:endParaRPr lang="en-US" b="0" dirty="0">
              <a:latin typeface="Courier New" charset="0"/>
              <a:ea typeface="+mn-ea"/>
            </a:endParaRPr>
          </a:p>
          <a:p>
            <a:pPr>
              <a:defRPr/>
            </a:pPr>
            <a:r>
              <a:rPr lang="en-US" b="0" dirty="0">
                <a:ea typeface="+mn-ea"/>
              </a:rPr>
              <a:t>Or use the meshed knuckle model from the previous exercise</a:t>
            </a: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15B89A37-D682-427D-B19A-15100DA2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1525"/>
            <a:ext cx="38862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124C2D80-C90F-47A9-8E7F-DF348481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818657" y="1760537"/>
            <a:ext cx="4205424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>
            <a:extLst>
              <a:ext uri="{FF2B5EF4-FFF2-40B4-BE49-F238E27FC236}">
                <a16:creationId xmlns:a16="http://schemas.microsoft.com/office/drawing/2014/main" id="{C10CC800-B1BC-4A77-8EE0-F5526F6B91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00201" y="928687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Example: Mesh Quality Power Tool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9B8D4C70-8630-4863-8866-CCB6C692FAC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48400" y="1760537"/>
            <a:ext cx="4495800" cy="411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ea typeface="+mn-ea"/>
              </a:rPr>
              <a:t>Select the Options Box</a:t>
            </a:r>
          </a:p>
          <a:p>
            <a:pPr indent="0">
              <a:buNone/>
              <a:defRPr/>
            </a:pPr>
            <a:r>
              <a:rPr lang="en-US" sz="1800" dirty="0"/>
              <a:t>The Options Dialog should appear</a:t>
            </a:r>
          </a:p>
          <a:p>
            <a:pPr>
              <a:defRPr/>
            </a:pPr>
            <a:r>
              <a:rPr lang="en-US" b="0" dirty="0">
                <a:ea typeface="+mn-ea"/>
              </a:rPr>
              <a:t>Check the Scaled </a:t>
            </a:r>
            <a:r>
              <a:rPr lang="en-US" b="0" dirty="0" err="1">
                <a:ea typeface="+mn-ea"/>
              </a:rPr>
              <a:t>Jacobian</a:t>
            </a:r>
            <a:r>
              <a:rPr lang="en-US" b="0" dirty="0">
                <a:ea typeface="+mn-ea"/>
              </a:rPr>
              <a:t> Metric</a:t>
            </a:r>
          </a:p>
          <a:p>
            <a:pPr>
              <a:defRPr/>
            </a:pPr>
            <a:r>
              <a:rPr lang="en-US" b="0" dirty="0">
                <a:ea typeface="+mn-ea"/>
              </a:rPr>
              <a:t>Change the minimum value to 0.6 (Hit Return)</a:t>
            </a:r>
          </a:p>
          <a:p>
            <a:pPr>
              <a:defRPr/>
            </a:pPr>
            <a:r>
              <a:rPr lang="en-US" b="0" dirty="0">
                <a:ea typeface="+mn-ea"/>
              </a:rPr>
              <a:t>Click Save</a:t>
            </a:r>
          </a:p>
        </p:txBody>
      </p:sp>
      <p:sp>
        <p:nvSpPr>
          <p:cNvPr id="37893" name="Line 8">
            <a:extLst>
              <a:ext uri="{FF2B5EF4-FFF2-40B4-BE49-F238E27FC236}">
                <a16:creationId xmlns:a16="http://schemas.microsoft.com/office/drawing/2014/main" id="{EEB5E75F-FB5C-4F5E-99D6-AF40DF4AE0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827337"/>
            <a:ext cx="2667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8">
            <a:extLst>
              <a:ext uri="{FF2B5EF4-FFF2-40B4-BE49-F238E27FC236}">
                <a16:creationId xmlns:a16="http://schemas.microsoft.com/office/drawing/2014/main" id="{87DC591A-C9A6-4552-B5C0-D677DFB570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0" y="3419475"/>
            <a:ext cx="1752600" cy="1698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8">
            <a:extLst>
              <a:ext uri="{FF2B5EF4-FFF2-40B4-BE49-F238E27FC236}">
                <a16:creationId xmlns:a16="http://schemas.microsoft.com/office/drawing/2014/main" id="{44D78A9D-B935-42E2-85C8-D95B97B22E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4579936"/>
            <a:ext cx="1066799" cy="1592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066BB-9CBF-4A04-A5AE-5F93D047E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656137"/>
            <a:ext cx="3124200" cy="923330"/>
          </a:xfrm>
          <a:prstGeom prst="rect">
            <a:avLst/>
          </a:prstGeom>
          <a:gradFill rotWithShape="1">
            <a:gsLst>
              <a:gs pos="0">
                <a:srgbClr val="EDFFF8"/>
              </a:gs>
              <a:gs pos="64999">
                <a:srgbClr val="D4FFEE"/>
              </a:gs>
              <a:gs pos="100000">
                <a:srgbClr val="C3FFE8"/>
              </a:gs>
            </a:gsLst>
            <a:lin ang="5400000" scaled="1"/>
          </a:gradFill>
          <a:ln w="9525">
            <a:solidFill>
              <a:srgbClr val="A5DE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dk1"/>
                </a:solidFill>
              </a:rPr>
              <a:t>The Quality Power Tool will show results for all checked metrics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C36F8-1EC5-4EFF-A0D0-53E3B93D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646738"/>
            <a:ext cx="3124200" cy="1200329"/>
          </a:xfrm>
          <a:prstGeom prst="rect">
            <a:avLst/>
          </a:prstGeom>
          <a:gradFill rotWithShape="1">
            <a:gsLst>
              <a:gs pos="0">
                <a:srgbClr val="EDFFF8"/>
              </a:gs>
              <a:gs pos="64999">
                <a:srgbClr val="D4FFEE"/>
              </a:gs>
              <a:gs pos="100000">
                <a:srgbClr val="C3FFE8"/>
              </a:gs>
            </a:gsLst>
            <a:lin ang="5400000" scaled="1"/>
          </a:gradFill>
          <a:ln w="9525">
            <a:solidFill>
              <a:srgbClr val="A5DE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dk1"/>
                </a:solidFill>
              </a:rPr>
              <a:t>The Quality Power Tool displays results for all elements falling below the minimum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>
            <a:extLst>
              <a:ext uri="{FF2B5EF4-FFF2-40B4-BE49-F238E27FC236}">
                <a16:creationId xmlns:a16="http://schemas.microsoft.com/office/drawing/2014/main" id="{24411D89-06E5-4FFF-9A85-334BDBB2E5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2966" y="696913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Power Tools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33449E16-9040-4D61-8700-069D9C7F2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066800" y="1417882"/>
            <a:ext cx="9753600" cy="523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8">
            <a:extLst>
              <a:ext uri="{FF2B5EF4-FFF2-40B4-BE49-F238E27FC236}">
                <a16:creationId xmlns:a16="http://schemas.microsoft.com/office/drawing/2014/main" id="{030B33D6-879E-42F7-A207-C148599CB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799" y="6248401"/>
            <a:ext cx="762000" cy="3095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9" name="Line 9">
            <a:extLst>
              <a:ext uri="{FF2B5EF4-FFF2-40B4-BE49-F238E27FC236}">
                <a16:creationId xmlns:a16="http://schemas.microsoft.com/office/drawing/2014/main" id="{4EA970A4-AB7E-4983-BDE8-C9B674CBA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199" y="4648200"/>
            <a:ext cx="990600" cy="1600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10">
            <a:extLst>
              <a:ext uri="{FF2B5EF4-FFF2-40B4-BE49-F238E27FC236}">
                <a16:creationId xmlns:a16="http://schemas.microsoft.com/office/drawing/2014/main" id="{E771558A-8B00-4AFC-A3C9-57CD95298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10000"/>
            <a:ext cx="2733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FF0000"/>
                </a:solidFill>
              </a:rPr>
              <a:t>Power Tools Dock Widget tab is located next to the command panels by default.</a:t>
            </a:r>
            <a:endParaRPr lang="en-US" alt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FAA78CCD-1061-44B2-8404-ACBCAD996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0"/>
          <a:stretch/>
        </p:blipFill>
        <p:spPr bwMode="auto">
          <a:xfrm>
            <a:off x="6591300" y="1752600"/>
            <a:ext cx="2514600" cy="434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0587FC2C-1117-46C1-9AE7-240B78E55A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8963" y="753269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Example: Mesh Quality Power Tool</a:t>
            </a:r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7A6F1AFE-FBE7-4DE5-B188-E013B8D79D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600200"/>
            <a:ext cx="4038600" cy="4191000"/>
          </a:xfrm>
        </p:spPr>
        <p:txBody>
          <a:bodyPr/>
          <a:lstStyle/>
          <a:p>
            <a:r>
              <a:rPr lang="en-US" altLang="en-US" b="0"/>
              <a:t>Enter “all” in the edit field</a:t>
            </a:r>
          </a:p>
          <a:p>
            <a:r>
              <a:rPr lang="en-US" altLang="en-US" b="0"/>
              <a:t>Hit the Analyze Button</a:t>
            </a:r>
          </a:p>
          <a:p>
            <a:r>
              <a:rPr lang="en-US" altLang="en-US" b="0"/>
              <a:t>Drop down the list under Scaled Jacobian</a:t>
            </a:r>
          </a:p>
          <a:p>
            <a:endParaRPr lang="en-US" altLang="en-US" b="0"/>
          </a:p>
        </p:txBody>
      </p:sp>
      <p:sp>
        <p:nvSpPr>
          <p:cNvPr id="38917" name="Line 8">
            <a:extLst>
              <a:ext uri="{FF2B5EF4-FFF2-40B4-BE49-F238E27FC236}">
                <a16:creationId xmlns:a16="http://schemas.microsoft.com/office/drawing/2014/main" id="{47B6A4F8-3C2C-46E2-81B9-F19467B2B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828800"/>
            <a:ext cx="1905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8">
            <a:extLst>
              <a:ext uri="{FF2B5EF4-FFF2-40B4-BE49-F238E27FC236}">
                <a16:creationId xmlns:a16="http://schemas.microsoft.com/office/drawing/2014/main" id="{061FE977-2574-4014-9E5C-BF8E3B72B9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227264"/>
            <a:ext cx="3276600" cy="58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8">
            <a:extLst>
              <a:ext uri="{FF2B5EF4-FFF2-40B4-BE49-F238E27FC236}">
                <a16:creationId xmlns:a16="http://schemas.microsoft.com/office/drawing/2014/main" id="{50883E87-6DCE-4545-BA61-4B93F9488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971800"/>
            <a:ext cx="1447800" cy="12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69A67-426D-4826-B331-03DEE5C42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0"/>
            <a:ext cx="3124200" cy="923330"/>
          </a:xfrm>
          <a:prstGeom prst="rect">
            <a:avLst/>
          </a:prstGeom>
          <a:gradFill rotWithShape="1">
            <a:gsLst>
              <a:gs pos="0">
                <a:srgbClr val="EDFFF8"/>
              </a:gs>
              <a:gs pos="64999">
                <a:srgbClr val="D4FFEE"/>
              </a:gs>
              <a:gs pos="100000">
                <a:srgbClr val="C3FFE8"/>
              </a:gs>
            </a:gsLst>
            <a:lin ang="5400000" scaled="1"/>
          </a:gradFill>
          <a:ln w="9525">
            <a:solidFill>
              <a:srgbClr val="A5DE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dk1"/>
                </a:solidFill>
              </a:rPr>
              <a:t>List shows all Volumes where at least one element has Scaled </a:t>
            </a:r>
            <a:r>
              <a:rPr lang="en-US" dirty="0" err="1">
                <a:solidFill>
                  <a:schemeClr val="dk1"/>
                </a:solidFill>
              </a:rPr>
              <a:t>Jacobian</a:t>
            </a:r>
            <a:r>
              <a:rPr lang="en-US" dirty="0">
                <a:solidFill>
                  <a:schemeClr val="dk1"/>
                </a:solidFill>
              </a:rPr>
              <a:t> &lt; 0.6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880B74CF-15C1-4C1F-92AC-BA3BE22CF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5"/>
          <a:stretch/>
        </p:blipFill>
        <p:spPr bwMode="auto">
          <a:xfrm>
            <a:off x="6457950" y="1752599"/>
            <a:ext cx="3665538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001FD02D-C51E-42A6-916E-1B04D64551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44613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Example: Mesh Quality Power Tool</a:t>
            </a: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B3DCB5D9-7D73-4A9E-AE23-EFD1A9DB8C0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1600200"/>
            <a:ext cx="4038600" cy="41910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ea typeface="+mn-ea"/>
              </a:rPr>
              <a:t>Right Click on the first volume in the list and select Color Code</a:t>
            </a:r>
          </a:p>
          <a:p>
            <a:pPr>
              <a:defRPr/>
            </a:pPr>
            <a:endParaRPr lang="en-US" b="0" dirty="0">
              <a:ea typeface="+mn-ea"/>
            </a:endParaRPr>
          </a:p>
        </p:txBody>
      </p:sp>
      <p:sp>
        <p:nvSpPr>
          <p:cNvPr id="39941" name="Line 8">
            <a:extLst>
              <a:ext uri="{FF2B5EF4-FFF2-40B4-BE49-F238E27FC236}">
                <a16:creationId xmlns:a16="http://schemas.microsoft.com/office/drawing/2014/main" id="{7927A507-8A7A-43B9-BFE1-CC00E3FF3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514600"/>
            <a:ext cx="2971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9AEB7-9BF0-45DA-9221-1F3778F4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971801"/>
            <a:ext cx="3810000" cy="1200329"/>
          </a:xfrm>
          <a:prstGeom prst="rect">
            <a:avLst/>
          </a:prstGeom>
          <a:gradFill rotWithShape="1">
            <a:gsLst>
              <a:gs pos="0">
                <a:srgbClr val="EDFFF8"/>
              </a:gs>
              <a:gs pos="64999">
                <a:srgbClr val="D4FFEE"/>
              </a:gs>
              <a:gs pos="100000">
                <a:srgbClr val="C3FFE8"/>
              </a:gs>
            </a:gsLst>
            <a:lin ang="5400000" scaled="1"/>
          </a:gradFill>
          <a:ln w="9525">
            <a:solidFill>
              <a:srgbClr val="A5DE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dk1"/>
                </a:solidFill>
              </a:rPr>
              <a:t>Color Code displays the elements in the selected volume, colored according to their Scaled </a:t>
            </a:r>
            <a:r>
              <a:rPr lang="en-US" dirty="0" err="1">
                <a:solidFill>
                  <a:schemeClr val="dk1"/>
                </a:solidFill>
              </a:rPr>
              <a:t>Jacobian</a:t>
            </a:r>
            <a:r>
              <a:rPr lang="en-US" dirty="0">
                <a:solidFill>
                  <a:schemeClr val="dk1"/>
                </a:solidFill>
              </a:rPr>
              <a:t> Value</a:t>
            </a:r>
          </a:p>
        </p:txBody>
      </p:sp>
      <p:pic>
        <p:nvPicPr>
          <p:cNvPr id="39943" name="Picture 3">
            <a:extLst>
              <a:ext uri="{FF2B5EF4-FFF2-40B4-BE49-F238E27FC236}">
                <a16:creationId xmlns:a16="http://schemas.microsoft.com/office/drawing/2014/main" id="{37084088-22B2-4960-AF20-330320C26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1"/>
            <a:ext cx="26670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EFAE646C-8111-46A1-884F-A9E79190F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/>
          <a:stretch/>
        </p:blipFill>
        <p:spPr bwMode="auto">
          <a:xfrm>
            <a:off x="6831014" y="1752599"/>
            <a:ext cx="3101975" cy="383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8FEF956D-AAF8-4D4E-B52C-8FE483C509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6388" y="769937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Example: Mesh Quality Power Tool</a:t>
            </a: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820DCFD9-99F4-48F4-9C03-840578DAD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038600"/>
            <a:ext cx="2670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7">
            <a:extLst>
              <a:ext uri="{FF2B5EF4-FFF2-40B4-BE49-F238E27FC236}">
                <a16:creationId xmlns:a16="http://schemas.microsoft.com/office/drawing/2014/main" id="{A7CC6F58-0854-4762-9E7E-653155C9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403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171450">
              <a:spcBef>
                <a:spcPct val="20000"/>
              </a:spcBef>
              <a:buSzPct val="10000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SzPct val="10000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085850" indent="-171450">
              <a:spcBef>
                <a:spcPct val="20000"/>
              </a:spcBef>
              <a:buSzPct val="10000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3050" indent="-171450">
              <a:spcBef>
                <a:spcPct val="20000"/>
              </a:spcBef>
              <a:buSzPct val="10000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43100" indent="-114300">
              <a:spcBef>
                <a:spcPct val="20000"/>
              </a:spcBef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003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575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147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719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/>
              <a:t>Drop down the list under Volume 2</a:t>
            </a:r>
          </a:p>
          <a:p>
            <a:r>
              <a:rPr lang="en-US" altLang="en-US" b="0"/>
              <a:t>Right click on the first line in the list and select Color Code</a:t>
            </a:r>
          </a:p>
          <a:p>
            <a:endParaRPr lang="en-US" altLang="en-US" b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7339ED-7D67-45CC-8F45-9B6E12EA8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91201"/>
            <a:ext cx="4114800" cy="1200329"/>
          </a:xfrm>
          <a:prstGeom prst="rect">
            <a:avLst/>
          </a:prstGeom>
          <a:gradFill rotWithShape="1">
            <a:gsLst>
              <a:gs pos="0">
                <a:srgbClr val="EDFFF8"/>
              </a:gs>
              <a:gs pos="64999">
                <a:srgbClr val="D4FFEE"/>
              </a:gs>
              <a:gs pos="100000">
                <a:srgbClr val="C3FFE8"/>
              </a:gs>
            </a:gsLst>
            <a:lin ang="5400000" scaled="1"/>
          </a:gradFill>
          <a:ln w="9525">
            <a:solidFill>
              <a:srgbClr val="A5DEC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dk1"/>
                </a:solidFill>
              </a:rPr>
              <a:t>Color Code in this case displays only the elements in volume 2 falling below the 0.6 minimum Scaled </a:t>
            </a:r>
            <a:r>
              <a:rPr lang="en-US" dirty="0" err="1">
                <a:solidFill>
                  <a:schemeClr val="dk1"/>
                </a:solidFill>
              </a:rPr>
              <a:t>Jacobian</a:t>
            </a:r>
            <a:r>
              <a:rPr lang="en-US" dirty="0">
                <a:solidFill>
                  <a:schemeClr val="dk1"/>
                </a:solidFill>
              </a:rPr>
              <a:t> Metric</a:t>
            </a:r>
          </a:p>
        </p:txBody>
      </p:sp>
      <p:sp>
        <p:nvSpPr>
          <p:cNvPr id="40967" name="Line 8">
            <a:extLst>
              <a:ext uri="{FF2B5EF4-FFF2-40B4-BE49-F238E27FC236}">
                <a16:creationId xmlns:a16="http://schemas.microsoft.com/office/drawing/2014/main" id="{3D2DE82F-CA8B-4804-9C91-4EF2A95A0E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2971800"/>
            <a:ext cx="26670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DC39209-4E73-44DC-9C8B-81839EE152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95338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Example: Mesh Quality Power Tool</a:t>
            </a:r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3749D71B-0ED3-4D36-80FF-42CCAF32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5257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171450">
              <a:spcBef>
                <a:spcPct val="20000"/>
              </a:spcBef>
              <a:buSzPct val="100000"/>
              <a:buChar char="•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85800" indent="-228600">
              <a:spcBef>
                <a:spcPct val="20000"/>
              </a:spcBef>
              <a:buSzPct val="100000"/>
              <a:buChar char="–"/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085850" indent="-171450">
              <a:spcBef>
                <a:spcPct val="20000"/>
              </a:spcBef>
              <a:buSzPct val="100000"/>
              <a:buChar char="•"/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43050" indent="-171450">
              <a:spcBef>
                <a:spcPct val="20000"/>
              </a:spcBef>
              <a:buSzPct val="100000"/>
              <a:buChar char="–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943100" indent="-114300">
              <a:spcBef>
                <a:spcPct val="20000"/>
              </a:spcBef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003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8575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147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71900" indent="-1143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b="0"/>
              <a:t>Try to improve the mesh quality by removing the chamfers on volumes 2 and 3.</a:t>
            </a:r>
          </a:p>
          <a:p>
            <a:pPr>
              <a:buFontTx/>
              <a:buNone/>
            </a:pPr>
            <a:endParaRPr lang="en-US" altLang="en-US" b="0"/>
          </a:p>
          <a:p>
            <a:pPr>
              <a:buFontTx/>
              <a:buNone/>
            </a:pPr>
            <a:r>
              <a:rPr lang="en-US" altLang="en-US" b="0"/>
              <a:t>First delete the mesh, remove the chamfers and then remesh.  How does the element quality improve?</a:t>
            </a:r>
          </a:p>
          <a:p>
            <a:pPr>
              <a:buFontTx/>
              <a:buNone/>
            </a:pPr>
            <a:r>
              <a:rPr lang="en-US" altLang="en-US" b="0"/>
              <a:t>Check your result with the Mesh Quality Power Tool. </a:t>
            </a:r>
          </a:p>
          <a:p>
            <a:pPr>
              <a:buFontTx/>
              <a:buNone/>
            </a:pPr>
            <a:endParaRPr lang="en-US" altLang="en-US" b="0"/>
          </a:p>
        </p:txBody>
      </p:sp>
      <p:pic>
        <p:nvPicPr>
          <p:cNvPr id="41988" name="Picture 1">
            <a:extLst>
              <a:ext uri="{FF2B5EF4-FFF2-40B4-BE49-F238E27FC236}">
                <a16:creationId xmlns:a16="http://schemas.microsoft.com/office/drawing/2014/main" id="{9AD00F78-C903-4EB3-AC32-4E67C0E95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209800"/>
            <a:ext cx="32432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>
            <a:extLst>
              <a:ext uri="{FF2B5EF4-FFF2-40B4-BE49-F238E27FC236}">
                <a16:creationId xmlns:a16="http://schemas.microsoft.com/office/drawing/2014/main" id="{3461F814-4852-482A-B0D8-285D4AA95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1" y="35052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Volume 2</a:t>
            </a:r>
          </a:p>
        </p:txBody>
      </p:sp>
      <p:sp>
        <p:nvSpPr>
          <p:cNvPr id="41990" name="TextBox 9">
            <a:extLst>
              <a:ext uri="{FF2B5EF4-FFF2-40B4-BE49-F238E27FC236}">
                <a16:creationId xmlns:a16="http://schemas.microsoft.com/office/drawing/2014/main" id="{A38EB421-B110-4C69-B85F-1E7FD9F4C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4343400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Volume 3</a:t>
            </a:r>
          </a:p>
        </p:txBody>
      </p:sp>
      <p:sp>
        <p:nvSpPr>
          <p:cNvPr id="41991" name="TextBox 10">
            <a:extLst>
              <a:ext uri="{FF2B5EF4-FFF2-40B4-BE49-F238E27FC236}">
                <a16:creationId xmlns:a16="http://schemas.microsoft.com/office/drawing/2014/main" id="{CD5CBE68-5280-4CB4-AAF6-772128124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5562600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Chamfer</a:t>
            </a:r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id="{BA28763A-6587-4F1F-84FC-B8633DEA8F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7400" y="4648200"/>
            <a:ext cx="1524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C9D07FA-D502-4533-9480-40CFD0C9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143000" y="1274762"/>
            <a:ext cx="9906000" cy="531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24411D89-06E5-4FFF-9A85-334BDBB2E5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88962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Geometry Power Tools</a:t>
            </a:r>
          </a:p>
        </p:txBody>
      </p:sp>
      <p:grpSp>
        <p:nvGrpSpPr>
          <p:cNvPr id="8196" name="Group 12">
            <a:extLst>
              <a:ext uri="{FF2B5EF4-FFF2-40B4-BE49-F238E27FC236}">
                <a16:creationId xmlns:a16="http://schemas.microsoft.com/office/drawing/2014/main" id="{007ACA03-CC02-4DBD-A034-BD2CF0C2B3F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960562"/>
            <a:ext cx="3482975" cy="915987"/>
            <a:chOff x="1584" y="1177"/>
            <a:chExt cx="2262" cy="595"/>
          </a:xfrm>
        </p:grpSpPr>
        <p:pic>
          <p:nvPicPr>
            <p:cNvPr id="8197" name="Picture 7" descr="geometryrepair_button">
              <a:extLst>
                <a:ext uri="{FF2B5EF4-FFF2-40B4-BE49-F238E27FC236}">
                  <a16:creationId xmlns:a16="http://schemas.microsoft.com/office/drawing/2014/main" id="{989D6BD6-75C9-484A-9F51-1B25CADE8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1547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Rectangle 8">
              <a:extLst>
                <a:ext uri="{FF2B5EF4-FFF2-40B4-BE49-F238E27FC236}">
                  <a16:creationId xmlns:a16="http://schemas.microsoft.com/office/drawing/2014/main" id="{486C430F-A831-4499-A661-B2D7912C7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177"/>
              <a:ext cx="240" cy="1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99" name="Line 9">
              <a:extLst>
                <a:ext uri="{FF2B5EF4-FFF2-40B4-BE49-F238E27FC236}">
                  <a16:creationId xmlns:a16="http://schemas.microsoft.com/office/drawing/2014/main" id="{1F8691C7-73AA-48D3-9A9D-A446EB1B25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1" y="1321"/>
              <a:ext cx="495" cy="1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Text Box 10">
              <a:extLst>
                <a:ext uri="{FF2B5EF4-FFF2-40B4-BE49-F238E27FC236}">
                  <a16:creationId xmlns:a16="http://schemas.microsoft.com/office/drawing/2014/main" id="{65BD3268-BDF0-43D3-8BEA-41E62119A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235"/>
              <a:ext cx="15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rgbClr val="FF0000"/>
                  </a:solidFill>
                </a:rPr>
                <a:t>Geometry Power Tools are located in the First tab of the </a:t>
              </a:r>
              <a:r>
                <a:rPr lang="en-US" altLang="en-US" sz="1400" dirty="0" err="1">
                  <a:solidFill>
                    <a:srgbClr val="FF0000"/>
                  </a:solidFill>
                </a:rPr>
                <a:t>PowerTools</a:t>
              </a:r>
              <a:r>
                <a:rPr lang="en-US" altLang="en-US" sz="1400" dirty="0">
                  <a:solidFill>
                    <a:srgbClr val="FF0000"/>
                  </a:solidFill>
                </a:rPr>
                <a:t> window.</a:t>
              </a:r>
              <a:endParaRPr lang="en-US" altLang="en-US" sz="24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6707058B-51BD-4C00-8E3B-B3E37DD07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4761" t="9104"/>
          <a:stretch/>
        </p:blipFill>
        <p:spPr bwMode="auto">
          <a:xfrm>
            <a:off x="3429000" y="1338598"/>
            <a:ext cx="2348261" cy="54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9B64DCB-01F8-4F9F-BE83-39E5D037F0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30250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The Geometry Power Tools Panel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3209E8B2-51D2-45F4-928D-251009BCC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531937"/>
            <a:ext cx="190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Entities to analyze</a:t>
            </a:r>
            <a:endParaRPr lang="en-US" altLang="en-US" sz="2400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51FE06BA-3A57-48F3-B958-A31C267D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030412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Characteristic mesh size</a:t>
            </a:r>
            <a:endParaRPr lang="en-US" altLang="en-US" sz="2400" dirty="0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6CFECA2F-C691-446E-8266-3C8FC5D8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446337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Run geometry analysis</a:t>
            </a:r>
            <a:endParaRPr lang="en-US" altLang="en-US" sz="2400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44822051-DEEA-42CD-B082-4ACF52F8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014788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Geometry analysis output</a:t>
            </a:r>
            <a:endParaRPr lang="en-US" altLang="en-US" sz="2400"/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8C177FB5-9DC7-4F5E-99D1-66F23EF2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595" y="6127750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Geometry Operations</a:t>
            </a:r>
            <a:endParaRPr lang="en-US" altLang="en-US" sz="2400" dirty="0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FF8D0DD4-4922-4326-A89E-2A738B019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1726947"/>
            <a:ext cx="1509711" cy="1637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FB055D28-16A5-41FE-B54E-F7D0B7BCB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417" y="1936752"/>
            <a:ext cx="680071" cy="1884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F3B60D9D-7078-4DC9-BD11-3E7C4D2FC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2118060"/>
            <a:ext cx="557213" cy="18845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2" name="AutoShape 12">
            <a:extLst>
              <a:ext uri="{FF2B5EF4-FFF2-40B4-BE49-F238E27FC236}">
                <a16:creationId xmlns:a16="http://schemas.microsoft.com/office/drawing/2014/main" id="{0A48F7DD-2AC0-4759-80E2-FAE66E133A50}"/>
              </a:ext>
            </a:extLst>
          </p:cNvPr>
          <p:cNvSpPr>
            <a:spLocks/>
          </p:cNvSpPr>
          <p:nvPr/>
        </p:nvSpPr>
        <p:spPr bwMode="auto">
          <a:xfrm>
            <a:off x="5811497" y="2492377"/>
            <a:ext cx="310955" cy="3381373"/>
          </a:xfrm>
          <a:prstGeom prst="rightBrace">
            <a:avLst>
              <a:gd name="adj1" fmla="val 69792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3" name="AutoShape 13">
            <a:extLst>
              <a:ext uri="{FF2B5EF4-FFF2-40B4-BE49-F238E27FC236}">
                <a16:creationId xmlns:a16="http://schemas.microsoft.com/office/drawing/2014/main" id="{D8B3A750-4111-4D00-8A46-22B955130C5C}"/>
              </a:ext>
            </a:extLst>
          </p:cNvPr>
          <p:cNvSpPr>
            <a:spLocks/>
          </p:cNvSpPr>
          <p:nvPr/>
        </p:nvSpPr>
        <p:spPr bwMode="auto">
          <a:xfrm>
            <a:off x="5809728" y="5989636"/>
            <a:ext cx="133872" cy="607219"/>
          </a:xfrm>
          <a:prstGeom prst="rightBrace">
            <a:avLst>
              <a:gd name="adj1" fmla="val 3916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4" name="Line 15">
            <a:extLst>
              <a:ext uri="{FF2B5EF4-FFF2-40B4-BE49-F238E27FC236}">
                <a16:creationId xmlns:a16="http://schemas.microsoft.com/office/drawing/2014/main" id="{C4B8FB43-80F1-438A-BDB4-3C118BABDA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8174" y="1725612"/>
            <a:ext cx="758826" cy="12065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16">
            <a:extLst>
              <a:ext uri="{FF2B5EF4-FFF2-40B4-BE49-F238E27FC236}">
                <a16:creationId xmlns:a16="http://schemas.microsoft.com/office/drawing/2014/main" id="{AC8F6AC1-EB32-42BD-915D-7E172F30C0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3488" y="2016128"/>
            <a:ext cx="1509712" cy="1666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17">
            <a:extLst>
              <a:ext uri="{FF2B5EF4-FFF2-40B4-BE49-F238E27FC236}">
                <a16:creationId xmlns:a16="http://schemas.microsoft.com/office/drawing/2014/main" id="{146287AD-3486-46D7-8556-C6EC6CACFC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3488" y="2227135"/>
            <a:ext cx="1509712" cy="35731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5">
            <a:extLst>
              <a:ext uri="{FF2B5EF4-FFF2-40B4-BE49-F238E27FC236}">
                <a16:creationId xmlns:a16="http://schemas.microsoft.com/office/drawing/2014/main" id="{24FCCA79-9B6E-4DFD-B07F-D1AD5DDF8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84737"/>
            <a:ext cx="3581400" cy="1066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4D33AAA-679A-4A13-B7FD-C9B7424AF5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00087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Example: Using the Geometry Power Tools</a:t>
            </a:r>
          </a:p>
        </p:txBody>
      </p:sp>
      <p:sp>
        <p:nvSpPr>
          <p:cNvPr id="12292" name="Text Box 8">
            <a:extLst>
              <a:ext uri="{FF2B5EF4-FFF2-40B4-BE49-F238E27FC236}">
                <a16:creationId xmlns:a16="http://schemas.microsoft.com/office/drawing/2014/main" id="{7FF0E084-AC03-41D5-890E-D45D5509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1836738"/>
            <a:ext cx="36576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Import </a:t>
            </a:r>
            <a:r>
              <a:rPr lang="en-US" altLang="en-US" sz="2000">
                <a:latin typeface="Courier New" panose="02070309020205020404" pitchFamily="49" charset="0"/>
              </a:rPr>
              <a:t>knuckle.sat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/>
              <a:t>Select </a:t>
            </a:r>
            <a:r>
              <a:rPr lang="ja-JP" altLang="en-US" sz="2000"/>
              <a:t>“</a:t>
            </a:r>
            <a:r>
              <a:rPr lang="en-US" altLang="ja-JP" sz="2000"/>
              <a:t>all</a:t>
            </a:r>
            <a:r>
              <a:rPr lang="ja-JP" altLang="en-US" sz="2000"/>
              <a:t>”</a:t>
            </a:r>
            <a:r>
              <a:rPr lang="en-US" altLang="ja-JP" sz="2000"/>
              <a:t> or </a:t>
            </a:r>
            <a:r>
              <a:rPr lang="ja-JP" altLang="en-US" sz="2000"/>
              <a:t>“</a:t>
            </a:r>
            <a:r>
              <a:rPr lang="en-US" altLang="ja-JP" sz="2000"/>
              <a:t>1</a:t>
            </a:r>
            <a:r>
              <a:rPr lang="ja-JP" altLang="en-US" sz="2000"/>
              <a:t>”</a:t>
            </a:r>
            <a:r>
              <a:rPr lang="en-US" altLang="ja-JP" sz="2000"/>
              <a:t> for volumes to analyze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/>
              <a:t>Enter 1.5 as the shortest edge length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/>
              <a:t>Hit </a:t>
            </a:r>
            <a:r>
              <a:rPr lang="ja-JP" altLang="en-US" sz="2000"/>
              <a:t>“</a:t>
            </a:r>
            <a:r>
              <a:rPr lang="en-US" altLang="ja-JP" sz="2000"/>
              <a:t>Analyze</a:t>
            </a:r>
            <a:r>
              <a:rPr lang="ja-JP" altLang="en-US" sz="2000"/>
              <a:t>”</a:t>
            </a:r>
            <a:endParaRPr lang="en-US" altLang="en-US" sz="2000"/>
          </a:p>
        </p:txBody>
      </p:sp>
      <p:sp>
        <p:nvSpPr>
          <p:cNvPr id="12293" name="Text Box 14">
            <a:extLst>
              <a:ext uri="{FF2B5EF4-FFF2-40B4-BE49-F238E27FC236}">
                <a16:creationId xmlns:a16="http://schemas.microsoft.com/office/drawing/2014/main" id="{06949289-FE2C-4531-AFDB-D9A72CD7B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84738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You should see results  in your output window that look similar to those shown.</a:t>
            </a:r>
          </a:p>
        </p:txBody>
      </p:sp>
      <p:pic>
        <p:nvPicPr>
          <p:cNvPr id="12294" name="Picture 2">
            <a:extLst>
              <a:ext uri="{FF2B5EF4-FFF2-40B4-BE49-F238E27FC236}">
                <a16:creationId xmlns:a16="http://schemas.microsoft.com/office/drawing/2014/main" id="{8F5AE4B2-03E6-495F-82AE-57B52F613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342" r="2342"/>
          <a:stretch/>
        </p:blipFill>
        <p:spPr bwMode="auto">
          <a:xfrm>
            <a:off x="2286000" y="1981200"/>
            <a:ext cx="289560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>
            <a:extLst>
              <a:ext uri="{FF2B5EF4-FFF2-40B4-BE49-F238E27FC236}">
                <a16:creationId xmlns:a16="http://schemas.microsoft.com/office/drawing/2014/main" id="{F67461D0-30E8-4EAA-8067-FD388807F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-281" r="-281"/>
          <a:stretch/>
        </p:blipFill>
        <p:spPr bwMode="auto">
          <a:xfrm>
            <a:off x="2133600" y="1752600"/>
            <a:ext cx="3200400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7825E2B2-F999-4221-99A2-E6FA3573D3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00087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Example: Using the Geometry Power Tools</a:t>
            </a:r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762F3176-B9B0-41A9-BCD5-4208E8A4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93938"/>
            <a:ext cx="3352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000" dirty="0"/>
              <a:t>“</a:t>
            </a:r>
            <a:r>
              <a:rPr lang="en-US" altLang="ja-JP" sz="2000" dirty="0"/>
              <a:t>Bad Def Curves</a:t>
            </a:r>
            <a:r>
              <a:rPr lang="ja-JP" altLang="en-US" sz="2000" dirty="0"/>
              <a:t>”</a:t>
            </a:r>
            <a:r>
              <a:rPr lang="en-US" altLang="ja-JP" sz="2000" dirty="0"/>
              <a:t> indicates there is a problem with the geometry definition.  These are the most serious problems and should be fixed first.  </a:t>
            </a:r>
            <a:endParaRPr lang="en-US" altLang="en-US" sz="2000" dirty="0"/>
          </a:p>
        </p:txBody>
      </p:sp>
      <p:sp>
        <p:nvSpPr>
          <p:cNvPr id="14341" name="Rectangle 10">
            <a:extLst>
              <a:ext uri="{FF2B5EF4-FFF2-40B4-BE49-F238E27FC236}">
                <a16:creationId xmlns:a16="http://schemas.microsoft.com/office/drawing/2014/main" id="{0F356835-B0D8-44CB-BA1B-323CF1C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5001662"/>
            <a:ext cx="1524000" cy="2555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2" name="Rectangle 11">
            <a:extLst>
              <a:ext uri="{FF2B5EF4-FFF2-40B4-BE49-F238E27FC236}">
                <a16:creationId xmlns:a16="http://schemas.microsoft.com/office/drawing/2014/main" id="{CAB8C77B-6F3C-4407-8322-66BA11277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344" y="6013564"/>
            <a:ext cx="457200" cy="438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3" name="Text Box 12">
            <a:extLst>
              <a:ext uri="{FF2B5EF4-FFF2-40B4-BE49-F238E27FC236}">
                <a16:creationId xmlns:a16="http://schemas.microsoft.com/office/drawing/2014/main" id="{23E169C1-759C-4687-83C2-F00FE490D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656138"/>
            <a:ext cx="3352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Fix the geometry problem by running the healer.  Hitting this button will bring up the healer dialog in the main command panel.  </a:t>
            </a:r>
          </a:p>
        </p:txBody>
      </p:sp>
      <p:sp>
        <p:nvSpPr>
          <p:cNvPr id="14344" name="Freeform 13">
            <a:extLst>
              <a:ext uri="{FF2B5EF4-FFF2-40B4-BE49-F238E27FC236}">
                <a16:creationId xmlns:a16="http://schemas.microsoft.com/office/drawing/2014/main" id="{377BF7AE-D923-4118-9CF8-683559E49BF3}"/>
              </a:ext>
            </a:extLst>
          </p:cNvPr>
          <p:cNvSpPr>
            <a:spLocks/>
          </p:cNvSpPr>
          <p:nvPr/>
        </p:nvSpPr>
        <p:spPr bwMode="auto">
          <a:xfrm>
            <a:off x="3946525" y="3764998"/>
            <a:ext cx="1989138" cy="1282700"/>
          </a:xfrm>
          <a:custGeom>
            <a:avLst/>
            <a:gdLst>
              <a:gd name="T0" fmla="*/ 2147483646 w 1013"/>
              <a:gd name="T1" fmla="*/ 0 h 1036"/>
              <a:gd name="T2" fmla="*/ 0 w 1013"/>
              <a:gd name="T3" fmla="*/ 2147483646 h 10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13" h="1036">
                <a:moveTo>
                  <a:pt x="1013" y="0"/>
                </a:moveTo>
                <a:lnTo>
                  <a:pt x="0" y="1036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Freeform 14">
            <a:extLst>
              <a:ext uri="{FF2B5EF4-FFF2-40B4-BE49-F238E27FC236}">
                <a16:creationId xmlns:a16="http://schemas.microsoft.com/office/drawing/2014/main" id="{EE3CB5FF-8595-4EDE-9E88-72F7C42BF360}"/>
              </a:ext>
            </a:extLst>
          </p:cNvPr>
          <p:cNvSpPr>
            <a:spLocks/>
          </p:cNvSpPr>
          <p:nvPr/>
        </p:nvSpPr>
        <p:spPr bwMode="auto">
          <a:xfrm>
            <a:off x="2953544" y="5719877"/>
            <a:ext cx="2795588" cy="461962"/>
          </a:xfrm>
          <a:custGeom>
            <a:avLst/>
            <a:gdLst>
              <a:gd name="T0" fmla="*/ 2147483646 w 1848"/>
              <a:gd name="T1" fmla="*/ 0 h 379"/>
              <a:gd name="T2" fmla="*/ 0 w 1848"/>
              <a:gd name="T3" fmla="*/ 2147483646 h 37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48" h="379">
                <a:moveTo>
                  <a:pt x="1848" y="0"/>
                </a:moveTo>
                <a:lnTo>
                  <a:pt x="0" y="379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9B90130-48BB-4709-9619-52C5A47C8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5780" b="5780"/>
          <a:stretch/>
        </p:blipFill>
        <p:spPr bwMode="auto">
          <a:xfrm>
            <a:off x="2209800" y="1905000"/>
            <a:ext cx="3124200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C04B9C2F-046B-4D2B-B40C-5454B2B0D7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92150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Example: Using the Geometry Power Tools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693DF812-A4D4-46B3-BD19-3615C2FD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00201"/>
            <a:ext cx="3352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Hit the </a:t>
            </a:r>
            <a:r>
              <a:rPr lang="ja-JP" altLang="en-US" sz="2000"/>
              <a:t>“</a:t>
            </a:r>
            <a:r>
              <a:rPr lang="en-US" altLang="ja-JP" sz="2000"/>
              <a:t>Analyze</a:t>
            </a:r>
            <a:r>
              <a:rPr lang="ja-JP" altLang="en-US" sz="2000"/>
              <a:t>”</a:t>
            </a:r>
            <a:r>
              <a:rPr lang="en-US" altLang="ja-JP" sz="2000"/>
              <a:t> button again after running autoheal to remove outdated data from the output</a:t>
            </a:r>
            <a:r>
              <a:rPr lang="en-US" altLang="ja-JP"/>
              <a:t>.  </a:t>
            </a:r>
            <a:endParaRPr lang="en-US" altLang="en-US" sz="2400"/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B7726FCD-5378-4142-AAF0-07E50F1F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581401"/>
            <a:ext cx="335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Expand the </a:t>
            </a:r>
            <a:r>
              <a:rPr lang="ja-JP" altLang="en-US" sz="2000"/>
              <a:t>“</a:t>
            </a:r>
            <a:r>
              <a:rPr lang="en-US" altLang="ja-JP" sz="2000"/>
              <a:t>Small Curves</a:t>
            </a:r>
            <a:r>
              <a:rPr lang="ja-JP" altLang="en-US" sz="2000"/>
              <a:t>”</a:t>
            </a:r>
            <a:r>
              <a:rPr lang="en-US" altLang="ja-JP" sz="2000"/>
              <a:t> field to see the curves that have been found.  </a:t>
            </a:r>
            <a:endParaRPr lang="en-US" altLang="en-US" sz="2000"/>
          </a:p>
        </p:txBody>
      </p:sp>
      <p:sp>
        <p:nvSpPr>
          <p:cNvPr id="16390" name="Freeform 9">
            <a:extLst>
              <a:ext uri="{FF2B5EF4-FFF2-40B4-BE49-F238E27FC236}">
                <a16:creationId xmlns:a16="http://schemas.microsoft.com/office/drawing/2014/main" id="{575C4E38-CA90-4CD4-8B72-96A7C72EA33D}"/>
              </a:ext>
            </a:extLst>
          </p:cNvPr>
          <p:cNvSpPr>
            <a:spLocks/>
          </p:cNvSpPr>
          <p:nvPr/>
        </p:nvSpPr>
        <p:spPr bwMode="auto">
          <a:xfrm flipV="1">
            <a:off x="3962400" y="3733800"/>
            <a:ext cx="1828800" cy="304800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82662AD3-99D3-4447-B886-2ABB6224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610" r="587" b="729"/>
          <a:stretch>
            <a:fillRect/>
          </a:stretch>
        </p:blipFill>
        <p:spPr bwMode="auto">
          <a:xfrm>
            <a:off x="5359400" y="3521075"/>
            <a:ext cx="2139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11">
            <a:extLst>
              <a:ext uri="{FF2B5EF4-FFF2-40B4-BE49-F238E27FC236}">
                <a16:creationId xmlns:a16="http://schemas.microsoft.com/office/drawing/2014/main" id="{16DBEDD5-B97B-4C9B-BA99-F14C4C1944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1930" y="622300"/>
            <a:ext cx="8429625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Example: Using the Geometry Power Tools</a:t>
            </a: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615A69E6-6D71-4440-9322-CB223B9D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19201"/>
            <a:ext cx="3352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Examine the </a:t>
            </a:r>
            <a:r>
              <a:rPr lang="ja-JP" altLang="en-US" sz="2000"/>
              <a:t>“</a:t>
            </a:r>
            <a:r>
              <a:rPr lang="en-US" altLang="ja-JP" sz="2000"/>
              <a:t>Small Curves</a:t>
            </a:r>
            <a:r>
              <a:rPr lang="ja-JP" altLang="en-US" sz="2000"/>
              <a:t>”</a:t>
            </a:r>
            <a:r>
              <a:rPr lang="en-US" altLang="ja-JP" sz="2000"/>
              <a:t>.  Notice the length of the curves is less than the shortest edge length entered earlier.  From the expanded list right click on a curve.   </a:t>
            </a:r>
            <a:endParaRPr lang="en-US" altLang="en-US" sz="2000"/>
          </a:p>
        </p:txBody>
      </p:sp>
      <p:sp>
        <p:nvSpPr>
          <p:cNvPr id="18437" name="Text Box 9">
            <a:extLst>
              <a:ext uri="{FF2B5EF4-FFF2-40B4-BE49-F238E27FC236}">
                <a16:creationId xmlns:a16="http://schemas.microsoft.com/office/drawing/2014/main" id="{5D8C9B1E-28C7-4333-AE87-843DB725E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122739"/>
            <a:ext cx="2971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Use the context menu options to examine each curve.   Nothing needs to be fixed with these curves.</a:t>
            </a:r>
          </a:p>
        </p:txBody>
      </p:sp>
      <p:pic>
        <p:nvPicPr>
          <p:cNvPr id="18440" name="Picture 10">
            <a:extLst>
              <a:ext uri="{FF2B5EF4-FFF2-40B4-BE49-F238E27FC236}">
                <a16:creationId xmlns:a16="http://schemas.microsoft.com/office/drawing/2014/main" id="{BB2C9BED-669B-45A5-807C-646BD3ABD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49" r="1986" b="942"/>
          <a:stretch/>
        </p:blipFill>
        <p:spPr bwMode="auto">
          <a:xfrm>
            <a:off x="2286000" y="1447800"/>
            <a:ext cx="2819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>
            <a:extLst>
              <a:ext uri="{FF2B5EF4-FFF2-40B4-BE49-F238E27FC236}">
                <a16:creationId xmlns:a16="http://schemas.microsoft.com/office/drawing/2014/main" id="{0F9C818A-4D7C-43D0-BC36-5C8E1490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911" b="911"/>
          <a:stretch/>
        </p:blipFill>
        <p:spPr bwMode="auto">
          <a:xfrm>
            <a:off x="2281239" y="1524000"/>
            <a:ext cx="290036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7A4837D4-E33A-419A-9ACA-531FADEC59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33488"/>
            <a:ext cx="8429625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Example: Using the Geometry Power Tools</a:t>
            </a:r>
          </a:p>
        </p:txBody>
      </p:sp>
      <p:sp>
        <p:nvSpPr>
          <p:cNvPr id="20484" name="Text Box 1029">
            <a:extLst>
              <a:ext uri="{FF2B5EF4-FFF2-40B4-BE49-F238E27FC236}">
                <a16:creationId xmlns:a16="http://schemas.microsoft.com/office/drawing/2014/main" id="{6173E64D-1E07-4C89-8FC3-5E751D2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048001"/>
            <a:ext cx="3352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Expand the </a:t>
            </a:r>
            <a:r>
              <a:rPr lang="ja-JP" altLang="en-US" sz="2000"/>
              <a:t>“</a:t>
            </a:r>
            <a:r>
              <a:rPr lang="en-US" altLang="ja-JP" sz="2000"/>
              <a:t>Small Surfaces</a:t>
            </a:r>
            <a:r>
              <a:rPr lang="ja-JP" altLang="en-US" sz="2000"/>
              <a:t>”</a:t>
            </a:r>
            <a:r>
              <a:rPr lang="en-US" altLang="ja-JP" sz="2000"/>
              <a:t> field to see the surface that have been found.  </a:t>
            </a:r>
            <a:endParaRPr lang="en-US" altLang="en-US" sz="2000"/>
          </a:p>
        </p:txBody>
      </p:sp>
      <p:sp>
        <p:nvSpPr>
          <p:cNvPr id="20485" name="Freeform 1030">
            <a:extLst>
              <a:ext uri="{FF2B5EF4-FFF2-40B4-BE49-F238E27FC236}">
                <a16:creationId xmlns:a16="http://schemas.microsoft.com/office/drawing/2014/main" id="{F3D3D1AF-3FFA-414C-A221-A21ACF00BB34}"/>
              </a:ext>
            </a:extLst>
          </p:cNvPr>
          <p:cNvSpPr>
            <a:spLocks/>
          </p:cNvSpPr>
          <p:nvPr/>
        </p:nvSpPr>
        <p:spPr bwMode="auto">
          <a:xfrm flipV="1">
            <a:off x="3810000" y="3200400"/>
            <a:ext cx="2095500" cy="685800"/>
          </a:xfrm>
          <a:custGeom>
            <a:avLst/>
            <a:gdLst>
              <a:gd name="T0" fmla="*/ 2147483646 w 1167"/>
              <a:gd name="T1" fmla="*/ 2147483646 h 582"/>
              <a:gd name="T2" fmla="*/ 0 w 1167"/>
              <a:gd name="T3" fmla="*/ 0 h 5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67" h="582">
                <a:moveTo>
                  <a:pt x="1167" y="582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coreform-ppt-theme</Template>
  <TotalTime>495</TotalTime>
  <Words>908</Words>
  <Application>Microsoft Office PowerPoint</Application>
  <PresentationFormat>Widescreen</PresentationFormat>
  <Paragraphs>125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Unicode MS</vt:lpstr>
      <vt:lpstr>Arial</vt:lpstr>
      <vt:lpstr>Arial Black</vt:lpstr>
      <vt:lpstr>Calibri</vt:lpstr>
      <vt:lpstr>Courier New</vt:lpstr>
      <vt:lpstr>Times New Roman</vt:lpstr>
      <vt:lpstr>coreform-ppt-theme</vt:lpstr>
      <vt:lpstr>PowerPoint Presentation</vt:lpstr>
      <vt:lpstr>Power Tools</vt:lpstr>
      <vt:lpstr>Geometry Power Tools</vt:lpstr>
      <vt:lpstr>The Geometry Power Tools Panel</vt:lpstr>
      <vt:lpstr>Example: Using the Geometry Power Tools</vt:lpstr>
      <vt:lpstr>Example: Using the Geometry Power Tools</vt:lpstr>
      <vt:lpstr>Example: Using the Geometry Power Tools</vt:lpstr>
      <vt:lpstr>Example: Using the Geometry Power Tools</vt:lpstr>
      <vt:lpstr>Example: Using the Geometry Power Tools</vt:lpstr>
      <vt:lpstr>Example: Using the Geometry Power Tools</vt:lpstr>
      <vt:lpstr>Example: Using the Geometry Power Tools</vt:lpstr>
      <vt:lpstr>Mesh Power Tool</vt:lpstr>
      <vt:lpstr>The Mesh Power Tool Panel</vt:lpstr>
      <vt:lpstr>Example: Using the Mesh Power tools</vt:lpstr>
      <vt:lpstr>Example: Using the Mesh Power tools</vt:lpstr>
      <vt:lpstr>Example: Using the Mesh Power tools</vt:lpstr>
      <vt:lpstr>The Mesh Quality Power Tool</vt:lpstr>
      <vt:lpstr>Example: Mesh Quality Power Tool</vt:lpstr>
      <vt:lpstr>Example: Mesh Quality Power Tool</vt:lpstr>
      <vt:lpstr>Example: Mesh Quality Power Tool</vt:lpstr>
      <vt:lpstr>Example: Mesh Quality Power Tool</vt:lpstr>
      <vt:lpstr>Example: Mesh Quality Power Tool</vt:lpstr>
      <vt:lpstr>Example: Mesh Quality Power Tool</vt:lpstr>
    </vt:vector>
  </TitlesOfParts>
  <Company>Michael Borden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Tools</dc:title>
  <dc:creator>Michael Borden</dc:creator>
  <cp:lastModifiedBy>Ben Taylor</cp:lastModifiedBy>
  <cp:revision>48</cp:revision>
  <dcterms:created xsi:type="dcterms:W3CDTF">2005-03-21T20:54:43Z</dcterms:created>
  <dcterms:modified xsi:type="dcterms:W3CDTF">2021-01-08T16:55:15Z</dcterms:modified>
</cp:coreProperties>
</file>