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2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0" r:id="rId3"/>
    <p:sldId id="271" r:id="rId4"/>
    <p:sldId id="276" r:id="rId5"/>
    <p:sldId id="272" r:id="rId6"/>
    <p:sldId id="277" r:id="rId7"/>
    <p:sldId id="278" r:id="rId8"/>
    <p:sldId id="273" r:id="rId9"/>
    <p:sldId id="266" r:id="rId10"/>
    <p:sldId id="267" r:id="rId11"/>
    <p:sldId id="268" r:id="rId12"/>
    <p:sldId id="275" r:id="rId13"/>
    <p:sldId id="269" r:id="rId14"/>
  </p:sldIdLst>
  <p:sldSz cx="12192000" cy="6858000"/>
  <p:notesSz cx="6991350" cy="9282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2E4BE"/>
    <a:srgbClr val="B557B5"/>
    <a:srgbClr val="DCDCF0"/>
    <a:srgbClr val="00C0C0"/>
    <a:srgbClr val="00C000"/>
    <a:srgbClr val="FFFC8B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7DFDED27-A6C2-4A20-9BFA-02C977EA9E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BD4386D8-2AEC-4B0F-8C10-E794CAC419D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4" name="Rectangle 4">
            <a:extLst>
              <a:ext uri="{FF2B5EF4-FFF2-40B4-BE49-F238E27FC236}">
                <a16:creationId xmlns:a16="http://schemas.microsoft.com/office/drawing/2014/main" id="{130A1CF8-1414-4F6C-AB71-2725890D891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05" name="Rectangle 5">
            <a:extLst>
              <a:ext uri="{FF2B5EF4-FFF2-40B4-BE49-F238E27FC236}">
                <a16:creationId xmlns:a16="http://schemas.microsoft.com/office/drawing/2014/main" id="{47DBA468-A86F-4EAB-8B4D-52D7549BC7B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B0FB26-B06F-4983-9E35-5F7A76433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80F4206-77D8-49E2-996D-BE88F12762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EC849E8-D978-4D0A-94F2-FC19D00DAD1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37BF3BC-1299-438A-8880-513DBEC78A7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813" y="696913"/>
            <a:ext cx="618331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0250EC7-F297-444C-80DD-B241FF6E1D6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D76ABD1-E033-47F6-85B5-7A6B907560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latin typeface="Times New Roman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62E01167-494A-4A74-9C6B-82C800C5CD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F42233A3-8B77-49D6-82B3-7F098348235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9ED1BA4-1004-472E-BCE4-542686BABD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6CF5A75A-48AF-4D58-8511-1BFE9A23ACDA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6147" name="Rectangle 1026">
            <a:extLst>
              <a:ext uri="{FF2B5EF4-FFF2-40B4-BE49-F238E27FC236}">
                <a16:creationId xmlns:a16="http://schemas.microsoft.com/office/drawing/2014/main" id="{A3C3CEF4-0501-4C1F-BB8B-8A1655BDBB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6148" name="Rectangle 1027">
            <a:extLst>
              <a:ext uri="{FF2B5EF4-FFF2-40B4-BE49-F238E27FC236}">
                <a16:creationId xmlns:a16="http://schemas.microsoft.com/office/drawing/2014/main" id="{86277366-D87F-4059-974E-209E12597B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 New Roman" panose="02020603050405020304" pitchFamily="18" charset="0"/>
              </a:rPr>
              <a:t>Type: FORMAL - Training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Title: Cubit 100 Training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SAND Number: SAND2020-0679 TR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Contact: Hensley,Trevor Michael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EC7A00F4-6724-4E96-A631-DC9F6F135E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553E20B8-604E-41C4-A742-C9D9430E6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E26BC44B-3E04-4E99-A8F3-56E1CE28D5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D0FF4E32-A6AB-46D8-87AB-99C5F2917896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6A829FA-86A3-4772-9CC8-FB30280D5C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E4E74C2A-DE0D-4BFF-B3C0-1873BBBEE09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FF650DB-0247-4BDD-BEFD-6562E97140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060D978-A0FE-42FA-8515-6B094854D1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4B81AF8-8355-432F-8335-FB9B66FFB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0DD80DA9-5789-44D6-8C71-1846FF5B4922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5E03A96-94BD-4DC8-9722-E0E1EFF433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7F088941-46AC-4FF0-93FC-76F98BE3C2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6EC06F7-F372-4A39-ACAC-82F2544972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A4128686-E328-4BE7-A4A4-6DF5CDAB8604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5EDA26F-1EDA-4A43-96DA-FCB00EF63A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EEDEFFB-11F2-4AAB-8C74-505B2BF4A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FDF3683-BE89-4596-AE5A-F7258D13C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30275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2DC873B0-24A8-4624-A2BC-6D7AF8235070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C2F57C93-820D-4277-81B7-8068CAAD3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6913"/>
            <a:ext cx="6183312" cy="3479800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F8A86A6-953A-46DD-8C90-AAB86C0833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0678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F8AC2-05A7-4FD9-917B-112ADFBC8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76390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7D68-8BDB-42DB-98F5-1150F59703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302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A14275-DD60-455C-B113-DCFEFC3C4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9112"/>
            <a:ext cx="12192000" cy="3556000"/>
          </a:xfrm>
          <a:prstGeom prst="rect">
            <a:avLst/>
          </a:prstGeom>
        </p:spPr>
      </p:pic>
      <p:sp>
        <p:nvSpPr>
          <p:cNvPr id="6" name="TextBox 19">
            <a:extLst>
              <a:ext uri="{FF2B5EF4-FFF2-40B4-BE49-F238E27FC236}">
                <a16:creationId xmlns:a16="http://schemas.microsoft.com/office/drawing/2014/main" id="{FF410514-D885-4330-B16E-D2D948AF32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27767" y="6488114"/>
            <a:ext cx="8134351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600" dirty="0">
                <a:cs typeface="Arial" panose="020B0604020202020204" pitchFamily="34" charset="0"/>
              </a:rPr>
              <a:t>Sandia National Laboratories is a multi-mission laboratory managed and operated by National Technology &amp; Engineering Solutions of Sandia, LLC., a wholly owned subsidiary of Honeywell International, Inc., for the U.S. Department of Energy’s National Nuclear Security Administration under contract DE-NA0003525. </a:t>
            </a:r>
            <a:r>
              <a:rPr lang="en-US" sz="600" dirty="0"/>
              <a:t>SAND2020-0679 TR</a:t>
            </a:r>
          </a:p>
          <a:p>
            <a:pPr eaLnBrk="1" hangingPunct="1">
              <a:defRPr/>
            </a:pPr>
            <a:endParaRPr lang="en-US" altLang="en-US" sz="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270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E44E72-9B30-4746-8C94-12642899B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536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37679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CDA58AF-6874-0148-8031-FDB5C5FB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07B73-51D9-484C-B7AE-9C37469F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53440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341B178-C158-4470-8194-53EA8DB47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>
                <a:solidFill>
                  <a:schemeClr val="bg2"/>
                </a:solidFill>
              </a:defRPr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36458-0E20-4F5C-9A76-F5FA060BEB6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2599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A9E60B8C-D510-4CE9-AA27-1D34C386B1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6511" y="2824928"/>
            <a:ext cx="5486400" cy="349300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24918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5"/>
            <a:ext cx="11318487" cy="453123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94213-FB68-4861-82E8-30C6B5A1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0F48C6-3449-4554-9862-275380D7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280514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432BD9-B6AB-4B63-9E62-C456CA05F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2F83D11-B64C-4A62-842D-5528ED381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31950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61832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61832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14228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1C4C151-D459-4633-9680-11CED63D6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0275E-911D-4C4F-A7C0-C1765A663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27238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F9F59-8195-4DF6-8778-9005D52395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569EC35-E689-44A5-983B-0A587E41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64588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Mes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riangular abstract background">
            <a:extLst>
              <a:ext uri="{FF2B5EF4-FFF2-40B4-BE49-F238E27FC236}">
                <a16:creationId xmlns:a16="http://schemas.microsoft.com/office/drawing/2014/main" id="{4A78F3ED-580D-48A6-85F9-FEEC9B3409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89361"/>
            <a:ext cx="12191999" cy="6268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5958A2-171C-8148-A666-A3D455684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ln>
                  <a:solidFill>
                    <a:schemeClr val="tx2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E1C9D-5566-3C46-A0B6-BD33EC4FA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 b="1">
                <a:ln>
                  <a:noFill/>
                </a:ln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05C7F-0691-47DE-827F-5AC67717A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80650"/>
      </p:ext>
    </p:extLst>
  </p:cSld>
  <p:clrMapOvr>
    <a:masterClrMapping/>
  </p:clrMapOvr>
  <p:hf sldNum="0"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DE1306-73E3-4878-8F26-F6ABB3A7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87819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 -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1732D9-B9F3-4272-9402-0798F301BF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52854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AC76919-A040-486C-BCD7-1E622DB991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CUBIT Basic Tutorial</a:t>
            </a:r>
          </a:p>
          <a:p>
            <a:pPr algn="l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498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477C55E-17AD-4986-A02E-D25BF1AC3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CUBIT Basic Tutorial</a:t>
            </a:r>
          </a:p>
          <a:p>
            <a:pPr algn="l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3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21A5-F252-2845-BA8F-55FE73E1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E469A-31E3-C84A-8E13-DAD72F0B2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E4A665-2C97-4937-8BA9-BCDBE91BD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366"/>
      </p:ext>
    </p:extLst>
  </p:cSld>
  <p:clrMapOvr>
    <a:masterClrMapping/>
  </p:clrMapOvr>
  <p:hf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2712" y="2824928"/>
            <a:ext cx="1146657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288590"/>
      </p:ext>
    </p:extLst>
  </p:cSld>
  <p:clrMapOvr>
    <a:masterClrMapping/>
  </p:clrMapOvr>
  <p:hf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heading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CE132-7E85-214B-829D-F3AA1C133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0F460-DAA5-AC42-A14C-C55842C4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4B89-0E0D-47D7-B078-9C9494A294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625" y="1812709"/>
            <a:ext cx="9445752" cy="674480"/>
          </a:xfrm>
        </p:spPr>
        <p:txBody>
          <a:bodyPr/>
          <a:lstStyle>
            <a:lvl1pPr marL="0" indent="0">
              <a:buNone/>
              <a:defRPr i="1"/>
            </a:lvl1pPr>
            <a:lvl2pPr>
              <a:defRPr i="1"/>
            </a:lvl2pPr>
            <a:lvl3pPr>
              <a:defRPr i="1"/>
            </a:lvl3pPr>
            <a:lvl4pPr>
              <a:defRPr i="1"/>
            </a:lvl4pPr>
            <a:lvl5pPr>
              <a:defRPr i="1"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2B0-72C7-460E-9C86-8822C5DD25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2775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6D1643A-432B-4379-B0CE-C90FE47E5D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2083" y="2824928"/>
            <a:ext cx="5486400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79675"/>
      </p:ext>
    </p:extLst>
  </p:cSld>
  <p:clrMapOvr>
    <a:masterClrMapping/>
  </p:clrMapOvr>
  <p:hf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A6326-F76A-034A-B684-DCFE683EC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4" y="1631027"/>
            <a:ext cx="11318487" cy="4531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EA345F-E11E-467B-B46F-1FF4491F8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9D3719A-9D76-4135-AE5C-14BBB71D0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53698"/>
      </p:ext>
    </p:extLst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0AA92-4A69-DF48-B8EE-04FAA2178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A87DA-25CF-584F-940D-BAA089578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1E0B45-006F-4FEC-B865-C8D9D459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279F298-342F-4602-9BE3-AD54287E4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99838"/>
      </p:ext>
    </p:extLst>
  </p:cSld>
  <p:clrMapOvr>
    <a:masterClrMapping/>
  </p:clrMapOvr>
  <p:hf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360F1A-C396-A548-8261-6597739F75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1" y="1640869"/>
            <a:ext cx="5181600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DAB97E-BB52-4A47-A324-3CEAC7FB31C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40869"/>
            <a:ext cx="5183188" cy="752396"/>
          </a:xfrm>
        </p:spPr>
        <p:txBody>
          <a:bodyPr anchor="ctr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14BB07-FCA9-474D-A1F8-9852FD4662F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38060016-D369-4AFD-A2C5-B015D0B52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9326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0D027D-446F-46FB-8F92-35B73D452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C4BE57-6943-4290-93F3-25A69DF5D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92192"/>
      </p:ext>
    </p:extLst>
  </p:cSld>
  <p:clrMapOvr>
    <a:masterClrMapping/>
  </p:clrMapOvr>
  <p:hf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C71AC6-F181-4269-982A-7E94C8DDA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"/>
            <a:ext cx="12192000" cy="8534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5B49B37-C35A-429A-BC6C-EF17B50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934" y="1005472"/>
            <a:ext cx="11318487" cy="549381"/>
          </a:xfrm>
        </p:spPr>
        <p:txBody>
          <a:bodyPr wrap="square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50166"/>
      </p:ext>
    </p:extLst>
  </p:cSld>
  <p:clrMapOvr>
    <a:masterClrMapping/>
  </p:clrMapOvr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0B535A-DCDD-664B-8AD7-CC1476DC9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09" y="387429"/>
            <a:ext cx="1123857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85204-4910-444A-B869-264E674E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210" y="1430215"/>
            <a:ext cx="11238569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7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  <p:sldLayoutId id="2147483800" r:id="rId18"/>
    <p:sldLayoutId id="2147483801" r:id="rId19"/>
    <p:sldLayoutId id="2147483802" r:id="rId20"/>
    <p:sldLayoutId id="2147483803" r:id="rId21"/>
    <p:sldLayoutId id="2147483804" r:id="rId22"/>
    <p:sldLayoutId id="2147483805" r:id="rId23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5" name="Rectangle 9">
            <a:extLst>
              <a:ext uri="{FF2B5EF4-FFF2-40B4-BE49-F238E27FC236}">
                <a16:creationId xmlns:a16="http://schemas.microsoft.com/office/drawing/2014/main" id="{7864B8F8-D292-45BB-A21F-890CFD21B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6781800" cy="1524000"/>
          </a:xfrm>
          <a:prstGeom prst="rect">
            <a:avLst/>
          </a:prstGeom>
          <a:noFill/>
          <a:ln>
            <a:noFill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/>
            <a:ext uri="{91240B29-F687-4f45-9708-019B960494DF}"/>
          </a:extLst>
        </p:spPr>
        <p:txBody>
          <a:bodyPr lIns="90487" tIns="44450" rIns="90487" bIns="44450"/>
          <a:lstStyle/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2400" b="1" dirty="0">
                <a:solidFill>
                  <a:srgbClr val="CD0000"/>
                </a:solidFill>
                <a:latin typeface="Arial" charset="0"/>
                <a:ea typeface="ＭＳ Ｐゴシック" charset="0"/>
              </a:rPr>
              <a:t>CUBIT™ Fast-Start Tutorial</a:t>
            </a:r>
          </a:p>
          <a:p>
            <a:pPr indent="171450" algn="ctr">
              <a:spcBef>
                <a:spcPct val="20000"/>
              </a:spcBef>
              <a:buSzPct val="100000"/>
              <a:defRPr/>
            </a:pPr>
            <a:r>
              <a:rPr lang="en-US" sz="3600" b="1" dirty="0">
                <a:solidFill>
                  <a:srgbClr val="CD0000"/>
                </a:solidFill>
                <a:latin typeface="Arial" charset="0"/>
                <a:ea typeface="ＭＳ Ｐゴシック" charset="0"/>
              </a:rPr>
              <a:t>6. Geometry Tools  </a:t>
            </a:r>
          </a:p>
          <a:p>
            <a:pPr indent="171450" algn="ctr">
              <a:spcBef>
                <a:spcPct val="20000"/>
              </a:spcBef>
              <a:buSzPct val="100000"/>
              <a:defRPr/>
            </a:pPr>
            <a:endParaRPr lang="en-US" sz="3600" b="1" dirty="0">
              <a:solidFill>
                <a:srgbClr val="CD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57EDD81-909D-4B39-8B3B-9935D126D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2475" y="533401"/>
            <a:ext cx="3067050" cy="3533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E8DB995-A427-437F-A1B2-02328226FA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0799CA-EC4B-4474-B6CF-7D663F2FC9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25A5BC59-10B8-4C69-A4D3-72224F3246C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79438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Geometry Tweaking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5C787CC-BDD7-43F2-BD3C-8A483E54580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895600" y="1295400"/>
            <a:ext cx="7772400" cy="4114800"/>
          </a:xfrm>
        </p:spPr>
        <p:txBody>
          <a:bodyPr/>
          <a:lstStyle/>
          <a:p>
            <a:r>
              <a:rPr lang="en-US" altLang="en-US" sz="2000"/>
              <a:t>Surfaces can be moved or replaced</a:t>
            </a:r>
          </a:p>
          <a:p>
            <a:r>
              <a:rPr lang="en-US" altLang="en-US" sz="2000"/>
              <a:t>Adjacent geometry is modified as needed</a:t>
            </a:r>
          </a:p>
          <a:p>
            <a:r>
              <a:rPr lang="en-US" altLang="en-US" sz="2000"/>
              <a:t>Useful for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Fixing problems such as gaps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Feature removal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To make sweepable</a:t>
            </a:r>
          </a:p>
          <a:p>
            <a:r>
              <a:rPr lang="ja-JP" altLang="en-US" sz="2000"/>
              <a:t>“</a:t>
            </a:r>
            <a:r>
              <a:rPr lang="en-US" altLang="ja-JP" sz="2000"/>
              <a:t>Real</a:t>
            </a:r>
            <a:r>
              <a:rPr lang="ja-JP" altLang="en-US" sz="2000"/>
              <a:t>”</a:t>
            </a:r>
            <a:r>
              <a:rPr lang="en-US" altLang="ja-JP" sz="2000"/>
              <a:t> Operation</a:t>
            </a:r>
          </a:p>
          <a:p>
            <a:pPr lvl="1"/>
            <a:r>
              <a:rPr lang="en-US" altLang="en-US" sz="2000">
                <a:latin typeface="Verdana" panose="020B0604030504040204" pitchFamily="34" charset="0"/>
              </a:rPr>
              <a:t>Changes the CAD Model Definition</a:t>
            </a: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A38341AC-64B9-49BD-9ED9-B2D7E6D8C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30391" r="24063" b="10750"/>
          <a:stretch>
            <a:fillRect/>
          </a:stretch>
        </p:blipFill>
        <p:spPr bwMode="auto">
          <a:xfrm>
            <a:off x="3581400" y="4495800"/>
            <a:ext cx="22098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>
            <a:extLst>
              <a:ext uri="{FF2B5EF4-FFF2-40B4-BE49-F238E27FC236}">
                <a16:creationId xmlns:a16="http://schemas.microsoft.com/office/drawing/2014/main" id="{F0FE99F9-2789-4C62-8ED5-66B85A047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33975" r="24063" b="10020"/>
          <a:stretch>
            <a:fillRect/>
          </a:stretch>
        </p:blipFill>
        <p:spPr bwMode="auto">
          <a:xfrm>
            <a:off x="6400800" y="4495800"/>
            <a:ext cx="22860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1" name="AutoShape 11">
            <a:extLst>
              <a:ext uri="{FF2B5EF4-FFF2-40B4-BE49-F238E27FC236}">
                <a16:creationId xmlns:a16="http://schemas.microsoft.com/office/drawing/2014/main" id="{4D75D77E-7B08-4473-B05D-2D16701B0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953000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FFFC8B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7415" name="Text Box 12">
            <a:extLst>
              <a:ext uri="{FF2B5EF4-FFF2-40B4-BE49-F238E27FC236}">
                <a16:creationId xmlns:a16="http://schemas.microsoft.com/office/drawing/2014/main" id="{D6B10DE4-D73E-4E78-A49B-4E0B8046C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019801"/>
            <a:ext cx="187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Fillet Removed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>
            <a:extLst>
              <a:ext uri="{FF2B5EF4-FFF2-40B4-BE49-F238E27FC236}">
                <a16:creationId xmlns:a16="http://schemas.microsoft.com/office/drawing/2014/main" id="{4E74C9BF-A440-4550-AB8E-B982B2386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826" y="2095500"/>
            <a:ext cx="19526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>
            <a:extLst>
              <a:ext uri="{FF2B5EF4-FFF2-40B4-BE49-F238E27FC236}">
                <a16:creationId xmlns:a16="http://schemas.microsoft.com/office/drawing/2014/main" id="{E54C04C2-BA49-4885-BA16-F72D7E397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9" y="2066926"/>
            <a:ext cx="1989137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>
            <a:extLst>
              <a:ext uri="{FF2B5EF4-FFF2-40B4-BE49-F238E27FC236}">
                <a16:creationId xmlns:a16="http://schemas.microsoft.com/office/drawing/2014/main" id="{B0BAA40A-EEBB-4853-95EC-6436CC64F7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33526" y="592138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Replace Surface</a:t>
            </a:r>
          </a:p>
        </p:txBody>
      </p:sp>
      <p:grpSp>
        <p:nvGrpSpPr>
          <p:cNvPr id="19461" name="Group 52">
            <a:extLst>
              <a:ext uri="{FF2B5EF4-FFF2-40B4-BE49-F238E27FC236}">
                <a16:creationId xmlns:a16="http://schemas.microsoft.com/office/drawing/2014/main" id="{E040BD37-6A6E-4F14-9183-0021B20B0D49}"/>
              </a:ext>
            </a:extLst>
          </p:cNvPr>
          <p:cNvGrpSpPr>
            <a:grpSpLocks/>
          </p:cNvGrpSpPr>
          <p:nvPr/>
        </p:nvGrpSpPr>
        <p:grpSpPr bwMode="auto">
          <a:xfrm>
            <a:off x="8382001" y="1600200"/>
            <a:ext cx="2111375" cy="2882900"/>
            <a:chOff x="4073" y="1022"/>
            <a:chExt cx="1330" cy="1816"/>
          </a:xfrm>
        </p:grpSpPr>
        <p:pic>
          <p:nvPicPr>
            <p:cNvPr id="19488" name="Picture 17">
              <a:extLst>
                <a:ext uri="{FF2B5EF4-FFF2-40B4-BE49-F238E27FC236}">
                  <a16:creationId xmlns:a16="http://schemas.microsoft.com/office/drawing/2014/main" id="{266B66F4-565B-4118-8AE3-16AD8DB2C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68" t="30391" r="24063" b="10750"/>
            <a:stretch>
              <a:fillRect/>
            </a:stretch>
          </p:blipFill>
          <p:spPr bwMode="auto">
            <a:xfrm>
              <a:off x="4073" y="1022"/>
              <a:ext cx="1313" cy="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9" name="Picture 18">
              <a:extLst>
                <a:ext uri="{FF2B5EF4-FFF2-40B4-BE49-F238E27FC236}">
                  <a16:creationId xmlns:a16="http://schemas.microsoft.com/office/drawing/2014/main" id="{6A2F85E1-274C-43E4-805A-62946D7C8C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97" t="33975" r="24063" b="10020"/>
            <a:stretch>
              <a:fillRect/>
            </a:stretch>
          </p:blipFill>
          <p:spPr bwMode="auto">
            <a:xfrm>
              <a:off x="4073" y="1994"/>
              <a:ext cx="1291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90" name="AutoShape 23">
              <a:extLst>
                <a:ext uri="{FF2B5EF4-FFF2-40B4-BE49-F238E27FC236}">
                  <a16:creationId xmlns:a16="http://schemas.microsoft.com/office/drawing/2014/main" id="{D950F4DB-E4F2-4175-B18A-489D173083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52190">
              <a:off x="4973" y="1370"/>
              <a:ext cx="192" cy="336"/>
            </a:xfrm>
            <a:prstGeom prst="upArrow">
              <a:avLst>
                <a:gd name="adj1" fmla="val 25148"/>
                <a:gd name="adj2" fmla="val 9817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9491" name="AutoShape 24">
              <a:extLst>
                <a:ext uri="{FF2B5EF4-FFF2-40B4-BE49-F238E27FC236}">
                  <a16:creationId xmlns:a16="http://schemas.microsoft.com/office/drawing/2014/main" id="{DF24D943-DE73-4763-836E-42E7CEE73A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252190">
              <a:off x="4762" y="1547"/>
              <a:ext cx="192" cy="336"/>
            </a:xfrm>
            <a:prstGeom prst="upArrow">
              <a:avLst>
                <a:gd name="adj1" fmla="val 25148"/>
                <a:gd name="adj2" fmla="val 98178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19492" name="Oval 25">
              <a:extLst>
                <a:ext uri="{FF2B5EF4-FFF2-40B4-BE49-F238E27FC236}">
                  <a16:creationId xmlns:a16="http://schemas.microsoft.com/office/drawing/2014/main" id="{E738B7F4-3641-4C08-9A9F-DECD9DF07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" y="1562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9493" name="Oval 26">
              <a:extLst>
                <a:ext uri="{FF2B5EF4-FFF2-40B4-BE49-F238E27FC236}">
                  <a16:creationId xmlns:a16="http://schemas.microsoft.com/office/drawing/2014/main" id="{558CF0F8-A6B6-44A1-A60F-025D51DA8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2" y="1783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9462" name="Group 53">
            <a:extLst>
              <a:ext uri="{FF2B5EF4-FFF2-40B4-BE49-F238E27FC236}">
                <a16:creationId xmlns:a16="http://schemas.microsoft.com/office/drawing/2014/main" id="{A9D20A8D-F373-4BE4-858A-81A414B206BF}"/>
              </a:ext>
            </a:extLst>
          </p:cNvPr>
          <p:cNvGrpSpPr>
            <a:grpSpLocks/>
          </p:cNvGrpSpPr>
          <p:nvPr/>
        </p:nvGrpSpPr>
        <p:grpSpPr bwMode="auto">
          <a:xfrm>
            <a:off x="1684338" y="1452563"/>
            <a:ext cx="4164012" cy="400050"/>
            <a:chOff x="96" y="1008"/>
            <a:chExt cx="2623" cy="252"/>
          </a:xfrm>
        </p:grpSpPr>
        <p:sp>
          <p:nvSpPr>
            <p:cNvPr id="19486" name="Oval 33">
              <a:extLst>
                <a:ext uri="{FF2B5EF4-FFF2-40B4-BE49-F238E27FC236}">
                  <a16:creationId xmlns:a16="http://schemas.microsoft.com/office/drawing/2014/main" id="{C6A93465-28E8-48EE-88F9-A431B4530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00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9487" name="Text Box 34">
              <a:extLst>
                <a:ext uri="{FF2B5EF4-FFF2-40B4-BE49-F238E27FC236}">
                  <a16:creationId xmlns:a16="http://schemas.microsoft.com/office/drawing/2014/main" id="{29D1F3BD-7C09-4988-9C8D-7CCBF79E5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008"/>
              <a:ext cx="238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Go to Geometry:Surface:Modify</a:t>
              </a:r>
            </a:p>
          </p:txBody>
        </p:sp>
      </p:grpSp>
      <p:sp>
        <p:nvSpPr>
          <p:cNvPr id="19463" name="AutoShape 35">
            <a:extLst>
              <a:ext uri="{FF2B5EF4-FFF2-40B4-BE49-F238E27FC236}">
                <a16:creationId xmlns:a16="http://schemas.microsoft.com/office/drawing/2014/main" id="{A774914D-D449-4300-A290-E47A53755302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332038" y="32226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64" name="Oval 36">
            <a:extLst>
              <a:ext uri="{FF2B5EF4-FFF2-40B4-BE49-F238E27FC236}">
                <a16:creationId xmlns:a16="http://schemas.microsoft.com/office/drawing/2014/main" id="{643D3B20-D355-45A3-BF73-D14A86A80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3038" y="34671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grpSp>
        <p:nvGrpSpPr>
          <p:cNvPr id="19465" name="Group 56">
            <a:extLst>
              <a:ext uri="{FF2B5EF4-FFF2-40B4-BE49-F238E27FC236}">
                <a16:creationId xmlns:a16="http://schemas.microsoft.com/office/drawing/2014/main" id="{1ABB6E7A-D475-4910-8BCA-8A315C0DD012}"/>
              </a:ext>
            </a:extLst>
          </p:cNvPr>
          <p:cNvGrpSpPr>
            <a:grpSpLocks/>
          </p:cNvGrpSpPr>
          <p:nvPr/>
        </p:nvGrpSpPr>
        <p:grpSpPr bwMode="auto">
          <a:xfrm>
            <a:off x="5975351" y="2724151"/>
            <a:ext cx="2403475" cy="701675"/>
            <a:chOff x="2868" y="1421"/>
            <a:chExt cx="1514" cy="442"/>
          </a:xfrm>
        </p:grpSpPr>
        <p:sp>
          <p:nvSpPr>
            <p:cNvPr id="19484" name="Oval 19">
              <a:extLst>
                <a:ext uri="{FF2B5EF4-FFF2-40B4-BE49-F238E27FC236}">
                  <a16:creationId xmlns:a16="http://schemas.microsoft.com/office/drawing/2014/main" id="{3B336706-4251-4F04-BEA9-266165E75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8" y="1474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9485" name="Text Box 20">
              <a:extLst>
                <a:ext uri="{FF2B5EF4-FFF2-40B4-BE49-F238E27FC236}">
                  <a16:creationId xmlns:a16="http://schemas.microsoft.com/office/drawing/2014/main" id="{A240691B-8A1C-41D2-89C2-831E25C698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1" y="1421"/>
              <a:ext cx="128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Select  </a:t>
              </a:r>
              <a:r>
                <a:rPr lang="en-US" altLang="en-US" sz="2000" i="1">
                  <a:latin typeface="Arial" panose="020B0604020202020204" pitchFamily="34" charset="0"/>
                </a:rPr>
                <a:t>Replace </a:t>
              </a:r>
            </a:p>
            <a:p>
              <a:r>
                <a:rPr lang="en-US" altLang="en-US" sz="2000" i="1">
                  <a:latin typeface="Arial" panose="020B0604020202020204" pitchFamily="34" charset="0"/>
                </a:rPr>
                <a:t>With Surface</a:t>
              </a:r>
            </a:p>
          </p:txBody>
        </p:sp>
      </p:grpSp>
      <p:grpSp>
        <p:nvGrpSpPr>
          <p:cNvPr id="19466" name="Group 57">
            <a:extLst>
              <a:ext uri="{FF2B5EF4-FFF2-40B4-BE49-F238E27FC236}">
                <a16:creationId xmlns:a16="http://schemas.microsoft.com/office/drawing/2014/main" id="{2AFCAD96-4BFC-4CD4-95EF-1052B1E747ED}"/>
              </a:ext>
            </a:extLst>
          </p:cNvPr>
          <p:cNvGrpSpPr>
            <a:grpSpLocks/>
          </p:cNvGrpSpPr>
          <p:nvPr/>
        </p:nvGrpSpPr>
        <p:grpSpPr bwMode="auto">
          <a:xfrm>
            <a:off x="6019801" y="4495801"/>
            <a:ext cx="3375025" cy="396875"/>
            <a:chOff x="2832" y="2784"/>
            <a:chExt cx="2126" cy="250"/>
          </a:xfrm>
        </p:grpSpPr>
        <p:sp>
          <p:nvSpPr>
            <p:cNvPr id="19482" name="Oval 21">
              <a:extLst>
                <a:ext uri="{FF2B5EF4-FFF2-40B4-BE49-F238E27FC236}">
                  <a16:creationId xmlns:a16="http://schemas.microsoft.com/office/drawing/2014/main" id="{24C15936-2A00-4ED6-B695-79A79F802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784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9483" name="Text Box 22">
              <a:extLst>
                <a:ext uri="{FF2B5EF4-FFF2-40B4-BE49-F238E27FC236}">
                  <a16:creationId xmlns:a16="http://schemas.microsoft.com/office/drawing/2014/main" id="{1884ADDB-7EAC-4F85-9BBF-4546FEB996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784"/>
              <a:ext cx="188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Pick an adjacent Surface</a:t>
              </a:r>
            </a:p>
          </p:txBody>
        </p:sp>
      </p:grpSp>
      <p:grpSp>
        <p:nvGrpSpPr>
          <p:cNvPr id="19467" name="Group 58">
            <a:extLst>
              <a:ext uri="{FF2B5EF4-FFF2-40B4-BE49-F238E27FC236}">
                <a16:creationId xmlns:a16="http://schemas.microsoft.com/office/drawing/2014/main" id="{1F682814-4995-4A9A-9D14-670B44BF3673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105401"/>
            <a:ext cx="1824038" cy="396875"/>
            <a:chOff x="2832" y="3216"/>
            <a:chExt cx="1149" cy="250"/>
          </a:xfrm>
        </p:grpSpPr>
        <p:sp>
          <p:nvSpPr>
            <p:cNvPr id="19480" name="Oval 30">
              <a:extLst>
                <a:ext uri="{FF2B5EF4-FFF2-40B4-BE49-F238E27FC236}">
                  <a16:creationId xmlns:a16="http://schemas.microsoft.com/office/drawing/2014/main" id="{514FFE56-2617-4457-B4E2-6B4AFA99E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3216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9481" name="Text Box 31">
              <a:extLst>
                <a:ext uri="{FF2B5EF4-FFF2-40B4-BE49-F238E27FC236}">
                  <a16:creationId xmlns:a16="http://schemas.microsoft.com/office/drawing/2014/main" id="{E20F8D25-E06A-46E8-B217-A88C2D808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3216"/>
              <a:ext cx="9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Click </a:t>
              </a:r>
              <a:r>
                <a:rPr lang="en-US" altLang="en-US" sz="2000" i="1">
                  <a:latin typeface="Arial" panose="020B0604020202020204" pitchFamily="34" charset="0"/>
                </a:rPr>
                <a:t>Apply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19468" name="Group 54">
            <a:extLst>
              <a:ext uri="{FF2B5EF4-FFF2-40B4-BE49-F238E27FC236}">
                <a16:creationId xmlns:a16="http://schemas.microsoft.com/office/drawing/2014/main" id="{FC7388D6-6E66-4E6C-BDA8-A0EE3F5B0717}"/>
              </a:ext>
            </a:extLst>
          </p:cNvPr>
          <p:cNvGrpSpPr>
            <a:grpSpLocks/>
          </p:cNvGrpSpPr>
          <p:nvPr/>
        </p:nvGrpSpPr>
        <p:grpSpPr bwMode="auto">
          <a:xfrm>
            <a:off x="5969000" y="2133601"/>
            <a:ext cx="2089150" cy="396875"/>
            <a:chOff x="2832" y="1008"/>
            <a:chExt cx="1316" cy="250"/>
          </a:xfrm>
        </p:grpSpPr>
        <p:sp>
          <p:nvSpPr>
            <p:cNvPr id="19478" name="Oval 37">
              <a:extLst>
                <a:ext uri="{FF2B5EF4-FFF2-40B4-BE49-F238E27FC236}">
                  <a16:creationId xmlns:a16="http://schemas.microsoft.com/office/drawing/2014/main" id="{421A4CA5-5FB6-4D9E-B0F5-52DF27A6B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00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9479" name="Text Box 38">
              <a:extLst>
                <a:ext uri="{FF2B5EF4-FFF2-40B4-BE49-F238E27FC236}">
                  <a16:creationId xmlns:a16="http://schemas.microsoft.com/office/drawing/2014/main" id="{D3F68567-4748-4F40-8498-205E2E887F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008"/>
              <a:ext cx="10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Select </a:t>
              </a:r>
              <a:r>
                <a:rPr lang="en-US" altLang="en-US" sz="2000" i="1">
                  <a:latin typeface="Arial" panose="020B0604020202020204" pitchFamily="34" charset="0"/>
                </a:rPr>
                <a:t>Tweak</a:t>
              </a:r>
            </a:p>
          </p:txBody>
        </p:sp>
      </p:grpSp>
      <p:grpSp>
        <p:nvGrpSpPr>
          <p:cNvPr id="19469" name="Group 55">
            <a:extLst>
              <a:ext uri="{FF2B5EF4-FFF2-40B4-BE49-F238E27FC236}">
                <a16:creationId xmlns:a16="http://schemas.microsoft.com/office/drawing/2014/main" id="{0620C85F-ECD2-4B12-A9BF-7419A4748BAD}"/>
              </a:ext>
            </a:extLst>
          </p:cNvPr>
          <p:cNvGrpSpPr>
            <a:grpSpLocks/>
          </p:cNvGrpSpPr>
          <p:nvPr/>
        </p:nvGrpSpPr>
        <p:grpSpPr bwMode="auto">
          <a:xfrm>
            <a:off x="5981700" y="3619501"/>
            <a:ext cx="2478088" cy="701675"/>
            <a:chOff x="2800" y="2319"/>
            <a:chExt cx="1561" cy="442"/>
          </a:xfrm>
        </p:grpSpPr>
        <p:sp>
          <p:nvSpPr>
            <p:cNvPr id="19476" name="Oval 41">
              <a:extLst>
                <a:ext uri="{FF2B5EF4-FFF2-40B4-BE49-F238E27FC236}">
                  <a16:creationId xmlns:a16="http://schemas.microsoft.com/office/drawing/2014/main" id="{B0DE117C-9856-4434-9991-4490E04C0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2320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9477" name="Text Box 42">
              <a:extLst>
                <a:ext uri="{FF2B5EF4-FFF2-40B4-BE49-F238E27FC236}">
                  <a16:creationId xmlns:a16="http://schemas.microsoft.com/office/drawing/2014/main" id="{007D8110-543F-40C0-B405-F53AC99D3A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1" y="2319"/>
              <a:ext cx="1260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Pick Surfaces to remove</a:t>
              </a:r>
            </a:p>
          </p:txBody>
        </p:sp>
      </p:grpSp>
      <p:sp>
        <p:nvSpPr>
          <p:cNvPr id="19470" name="AutoShape 44">
            <a:extLst>
              <a:ext uri="{FF2B5EF4-FFF2-40B4-BE49-F238E27FC236}">
                <a16:creationId xmlns:a16="http://schemas.microsoft.com/office/drawing/2014/main" id="{A7F7D281-0415-421A-B2A0-A09554EEFCA3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693988" y="514667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71" name="Oval 45">
            <a:extLst>
              <a:ext uri="{FF2B5EF4-FFF2-40B4-BE49-F238E27FC236}">
                <a16:creationId xmlns:a16="http://schemas.microsoft.com/office/drawing/2014/main" id="{1F3EFFC9-ABF5-4783-9F0B-2F6901B14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0188" y="4918075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9472" name="AutoShape 46">
            <a:extLst>
              <a:ext uri="{FF2B5EF4-FFF2-40B4-BE49-F238E27FC236}">
                <a16:creationId xmlns:a16="http://schemas.microsoft.com/office/drawing/2014/main" id="{1299842E-932D-4084-988E-267A00CE70C5}"/>
              </a:ext>
            </a:extLst>
          </p:cNvPr>
          <p:cNvSpPr>
            <a:spLocks noChangeArrowheads="1"/>
          </p:cNvSpPr>
          <p:nvPr/>
        </p:nvSpPr>
        <p:spPr bwMode="auto">
          <a:xfrm rot="-9672294">
            <a:off x="4854575" y="37528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9473" name="Oval 47">
            <a:extLst>
              <a:ext uri="{FF2B5EF4-FFF2-40B4-BE49-F238E27FC236}">
                <a16:creationId xmlns:a16="http://schemas.microsoft.com/office/drawing/2014/main" id="{5C46A2F1-8ACF-4DD1-A5FF-09D23FE50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3851275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3776" name="Freeform 48">
            <a:extLst>
              <a:ext uri="{FF2B5EF4-FFF2-40B4-BE49-F238E27FC236}">
                <a16:creationId xmlns:a16="http://schemas.microsoft.com/office/drawing/2014/main" id="{1475CEDF-1E6F-4AB8-863B-9B6A68353588}"/>
              </a:ext>
            </a:extLst>
          </p:cNvPr>
          <p:cNvSpPr>
            <a:spLocks/>
          </p:cNvSpPr>
          <p:nvPr/>
        </p:nvSpPr>
        <p:spPr bwMode="auto">
          <a:xfrm>
            <a:off x="5459413" y="3832226"/>
            <a:ext cx="425450" cy="663575"/>
          </a:xfrm>
          <a:custGeom>
            <a:avLst/>
            <a:gdLst>
              <a:gd name="T0" fmla="*/ 715963 w 451"/>
              <a:gd name="T1" fmla="*/ 0 h 736"/>
              <a:gd name="T2" fmla="*/ 0 w 451"/>
              <a:gd name="T3" fmla="*/ 1168400 h 7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1" h="736">
                <a:moveTo>
                  <a:pt x="451" y="0"/>
                </a:moveTo>
                <a:lnTo>
                  <a:pt x="0" y="736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777" name="Freeform 49">
            <a:extLst>
              <a:ext uri="{FF2B5EF4-FFF2-40B4-BE49-F238E27FC236}">
                <a16:creationId xmlns:a16="http://schemas.microsoft.com/office/drawing/2014/main" id="{9496CC68-3885-4902-A75C-A532C9B422CF}"/>
              </a:ext>
            </a:extLst>
          </p:cNvPr>
          <p:cNvSpPr>
            <a:spLocks/>
          </p:cNvSpPr>
          <p:nvPr/>
        </p:nvSpPr>
        <p:spPr bwMode="auto">
          <a:xfrm flipV="1">
            <a:off x="5237163" y="4672013"/>
            <a:ext cx="736600" cy="177800"/>
          </a:xfrm>
          <a:custGeom>
            <a:avLst/>
            <a:gdLst>
              <a:gd name="T0" fmla="*/ 487363 w 307"/>
              <a:gd name="T1" fmla="*/ 633413 h 399"/>
              <a:gd name="T2" fmla="*/ 0 w 307"/>
              <a:gd name="T3" fmla="*/ 0 h 39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07" h="399">
                <a:moveTo>
                  <a:pt x="307" y="399"/>
                </a:moveTo>
                <a:lnTo>
                  <a:pt x="0" y="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D553130B-1F5A-447D-BF4C-F94E20B2C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6" y="2825751"/>
            <a:ext cx="2100263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Rectangle 2">
            <a:extLst>
              <a:ext uri="{FF2B5EF4-FFF2-40B4-BE49-F238E27FC236}">
                <a16:creationId xmlns:a16="http://schemas.microsoft.com/office/drawing/2014/main" id="{CDE6860C-A08B-448D-B547-FF3677F997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14350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Healing</a:t>
            </a:r>
          </a:p>
        </p:txBody>
      </p:sp>
      <p:sp>
        <p:nvSpPr>
          <p:cNvPr id="118817" name="Rectangle 33">
            <a:extLst>
              <a:ext uri="{FF2B5EF4-FFF2-40B4-BE49-F238E27FC236}">
                <a16:creationId xmlns:a16="http://schemas.microsoft.com/office/drawing/2014/main" id="{22CBA088-33EB-4245-B210-E1A067EBA6A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971800" y="1247776"/>
            <a:ext cx="7696200" cy="1266825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1800" dirty="0"/>
              <a:t>Translating geometry into the ACIS format can be often problematic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Pro/E is less accurate than ACIS if you use the default tolerances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/>
              <a:t>Gaps, overlaps, and internal inconsistencies are common</a:t>
            </a:r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The ACIS Healing Husk </a:t>
            </a:r>
            <a:r>
              <a:rPr lang="en-US" sz="1800" u="sng" dirty="0"/>
              <a:t>may</a:t>
            </a:r>
            <a:r>
              <a:rPr lang="en-US" sz="1800" dirty="0"/>
              <a:t> fix many problems</a:t>
            </a:r>
          </a:p>
        </p:txBody>
      </p:sp>
      <p:sp>
        <p:nvSpPr>
          <p:cNvPr id="21508" name="Text Box 13">
            <a:extLst>
              <a:ext uri="{FF2B5EF4-FFF2-40B4-BE49-F238E27FC236}">
                <a16:creationId xmlns:a16="http://schemas.microsoft.com/office/drawing/2014/main" id="{0CB8B9C4-3F99-41E4-8E2B-81EEB0BAB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175" y="3594101"/>
            <a:ext cx="2751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Action-Modify</a:t>
            </a:r>
          </a:p>
        </p:txBody>
      </p:sp>
      <p:sp>
        <p:nvSpPr>
          <p:cNvPr id="21509" name="Oval 14">
            <a:extLst>
              <a:ext uri="{FF2B5EF4-FFF2-40B4-BE49-F238E27FC236}">
                <a16:creationId xmlns:a16="http://schemas.microsoft.com/office/drawing/2014/main" id="{AB59BC82-A487-4364-914B-2DD962C0C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6850" y="28257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10" name="Oval 15">
            <a:extLst>
              <a:ext uri="{FF2B5EF4-FFF2-40B4-BE49-F238E27FC236}">
                <a16:creationId xmlns:a16="http://schemas.microsoft.com/office/drawing/2014/main" id="{4E679EB0-E2F2-4BEF-99CC-B9C7EF48C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913" y="32385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511" name="Text Box 16">
            <a:extLst>
              <a:ext uri="{FF2B5EF4-FFF2-40B4-BE49-F238E27FC236}">
                <a16:creationId xmlns:a16="http://schemas.microsoft.com/office/drawing/2014/main" id="{DBB851A0-CCFA-4A3F-A2F8-3052C2EFB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6" y="2784476"/>
            <a:ext cx="2517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Mode-Geometry</a:t>
            </a:r>
          </a:p>
        </p:txBody>
      </p:sp>
      <p:sp>
        <p:nvSpPr>
          <p:cNvPr id="21512" name="Oval 17">
            <a:extLst>
              <a:ext uri="{FF2B5EF4-FFF2-40B4-BE49-F238E27FC236}">
                <a16:creationId xmlns:a16="http://schemas.microsoft.com/office/drawing/2014/main" id="{C405BCFC-DB01-4E24-98FC-4015349D2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88" y="36147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1513" name="Text Box 18">
            <a:extLst>
              <a:ext uri="{FF2B5EF4-FFF2-40B4-BE49-F238E27FC236}">
                <a16:creationId xmlns:a16="http://schemas.microsoft.com/office/drawing/2014/main" id="{24CEB048-BE2E-4000-896B-D9A59322A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1" y="3198814"/>
            <a:ext cx="3757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Entity-Volume</a:t>
            </a:r>
          </a:p>
        </p:txBody>
      </p:sp>
      <p:sp>
        <p:nvSpPr>
          <p:cNvPr id="21514" name="Oval 19">
            <a:extLst>
              <a:ext uri="{FF2B5EF4-FFF2-40B4-BE49-F238E27FC236}">
                <a16:creationId xmlns:a16="http://schemas.microsoft.com/office/drawing/2014/main" id="{90F4BDB0-6240-4C80-A628-739CCD4A4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32067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515" name="Oval 20">
            <a:extLst>
              <a:ext uri="{FF2B5EF4-FFF2-40B4-BE49-F238E27FC236}">
                <a16:creationId xmlns:a16="http://schemas.microsoft.com/office/drawing/2014/main" id="{E68B620E-9192-45CA-8167-20E280303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263" y="382746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1516" name="AutoShape 21">
            <a:extLst>
              <a:ext uri="{FF2B5EF4-FFF2-40B4-BE49-F238E27FC236}">
                <a16:creationId xmlns:a16="http://schemas.microsoft.com/office/drawing/2014/main" id="{625A15DD-D610-4F13-9F69-B48F7F3F921F}"/>
              </a:ext>
            </a:extLst>
          </p:cNvPr>
          <p:cNvSpPr>
            <a:spLocks noChangeArrowheads="1"/>
          </p:cNvSpPr>
          <p:nvPr/>
        </p:nvSpPr>
        <p:spPr bwMode="auto">
          <a:xfrm rot="2819447">
            <a:off x="2714625" y="312737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7" name="AutoShape 22">
            <a:extLst>
              <a:ext uri="{FF2B5EF4-FFF2-40B4-BE49-F238E27FC236}">
                <a16:creationId xmlns:a16="http://schemas.microsoft.com/office/drawing/2014/main" id="{D2664059-1451-4937-A65F-25898693AFBA}"/>
              </a:ext>
            </a:extLst>
          </p:cNvPr>
          <p:cNvSpPr>
            <a:spLocks noChangeArrowheads="1"/>
          </p:cNvSpPr>
          <p:nvPr/>
        </p:nvSpPr>
        <p:spPr bwMode="auto">
          <a:xfrm rot="2465184">
            <a:off x="2659063" y="367823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8" name="AutoShape 23">
            <a:extLst>
              <a:ext uri="{FF2B5EF4-FFF2-40B4-BE49-F238E27FC236}">
                <a16:creationId xmlns:a16="http://schemas.microsoft.com/office/drawing/2014/main" id="{B2C58042-3DFA-4E05-B784-CCB71D119AC0}"/>
              </a:ext>
            </a:extLst>
          </p:cNvPr>
          <p:cNvSpPr>
            <a:spLocks noChangeArrowheads="1"/>
          </p:cNvSpPr>
          <p:nvPr/>
        </p:nvSpPr>
        <p:spPr bwMode="auto">
          <a:xfrm rot="4010544">
            <a:off x="2882900" y="407987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19" name="Oval 24">
            <a:extLst>
              <a:ext uri="{FF2B5EF4-FFF2-40B4-BE49-F238E27FC236}">
                <a16:creationId xmlns:a16="http://schemas.microsoft.com/office/drawing/2014/main" id="{80A0B31E-EB54-4BCF-8E0D-9D1FD8F5C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6950" y="43799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1520" name="Oval 25">
            <a:extLst>
              <a:ext uri="{FF2B5EF4-FFF2-40B4-BE49-F238E27FC236}">
                <a16:creationId xmlns:a16="http://schemas.microsoft.com/office/drawing/2014/main" id="{E4BA0959-CADF-437A-AEB0-C2CF8DEDC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913" y="39862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1521" name="Text Box 26">
            <a:extLst>
              <a:ext uri="{FF2B5EF4-FFF2-40B4-BE49-F238E27FC236}">
                <a16:creationId xmlns:a16="http://schemas.microsoft.com/office/drawing/2014/main" id="{30B1DC93-67CF-41FD-96B3-1E9306581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4" y="3960813"/>
            <a:ext cx="2751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Choose </a:t>
            </a:r>
            <a:r>
              <a:rPr lang="en-US" altLang="en-US" sz="1800" i="1">
                <a:latin typeface="Arial" panose="020B0604020202020204" pitchFamily="34" charset="0"/>
              </a:rPr>
              <a:t>Heal </a:t>
            </a:r>
            <a:r>
              <a:rPr lang="en-US" altLang="en-US" sz="1800">
                <a:latin typeface="Arial" panose="020B0604020202020204" pitchFamily="34" charset="0"/>
              </a:rPr>
              <a:t>from the dropdown menu</a:t>
            </a:r>
          </a:p>
        </p:txBody>
      </p:sp>
      <p:sp>
        <p:nvSpPr>
          <p:cNvPr id="21522" name="Text Box 27">
            <a:extLst>
              <a:ext uri="{FF2B5EF4-FFF2-40B4-BE49-F238E27FC236}">
                <a16:creationId xmlns:a16="http://schemas.microsoft.com/office/drawing/2014/main" id="{9B23239C-525F-4721-AA96-C83CAAB1B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5114926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Analyze</a:t>
            </a:r>
          </a:p>
        </p:txBody>
      </p:sp>
      <p:sp>
        <p:nvSpPr>
          <p:cNvPr id="21523" name="Text Box 28">
            <a:extLst>
              <a:ext uri="{FF2B5EF4-FFF2-40B4-BE49-F238E27FC236}">
                <a16:creationId xmlns:a16="http://schemas.microsoft.com/office/drawing/2014/main" id="{D40290F2-F999-43F3-AEA7-2658B8AA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5953126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AutoHeal</a:t>
            </a:r>
          </a:p>
        </p:txBody>
      </p:sp>
      <p:sp>
        <p:nvSpPr>
          <p:cNvPr id="21524" name="Text Box 29">
            <a:extLst>
              <a:ext uri="{FF2B5EF4-FFF2-40B4-BE49-F238E27FC236}">
                <a16:creationId xmlns:a16="http://schemas.microsoft.com/office/drawing/2014/main" id="{CF19FCFE-43DF-4FDE-A59F-A8CDEB455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5114925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Lists problems with the selected volumes</a:t>
            </a:r>
          </a:p>
        </p:txBody>
      </p:sp>
      <p:sp>
        <p:nvSpPr>
          <p:cNvPr id="21525" name="Text Box 30">
            <a:extLst>
              <a:ext uri="{FF2B5EF4-FFF2-40B4-BE49-F238E27FC236}">
                <a16:creationId xmlns:a16="http://schemas.microsoft.com/office/drawing/2014/main" id="{D657ACEC-073C-4CB5-8F71-E18093829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5953125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Attempts to fix the problems</a:t>
            </a:r>
          </a:p>
        </p:txBody>
      </p:sp>
      <p:sp>
        <p:nvSpPr>
          <p:cNvPr id="21526" name="AutoShape 31">
            <a:extLst>
              <a:ext uri="{FF2B5EF4-FFF2-40B4-BE49-F238E27FC236}">
                <a16:creationId xmlns:a16="http://schemas.microsoft.com/office/drawing/2014/main" id="{460637C1-F6DF-43A4-8001-E09D73634246}"/>
              </a:ext>
            </a:extLst>
          </p:cNvPr>
          <p:cNvSpPr>
            <a:spLocks noChangeArrowheads="1"/>
          </p:cNvSpPr>
          <p:nvPr/>
        </p:nvSpPr>
        <p:spPr bwMode="auto">
          <a:xfrm rot="-1749194">
            <a:off x="4046538" y="48101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21527" name="Oval 32">
            <a:extLst>
              <a:ext uri="{FF2B5EF4-FFF2-40B4-BE49-F238E27FC236}">
                <a16:creationId xmlns:a16="http://schemas.microsoft.com/office/drawing/2014/main" id="{D8D40F1A-4C72-45BC-B389-AD9126ECC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5538" y="49625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>
            <a:extLst>
              <a:ext uri="{FF2B5EF4-FFF2-40B4-BE49-F238E27FC236}">
                <a16:creationId xmlns:a16="http://schemas.microsoft.com/office/drawing/2014/main" id="{15656C79-2E03-442F-8E8C-6EF8138B2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4" t="4227" r="8467" b="4076"/>
          <a:stretch>
            <a:fillRect/>
          </a:stretch>
        </p:blipFill>
        <p:spPr bwMode="auto">
          <a:xfrm>
            <a:off x="8602664" y="1454150"/>
            <a:ext cx="1692275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Rectangle 4">
            <a:extLst>
              <a:ext uri="{FF2B5EF4-FFF2-40B4-BE49-F238E27FC236}">
                <a16:creationId xmlns:a16="http://schemas.microsoft.com/office/drawing/2014/main" id="{C13781CE-B7BC-409B-8B52-279D50F3AD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16829" y="616025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Exercise - Knuckle</a:t>
            </a:r>
          </a:p>
        </p:txBody>
      </p:sp>
      <p:sp>
        <p:nvSpPr>
          <p:cNvPr id="22533" name="Rectangle 10">
            <a:extLst>
              <a:ext uri="{FF2B5EF4-FFF2-40B4-BE49-F238E27FC236}">
                <a16:creationId xmlns:a16="http://schemas.microsoft.com/office/drawing/2014/main" id="{ECDECD05-5CDE-46E9-BA39-081B48909AB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4001" y="1430338"/>
            <a:ext cx="8429625" cy="4800600"/>
          </a:xfrm>
        </p:spPr>
        <p:txBody>
          <a:bodyPr/>
          <a:lstStyle/>
          <a:p>
            <a:pPr marL="628650" indent="-457200">
              <a:buNone/>
            </a:pPr>
            <a:r>
              <a:rPr lang="en-US" altLang="en-US"/>
              <a:t>Steps:</a:t>
            </a:r>
          </a:p>
          <a:p>
            <a:pPr marL="876300" lvl="1" indent="-419100">
              <a:buFontTx/>
              <a:buAutoNum type="arabicPeriod"/>
            </a:pPr>
            <a:r>
              <a:rPr lang="en-US" altLang="en-US">
                <a:latin typeface="Verdana" panose="020B0604030504040204" pitchFamily="34" charset="0"/>
              </a:rPr>
              <a:t>Import </a:t>
            </a:r>
            <a:r>
              <a:rPr lang="ja-JP" altLang="en-US">
                <a:latin typeface="Verdana" panose="020B0604030504040204" pitchFamily="34" charset="0"/>
              </a:rPr>
              <a:t>“</a:t>
            </a:r>
            <a:r>
              <a:rPr lang="en-US" altLang="ja-JP">
                <a:latin typeface="Verdana" panose="020B0604030504040204" pitchFamily="34" charset="0"/>
              </a:rPr>
              <a:t>knuckle.sat</a:t>
            </a:r>
            <a:r>
              <a:rPr lang="ja-JP" altLang="en-US">
                <a:latin typeface="Verdana" panose="020B0604030504040204" pitchFamily="34" charset="0"/>
              </a:rPr>
              <a:t>”</a:t>
            </a:r>
            <a:endParaRPr lang="en-US" altLang="ja-JP">
              <a:latin typeface="Verdana" panose="020B0604030504040204" pitchFamily="34" charset="0"/>
            </a:endParaRPr>
          </a:p>
          <a:p>
            <a:pPr marL="876300" lvl="1" indent="-419100">
              <a:buFontTx/>
              <a:buAutoNum type="arabicPeriod"/>
            </a:pPr>
            <a:r>
              <a:rPr lang="en-US" altLang="en-US">
                <a:latin typeface="Verdana" panose="020B0604030504040204" pitchFamily="34" charset="0"/>
              </a:rPr>
              <a:t>Heal the Model</a:t>
            </a:r>
          </a:p>
          <a:p>
            <a:pPr marL="876300" lvl="1" indent="-419100">
              <a:buFontTx/>
              <a:buAutoNum type="arabicPeriod"/>
            </a:pPr>
            <a:r>
              <a:rPr lang="en-US" altLang="en-US">
                <a:latin typeface="Verdana" panose="020B0604030504040204" pitchFamily="34" charset="0"/>
              </a:rPr>
              <a:t>Remove details around holes</a:t>
            </a:r>
          </a:p>
          <a:p>
            <a:pPr marL="876300" lvl="1" indent="-419100">
              <a:buFontTx/>
              <a:buAutoNum type="arabicPeriod"/>
            </a:pPr>
            <a:r>
              <a:rPr lang="en-US" altLang="en-US">
                <a:latin typeface="Verdana" panose="020B0604030504040204" pitchFamily="34" charset="0"/>
              </a:rPr>
              <a:t>Webcut, where necessary</a:t>
            </a:r>
          </a:p>
          <a:p>
            <a:pPr marL="876300" lvl="1" indent="-419100">
              <a:buFontTx/>
              <a:buAutoNum type="arabicPeriod"/>
            </a:pPr>
            <a:r>
              <a:rPr lang="en-US" altLang="en-US">
                <a:latin typeface="Verdana" panose="020B0604030504040204" pitchFamily="34" charset="0"/>
              </a:rPr>
              <a:t>Imprint and Merge</a:t>
            </a:r>
          </a:p>
          <a:p>
            <a:pPr marL="876300" lvl="1" indent="-419100">
              <a:buFontTx/>
              <a:buAutoNum type="arabicPeriod"/>
            </a:pPr>
            <a:r>
              <a:rPr lang="en-US" altLang="en-US">
                <a:latin typeface="Verdana" panose="020B0604030504040204" pitchFamily="34" charset="0"/>
              </a:rPr>
              <a:t>Mesh with a size of 1.5</a:t>
            </a:r>
          </a:p>
        </p:txBody>
      </p:sp>
      <p:pic>
        <p:nvPicPr>
          <p:cNvPr id="22532" name="Picture 11">
            <a:extLst>
              <a:ext uri="{FF2B5EF4-FFF2-40B4-BE49-F238E27FC236}">
                <a16:creationId xmlns:a16="http://schemas.microsoft.com/office/drawing/2014/main" id="{15F67F28-A17A-4DE8-90C4-F3C193974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3583" r="28528" b="2853"/>
          <a:stretch>
            <a:fillRect/>
          </a:stretch>
        </p:blipFill>
        <p:spPr bwMode="auto">
          <a:xfrm>
            <a:off x="7361239" y="3736976"/>
            <a:ext cx="16478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114EE8F-5A8E-4193-9492-673B1717F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33525"/>
            <a:ext cx="2692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4" name="Rectangle 2">
            <a:extLst>
              <a:ext uri="{FF2B5EF4-FFF2-40B4-BE49-F238E27FC236}">
                <a16:creationId xmlns:a16="http://schemas.microsoft.com/office/drawing/2014/main" id="{6E86FF56-62DD-4A03-AE8F-058A4860784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33412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Geometry Transformations</a:t>
            </a:r>
          </a:p>
        </p:txBody>
      </p:sp>
      <p:sp>
        <p:nvSpPr>
          <p:cNvPr id="7172" name="Text Box 18">
            <a:extLst>
              <a:ext uri="{FF2B5EF4-FFF2-40B4-BE49-F238E27FC236}">
                <a16:creationId xmlns:a16="http://schemas.microsoft.com/office/drawing/2014/main" id="{DDDD907B-460F-49B0-8F80-654D0697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4" y="2297113"/>
            <a:ext cx="27511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Action-Transform</a:t>
            </a:r>
          </a:p>
          <a:p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7173" name="Oval 19">
            <a:extLst>
              <a:ext uri="{FF2B5EF4-FFF2-40B4-BE49-F238E27FC236}">
                <a16:creationId xmlns:a16="http://schemas.microsoft.com/office/drawing/2014/main" id="{10F1BCE2-1A77-4FB6-89DC-E7037096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0613" y="15208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174" name="Oval 20">
            <a:extLst>
              <a:ext uri="{FF2B5EF4-FFF2-40B4-BE49-F238E27FC236}">
                <a16:creationId xmlns:a16="http://schemas.microsoft.com/office/drawing/2014/main" id="{1C04DAAD-E3FF-4783-B321-8607BA35D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4900" y="194151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175" name="Text Box 21">
            <a:extLst>
              <a:ext uri="{FF2B5EF4-FFF2-40B4-BE49-F238E27FC236}">
                <a16:creationId xmlns:a16="http://schemas.microsoft.com/office/drawing/2014/main" id="{FBFE5A1B-59B7-4467-8475-A003CB67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514" y="1487488"/>
            <a:ext cx="2517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Mode-Geometry</a:t>
            </a:r>
          </a:p>
        </p:txBody>
      </p:sp>
      <p:sp>
        <p:nvSpPr>
          <p:cNvPr id="7176" name="Oval 22">
            <a:extLst>
              <a:ext uri="{FF2B5EF4-FFF2-40B4-BE49-F238E27FC236}">
                <a16:creationId xmlns:a16="http://schemas.microsoft.com/office/drawing/2014/main" id="{059539D4-941D-4D9A-95EA-787AA90F4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215106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177" name="Oval 23">
            <a:extLst>
              <a:ext uri="{FF2B5EF4-FFF2-40B4-BE49-F238E27FC236}">
                <a16:creationId xmlns:a16="http://schemas.microsoft.com/office/drawing/2014/main" id="{D3B96547-D120-473B-8A37-BDA5F494F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7025" y="2582862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7178" name="AutoShape 24">
            <a:extLst>
              <a:ext uri="{FF2B5EF4-FFF2-40B4-BE49-F238E27FC236}">
                <a16:creationId xmlns:a16="http://schemas.microsoft.com/office/drawing/2014/main" id="{31114C88-C4C5-45DE-AB62-D0C53086A790}"/>
              </a:ext>
            </a:extLst>
          </p:cNvPr>
          <p:cNvSpPr>
            <a:spLocks noChangeArrowheads="1"/>
          </p:cNvSpPr>
          <p:nvPr/>
        </p:nvSpPr>
        <p:spPr bwMode="auto">
          <a:xfrm rot="19685840">
            <a:off x="2398713" y="1960562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179" name="AutoShape 25">
            <a:extLst>
              <a:ext uri="{FF2B5EF4-FFF2-40B4-BE49-F238E27FC236}">
                <a16:creationId xmlns:a16="http://schemas.microsoft.com/office/drawing/2014/main" id="{EB148821-B70B-423A-BC6B-D461AC9DACFD}"/>
              </a:ext>
            </a:extLst>
          </p:cNvPr>
          <p:cNvSpPr>
            <a:spLocks noChangeArrowheads="1"/>
          </p:cNvSpPr>
          <p:nvPr/>
        </p:nvSpPr>
        <p:spPr bwMode="auto">
          <a:xfrm rot="19360370">
            <a:off x="2505075" y="245427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180" name="Oval 26">
            <a:extLst>
              <a:ext uri="{FF2B5EF4-FFF2-40B4-BE49-F238E27FC236}">
                <a16:creationId xmlns:a16="http://schemas.microsoft.com/office/drawing/2014/main" id="{997B5E0F-8981-4E39-A692-99DDCB11B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75" y="23177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181" name="Text Box 27">
            <a:extLst>
              <a:ext uri="{FF2B5EF4-FFF2-40B4-BE49-F238E27FC236}">
                <a16:creationId xmlns:a16="http://schemas.microsoft.com/office/drawing/2014/main" id="{73DBA7DF-B754-4DA1-B340-4B5C41786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989" y="1901825"/>
            <a:ext cx="414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Entity-Volume</a:t>
            </a:r>
          </a:p>
        </p:txBody>
      </p:sp>
      <p:sp>
        <p:nvSpPr>
          <p:cNvPr id="7182" name="AutoShape 28">
            <a:extLst>
              <a:ext uri="{FF2B5EF4-FFF2-40B4-BE49-F238E27FC236}">
                <a16:creationId xmlns:a16="http://schemas.microsoft.com/office/drawing/2014/main" id="{17948993-C6B1-4680-827B-8BFA7FC505CA}"/>
              </a:ext>
            </a:extLst>
          </p:cNvPr>
          <p:cNvSpPr>
            <a:spLocks noChangeArrowheads="1"/>
          </p:cNvSpPr>
          <p:nvPr/>
        </p:nvSpPr>
        <p:spPr bwMode="auto">
          <a:xfrm rot="2549709">
            <a:off x="2670175" y="3424237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183" name="Oval 29">
            <a:extLst>
              <a:ext uri="{FF2B5EF4-FFF2-40B4-BE49-F238E27FC236}">
                <a16:creationId xmlns:a16="http://schemas.microsoft.com/office/drawing/2014/main" id="{10956E70-9DA2-41A4-8FAE-234A54651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8" y="3240087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7184" name="Text Box 30">
            <a:extLst>
              <a:ext uri="{FF2B5EF4-FFF2-40B4-BE49-F238E27FC236}">
                <a16:creationId xmlns:a16="http://schemas.microsoft.com/office/drawing/2014/main" id="{8E5DD963-1366-491A-A3F5-EDDD33E602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77495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Move the volume to align with another entity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7185" name="Text Box 32">
            <a:extLst>
              <a:ext uri="{FF2B5EF4-FFF2-40B4-BE49-F238E27FC236}">
                <a16:creationId xmlns:a16="http://schemas.microsoft.com/office/drawing/2014/main" id="{0FAE72D6-1680-4B32-91F9-170DA947B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774950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Align</a:t>
            </a:r>
            <a:endParaRPr lang="en-US" altLang="en-US" sz="1800" b="1" i="1">
              <a:latin typeface="Arial" panose="020B0604020202020204" pitchFamily="34" charset="0"/>
            </a:endParaRPr>
          </a:p>
        </p:txBody>
      </p:sp>
      <p:sp>
        <p:nvSpPr>
          <p:cNvPr id="7186" name="Text Box 33">
            <a:extLst>
              <a:ext uri="{FF2B5EF4-FFF2-40B4-BE49-F238E27FC236}">
                <a16:creationId xmlns:a16="http://schemas.microsoft.com/office/drawing/2014/main" id="{F151C9F6-09E5-430F-9AE2-C62B2FE2E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006850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Move</a:t>
            </a:r>
            <a:endParaRPr lang="en-US" altLang="en-US" sz="1800" b="1" i="1">
              <a:latin typeface="Arial" panose="020B0604020202020204" pitchFamily="34" charset="0"/>
            </a:endParaRPr>
          </a:p>
        </p:txBody>
      </p:sp>
      <p:sp>
        <p:nvSpPr>
          <p:cNvPr id="7187" name="Text Box 34">
            <a:extLst>
              <a:ext uri="{FF2B5EF4-FFF2-40B4-BE49-F238E27FC236}">
                <a16:creationId xmlns:a16="http://schemas.microsoft.com/office/drawing/2014/main" id="{5336446B-61FC-4492-95F6-A75768ED5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00685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Translate the volume a specified distance and direction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7188" name="Text Box 35">
            <a:extLst>
              <a:ext uri="{FF2B5EF4-FFF2-40B4-BE49-F238E27FC236}">
                <a16:creationId xmlns:a16="http://schemas.microsoft.com/office/drawing/2014/main" id="{040977C5-7CF4-4C20-AE25-4FD15747A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660900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Reflect</a:t>
            </a:r>
            <a:endParaRPr lang="en-US" altLang="en-US" sz="1800" b="1" i="1">
              <a:latin typeface="Arial" panose="020B0604020202020204" pitchFamily="34" charset="0"/>
            </a:endParaRPr>
          </a:p>
        </p:txBody>
      </p:sp>
      <p:sp>
        <p:nvSpPr>
          <p:cNvPr id="7189" name="Text Box 36">
            <a:extLst>
              <a:ext uri="{FF2B5EF4-FFF2-40B4-BE49-F238E27FC236}">
                <a16:creationId xmlns:a16="http://schemas.microsoft.com/office/drawing/2014/main" id="{D25EDDE2-B376-49AA-BB63-4064EC573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6609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Reflect the volume about a specified plane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7190" name="Text Box 37">
            <a:extLst>
              <a:ext uri="{FF2B5EF4-FFF2-40B4-BE49-F238E27FC236}">
                <a16:creationId xmlns:a16="http://schemas.microsoft.com/office/drawing/2014/main" id="{F5B38B16-EB38-4459-9576-CB8DBC670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302250"/>
            <a:ext cx="1143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Rotate</a:t>
            </a:r>
            <a:endParaRPr lang="en-US" altLang="en-US" sz="1800" b="1" i="1">
              <a:latin typeface="Arial" panose="020B0604020202020204" pitchFamily="34" charset="0"/>
            </a:endParaRPr>
          </a:p>
        </p:txBody>
      </p:sp>
      <p:sp>
        <p:nvSpPr>
          <p:cNvPr id="7191" name="Text Box 38">
            <a:extLst>
              <a:ext uri="{FF2B5EF4-FFF2-40B4-BE49-F238E27FC236}">
                <a16:creationId xmlns:a16="http://schemas.microsoft.com/office/drawing/2014/main" id="{B1C4D2B2-7AB8-42FB-9CC4-8C6153C92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30225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Rotate the volume about a specified axis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7192" name="Text Box 39">
            <a:extLst>
              <a:ext uri="{FF2B5EF4-FFF2-40B4-BE49-F238E27FC236}">
                <a16:creationId xmlns:a16="http://schemas.microsoft.com/office/drawing/2014/main" id="{369E6F73-395A-49B1-B80A-F3828351D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6002338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Scale</a:t>
            </a:r>
            <a:endParaRPr lang="en-US" altLang="en-US" sz="1800" b="1" i="1">
              <a:latin typeface="Arial" panose="020B0604020202020204" pitchFamily="34" charset="0"/>
            </a:endParaRPr>
          </a:p>
        </p:txBody>
      </p:sp>
      <p:sp>
        <p:nvSpPr>
          <p:cNvPr id="7193" name="Text Box 40">
            <a:extLst>
              <a:ext uri="{FF2B5EF4-FFF2-40B4-BE49-F238E27FC236}">
                <a16:creationId xmlns:a16="http://schemas.microsoft.com/office/drawing/2014/main" id="{7F025037-AB68-429D-A807-775CF767C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98805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Scale the volume by a factor in x, y and/or z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105513" name="Text Box 41">
            <a:extLst>
              <a:ext uri="{FF2B5EF4-FFF2-40B4-BE49-F238E27FC236}">
                <a16:creationId xmlns:a16="http://schemas.microsoft.com/office/drawing/2014/main" id="{0087F3A6-1E02-4946-8127-EF3CC30F5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5695951"/>
            <a:ext cx="2901950" cy="915987"/>
          </a:xfrm>
          <a:prstGeom prst="rect">
            <a:avLst/>
          </a:prstGeom>
          <a:solidFill>
            <a:srgbClr val="C2E4BE"/>
          </a:solidFill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Arial" charset="0"/>
                <a:ea typeface="ＭＳ Ｐゴシック" charset="0"/>
              </a:rPr>
              <a:t>CUBIT™ is </a:t>
            </a:r>
            <a:r>
              <a:rPr lang="en-US" i="1" dirty="0">
                <a:latin typeface="Arial" charset="0"/>
                <a:ea typeface="ＭＳ Ｐゴシック" charset="0"/>
              </a:rPr>
              <a:t>Unit-less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Hint:</a:t>
            </a:r>
          </a:p>
          <a:p>
            <a:pPr>
              <a:defRPr/>
            </a:pPr>
            <a:r>
              <a:rPr lang="en-US" i="1" dirty="0">
                <a:latin typeface="Arial" charset="0"/>
                <a:ea typeface="ＭＳ Ｐゴシック" charset="0"/>
              </a:rPr>
              <a:t>Use </a:t>
            </a:r>
            <a:r>
              <a:rPr lang="en-US" b="1" i="1" dirty="0">
                <a:latin typeface="Arial" charset="0"/>
                <a:ea typeface="ＭＳ Ｐゴシック" charset="0"/>
              </a:rPr>
              <a:t>Scale</a:t>
            </a:r>
            <a:r>
              <a:rPr lang="en-US" i="1" dirty="0">
                <a:latin typeface="Arial" charset="0"/>
                <a:ea typeface="ＭＳ Ｐゴシック" charset="0"/>
              </a:rPr>
              <a:t> to change Units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7195" name="Text Box 30">
            <a:extLst>
              <a:ext uri="{FF2B5EF4-FFF2-40B4-BE49-F238E27FC236}">
                <a16:creationId xmlns:a16="http://schemas.microsoft.com/office/drawing/2014/main" id="{722CBB85-A18A-49F2-BD41-EC4245823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275" y="3403600"/>
            <a:ext cx="3657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Align the volume using the 3-step method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7196" name="Text Box 32">
            <a:extLst>
              <a:ext uri="{FF2B5EF4-FFF2-40B4-BE49-F238E27FC236}">
                <a16:creationId xmlns:a16="http://schemas.microsoft.com/office/drawing/2014/main" id="{CA350AA7-F859-478D-A2AA-B27422503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3300413"/>
            <a:ext cx="1430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Three-step Align</a:t>
            </a:r>
            <a:endParaRPr lang="en-US" altLang="en-US" sz="1800" b="1" i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3D94389F-9BF7-4FE3-A822-FC1C7436A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46"/>
          <a:stretch/>
        </p:blipFill>
        <p:spPr bwMode="auto">
          <a:xfrm>
            <a:off x="1841500" y="1905000"/>
            <a:ext cx="2927350" cy="467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Rectangle 2">
            <a:extLst>
              <a:ext uri="{FF2B5EF4-FFF2-40B4-BE49-F238E27FC236}">
                <a16:creationId xmlns:a16="http://schemas.microsoft.com/office/drawing/2014/main" id="{74E4C902-A75A-437B-BA5A-F0D2A5B043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15950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Geometry Creation</a:t>
            </a: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B582AD1F-E584-44A6-A4AC-A2418D20D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4" y="2452689"/>
            <a:ext cx="27511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Action-Create</a:t>
            </a:r>
          </a:p>
        </p:txBody>
      </p:sp>
      <p:sp>
        <p:nvSpPr>
          <p:cNvPr id="8197" name="Oval 6">
            <a:extLst>
              <a:ext uri="{FF2B5EF4-FFF2-40B4-BE49-F238E27FC236}">
                <a16:creationId xmlns:a16="http://schemas.microsoft.com/office/drawing/2014/main" id="{616256D1-959C-42E8-B84D-57CE8FFD1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938" y="16843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98" name="Oval 7">
            <a:extLst>
              <a:ext uri="{FF2B5EF4-FFF2-40B4-BE49-F238E27FC236}">
                <a16:creationId xmlns:a16="http://schemas.microsoft.com/office/drawing/2014/main" id="{D6DBC432-0334-4C01-A240-CEC41C046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0970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199" name="Text Box 8">
            <a:extLst>
              <a:ext uri="{FF2B5EF4-FFF2-40B4-BE49-F238E27FC236}">
                <a16:creationId xmlns:a16="http://schemas.microsoft.com/office/drawing/2014/main" id="{8C64273B-1340-4945-B40D-0E8F00CC6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614" y="1643063"/>
            <a:ext cx="2517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Mode-Geometry</a:t>
            </a:r>
          </a:p>
        </p:txBody>
      </p:sp>
      <p:sp>
        <p:nvSpPr>
          <p:cNvPr id="8200" name="Oval 9">
            <a:extLst>
              <a:ext uri="{FF2B5EF4-FFF2-40B4-BE49-F238E27FC236}">
                <a16:creationId xmlns:a16="http://schemas.microsoft.com/office/drawing/2014/main" id="{EC432481-E32D-460A-8639-762604186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5" y="24733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201" name="Text Box 10">
            <a:extLst>
              <a:ext uri="{FF2B5EF4-FFF2-40B4-BE49-F238E27FC236}">
                <a16:creationId xmlns:a16="http://schemas.microsoft.com/office/drawing/2014/main" id="{37E44FEA-31BB-42B1-84F2-25AE3E4D5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2057400"/>
            <a:ext cx="3859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Entity-Volume</a:t>
            </a:r>
          </a:p>
        </p:txBody>
      </p:sp>
      <p:sp>
        <p:nvSpPr>
          <p:cNvPr id="8202" name="Oval 11">
            <a:extLst>
              <a:ext uri="{FF2B5EF4-FFF2-40B4-BE49-F238E27FC236}">
                <a16:creationId xmlns:a16="http://schemas.microsoft.com/office/drawing/2014/main" id="{49F589BC-BF40-4F3B-A145-0D8BEDA21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100" y="22177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203" name="Oval 12">
            <a:extLst>
              <a:ext uri="{FF2B5EF4-FFF2-40B4-BE49-F238E27FC236}">
                <a16:creationId xmlns:a16="http://schemas.microsoft.com/office/drawing/2014/main" id="{DE19F48F-CCC4-41B0-A272-5F9F4D9FB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0038" y="289718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04" name="AutoShape 13">
            <a:extLst>
              <a:ext uri="{FF2B5EF4-FFF2-40B4-BE49-F238E27FC236}">
                <a16:creationId xmlns:a16="http://schemas.microsoft.com/office/drawing/2014/main" id="{D4AA3F75-D1CD-4EB0-AD30-038ACD15DF2D}"/>
              </a:ext>
            </a:extLst>
          </p:cNvPr>
          <p:cNvSpPr>
            <a:spLocks noChangeArrowheads="1"/>
          </p:cNvSpPr>
          <p:nvPr/>
        </p:nvSpPr>
        <p:spPr bwMode="auto">
          <a:xfrm rot="18644116">
            <a:off x="2470150" y="213201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05" name="AutoShape 14">
            <a:extLst>
              <a:ext uri="{FF2B5EF4-FFF2-40B4-BE49-F238E27FC236}">
                <a16:creationId xmlns:a16="http://schemas.microsoft.com/office/drawing/2014/main" id="{F66757F9-2CC4-4332-A136-E6102EC1BE37}"/>
              </a:ext>
            </a:extLst>
          </p:cNvPr>
          <p:cNvSpPr>
            <a:spLocks noChangeArrowheads="1"/>
          </p:cNvSpPr>
          <p:nvPr/>
        </p:nvSpPr>
        <p:spPr bwMode="auto">
          <a:xfrm rot="18920183">
            <a:off x="2498725" y="28368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06" name="AutoShape 15">
            <a:extLst>
              <a:ext uri="{FF2B5EF4-FFF2-40B4-BE49-F238E27FC236}">
                <a16:creationId xmlns:a16="http://schemas.microsoft.com/office/drawing/2014/main" id="{6594E908-1EA3-4029-A8D7-EBA104A96CE6}"/>
              </a:ext>
            </a:extLst>
          </p:cNvPr>
          <p:cNvSpPr>
            <a:spLocks noChangeArrowheads="1"/>
          </p:cNvSpPr>
          <p:nvPr/>
        </p:nvSpPr>
        <p:spPr bwMode="auto">
          <a:xfrm rot="18791833">
            <a:off x="2446338" y="35194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207" name="Oval 16">
            <a:extLst>
              <a:ext uri="{FF2B5EF4-FFF2-40B4-BE49-F238E27FC236}">
                <a16:creationId xmlns:a16="http://schemas.microsoft.com/office/drawing/2014/main" id="{D4790FD4-0496-4509-AF01-C36C55578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35544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8208" name="Picture 18">
            <a:extLst>
              <a:ext uri="{FF2B5EF4-FFF2-40B4-BE49-F238E27FC236}">
                <a16:creationId xmlns:a16="http://schemas.microsoft.com/office/drawing/2014/main" id="{3A5DE762-01D9-4514-A10B-649C94F5C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3536951"/>
            <a:ext cx="990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9">
            <a:extLst>
              <a:ext uri="{FF2B5EF4-FFF2-40B4-BE49-F238E27FC236}">
                <a16:creationId xmlns:a16="http://schemas.microsoft.com/office/drawing/2014/main" id="{55434A76-EBC5-4EFA-89F7-9697B769D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113" y="3536950"/>
            <a:ext cx="103346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0">
            <a:extLst>
              <a:ext uri="{FF2B5EF4-FFF2-40B4-BE49-F238E27FC236}">
                <a16:creationId xmlns:a16="http://schemas.microsoft.com/office/drawing/2014/main" id="{5709CFCF-DBD9-4385-8965-2735A863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3546476"/>
            <a:ext cx="9461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21">
            <a:extLst>
              <a:ext uri="{FF2B5EF4-FFF2-40B4-BE49-F238E27FC236}">
                <a16:creationId xmlns:a16="http://schemas.microsoft.com/office/drawing/2014/main" id="{064A3F2F-076F-4F35-85E4-F8912B265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799014"/>
            <a:ext cx="1135062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22">
            <a:extLst>
              <a:ext uri="{FF2B5EF4-FFF2-40B4-BE49-F238E27FC236}">
                <a16:creationId xmlns:a16="http://schemas.microsoft.com/office/drawing/2014/main" id="{65E739C4-3F06-4528-B6A8-E990171A4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1" y="4799013"/>
            <a:ext cx="99377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3">
            <a:extLst>
              <a:ext uri="{FF2B5EF4-FFF2-40B4-BE49-F238E27FC236}">
                <a16:creationId xmlns:a16="http://schemas.microsoft.com/office/drawing/2014/main" id="{4C0C8D3B-D986-4367-9B65-F97DC1184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1" y="3536950"/>
            <a:ext cx="10699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4">
            <a:extLst>
              <a:ext uri="{FF2B5EF4-FFF2-40B4-BE49-F238E27FC236}">
                <a16:creationId xmlns:a16="http://schemas.microsoft.com/office/drawing/2014/main" id="{682CE178-D82F-429A-8F30-33063122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63" y="4792664"/>
            <a:ext cx="12192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5" name="Text Box 25">
            <a:extLst>
              <a:ext uri="{FF2B5EF4-FFF2-40B4-BE49-F238E27FC236}">
                <a16:creationId xmlns:a16="http://schemas.microsoft.com/office/drawing/2014/main" id="{24363233-7B9D-44A7-9AF3-F645E2555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3079751"/>
            <a:ext cx="2751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Geometry Primitives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8216" name="Text Box 26">
            <a:extLst>
              <a:ext uri="{FF2B5EF4-FFF2-40B4-BE49-F238E27FC236}">
                <a16:creationId xmlns:a16="http://schemas.microsoft.com/office/drawing/2014/main" id="{C97049D9-D139-4983-BF86-3B44FFCAE0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75" y="598805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Created centered at origin</a:t>
            </a:r>
          </a:p>
          <a:p>
            <a:r>
              <a:rPr lang="en-US" altLang="en-US" sz="1800">
                <a:latin typeface="Arial" panose="020B0604020202020204" pitchFamily="34" charset="0"/>
              </a:rPr>
              <a:t>Use transformations to position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5FDC0CB-2713-477B-A650-E75C6A705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1782764"/>
            <a:ext cx="25892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Rectangle 2">
            <a:extLst>
              <a:ext uri="{FF2B5EF4-FFF2-40B4-BE49-F238E27FC236}">
                <a16:creationId xmlns:a16="http://schemas.microsoft.com/office/drawing/2014/main" id="{0A288F70-C2A1-4317-AF22-D160E9B6E0C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96900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Geometry Booleans</a:t>
            </a: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98FF7D14-85EA-45B9-8568-3C11185DF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t="10352" r="19698" b="4181"/>
          <a:stretch>
            <a:fillRect/>
          </a:stretch>
        </p:blipFill>
        <p:spPr bwMode="auto">
          <a:xfrm>
            <a:off x="4191000" y="3943350"/>
            <a:ext cx="21336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>
            <a:extLst>
              <a:ext uri="{FF2B5EF4-FFF2-40B4-BE49-F238E27FC236}">
                <a16:creationId xmlns:a16="http://schemas.microsoft.com/office/drawing/2014/main" id="{9411A4FA-4159-450B-A098-B90AD0851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9555" r="19698" b="4446"/>
          <a:stretch>
            <a:fillRect/>
          </a:stretch>
        </p:blipFill>
        <p:spPr bwMode="auto">
          <a:xfrm>
            <a:off x="7239000" y="2571750"/>
            <a:ext cx="19065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7">
            <a:extLst>
              <a:ext uri="{FF2B5EF4-FFF2-40B4-BE49-F238E27FC236}">
                <a16:creationId xmlns:a16="http://schemas.microsoft.com/office/drawing/2014/main" id="{1A691E90-DD85-444C-B38D-163BD7867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4" y="2695576"/>
            <a:ext cx="275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Action-Boolean</a:t>
            </a:r>
          </a:p>
        </p:txBody>
      </p:sp>
      <p:sp>
        <p:nvSpPr>
          <p:cNvPr id="9223" name="Oval 8">
            <a:extLst>
              <a:ext uri="{FF2B5EF4-FFF2-40B4-BE49-F238E27FC236}">
                <a16:creationId xmlns:a16="http://schemas.microsoft.com/office/drawing/2014/main" id="{ABEC4277-ED19-4D1A-8EAA-284EA5B81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19272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224" name="Oval 9">
            <a:extLst>
              <a:ext uri="{FF2B5EF4-FFF2-40B4-BE49-F238E27FC236}">
                <a16:creationId xmlns:a16="http://schemas.microsoft.com/office/drawing/2014/main" id="{2601B88C-E757-44DB-B673-9261EA8B4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325" y="23209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25" name="Text Box 10">
            <a:extLst>
              <a:ext uri="{FF2B5EF4-FFF2-40B4-BE49-F238E27FC236}">
                <a16:creationId xmlns:a16="http://schemas.microsoft.com/office/drawing/2014/main" id="{AE9FB22A-09D7-4749-AABF-2B7AFD423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4" y="1885951"/>
            <a:ext cx="2517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Mode-Geometry</a:t>
            </a:r>
          </a:p>
        </p:txBody>
      </p:sp>
      <p:sp>
        <p:nvSpPr>
          <p:cNvPr id="9226" name="Oval 11">
            <a:extLst>
              <a:ext uri="{FF2B5EF4-FFF2-40B4-BE49-F238E27FC236}">
                <a16:creationId xmlns:a16="http://schemas.microsoft.com/office/drawing/2014/main" id="{6DB57337-5076-44D4-B118-7C7EB5856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738" y="2716213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27" name="Text Box 12">
            <a:extLst>
              <a:ext uri="{FF2B5EF4-FFF2-40B4-BE49-F238E27FC236}">
                <a16:creationId xmlns:a16="http://schemas.microsoft.com/office/drawing/2014/main" id="{F3D2EEA0-C3BE-452F-8F9E-910018EC8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1414" y="2290763"/>
            <a:ext cx="4649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Click </a:t>
            </a:r>
            <a:r>
              <a:rPr lang="en-US" altLang="en-US" sz="1800" i="1">
                <a:latin typeface="Arial" panose="020B0604020202020204" pitchFamily="34" charset="0"/>
              </a:rPr>
              <a:t>Entity-Volume</a:t>
            </a:r>
          </a:p>
        </p:txBody>
      </p:sp>
      <p:sp>
        <p:nvSpPr>
          <p:cNvPr id="9228" name="Text Box 19">
            <a:extLst>
              <a:ext uri="{FF2B5EF4-FFF2-40B4-BE49-F238E27FC236}">
                <a16:creationId xmlns:a16="http://schemas.microsoft.com/office/drawing/2014/main" id="{1B7AFD80-FCA7-421A-8481-CB6D04D77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504951"/>
            <a:ext cx="4876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>
                <a:latin typeface="Arial" panose="020B0604020202020204" pitchFamily="34" charset="0"/>
              </a:rPr>
              <a:t>Perform Boolean operations between volumes 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pic>
        <p:nvPicPr>
          <p:cNvPr id="9229" name="Picture 21">
            <a:extLst>
              <a:ext uri="{FF2B5EF4-FFF2-40B4-BE49-F238E27FC236}">
                <a16:creationId xmlns:a16="http://schemas.microsoft.com/office/drawing/2014/main" id="{2F9500B4-463B-48FE-8200-CD0F8B7F1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2" t="9555" r="17107" b="4181"/>
          <a:stretch>
            <a:fillRect/>
          </a:stretch>
        </p:blipFill>
        <p:spPr bwMode="auto">
          <a:xfrm>
            <a:off x="8534400" y="4248150"/>
            <a:ext cx="19050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22">
            <a:extLst>
              <a:ext uri="{FF2B5EF4-FFF2-40B4-BE49-F238E27FC236}">
                <a16:creationId xmlns:a16="http://schemas.microsoft.com/office/drawing/2014/main" id="{699F1E72-73FC-48E2-BDC6-25C060C9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7" t="28665" r="24878" b="42668"/>
          <a:stretch>
            <a:fillRect/>
          </a:stretch>
        </p:blipFill>
        <p:spPr bwMode="auto">
          <a:xfrm>
            <a:off x="7391400" y="577215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Text Box 23">
            <a:extLst>
              <a:ext uri="{FF2B5EF4-FFF2-40B4-BE49-F238E27FC236}">
                <a16:creationId xmlns:a16="http://schemas.microsoft.com/office/drawing/2014/main" id="{DAD4AAEA-D225-4742-B9DE-047D534FA0C9}"/>
              </a:ext>
            </a:extLst>
          </p:cNvPr>
          <p:cNvSpPr txBox="1">
            <a:spLocks noChangeArrowheads="1"/>
          </p:cNvSpPr>
          <p:nvPr/>
        </p:nvSpPr>
        <p:spPr bwMode="auto">
          <a:xfrm rot="20072199">
            <a:off x="6019800" y="379095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Subtract </a:t>
            </a:r>
            <a:endParaRPr lang="en-US" altLang="en-US" sz="1800" b="1" i="1">
              <a:latin typeface="Arial" panose="020B0604020202020204" pitchFamily="34" charset="0"/>
            </a:endParaRPr>
          </a:p>
        </p:txBody>
      </p:sp>
      <p:sp>
        <p:nvSpPr>
          <p:cNvPr id="9232" name="Text Box 24">
            <a:extLst>
              <a:ext uri="{FF2B5EF4-FFF2-40B4-BE49-F238E27FC236}">
                <a16:creationId xmlns:a16="http://schemas.microsoft.com/office/drawing/2014/main" id="{D8CF4099-A56E-4F89-BD02-F2E276EC5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70535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Union</a:t>
            </a:r>
            <a:endParaRPr lang="en-US" altLang="en-US" sz="1800" b="1" i="1">
              <a:latin typeface="Arial" panose="020B0604020202020204" pitchFamily="34" charset="0"/>
            </a:endParaRPr>
          </a:p>
        </p:txBody>
      </p:sp>
      <p:sp>
        <p:nvSpPr>
          <p:cNvPr id="9233" name="Text Box 25">
            <a:extLst>
              <a:ext uri="{FF2B5EF4-FFF2-40B4-BE49-F238E27FC236}">
                <a16:creationId xmlns:a16="http://schemas.microsoft.com/office/drawing/2014/main" id="{9C88F2A1-E0C4-4AFD-81A6-293BC7FFCF3F}"/>
              </a:ext>
            </a:extLst>
          </p:cNvPr>
          <p:cNvSpPr txBox="1">
            <a:spLocks noChangeArrowheads="1"/>
          </p:cNvSpPr>
          <p:nvPr/>
        </p:nvSpPr>
        <p:spPr bwMode="auto">
          <a:xfrm rot="1613062">
            <a:off x="6019800" y="584835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Intersect</a:t>
            </a:r>
            <a:endParaRPr lang="en-US" altLang="en-US" sz="1800" b="1" i="1">
              <a:latin typeface="Arial" panose="020B0604020202020204" pitchFamily="34" charset="0"/>
            </a:endParaRPr>
          </a:p>
        </p:txBody>
      </p:sp>
      <p:sp>
        <p:nvSpPr>
          <p:cNvPr id="119834" name="AutoShape 26">
            <a:extLst>
              <a:ext uri="{FF2B5EF4-FFF2-40B4-BE49-F238E27FC236}">
                <a16:creationId xmlns:a16="http://schemas.microsoft.com/office/drawing/2014/main" id="{661DEE1C-A72D-412A-B24E-0114DAD9CF90}"/>
              </a:ext>
            </a:extLst>
          </p:cNvPr>
          <p:cNvSpPr>
            <a:spLocks noChangeArrowheads="1"/>
          </p:cNvSpPr>
          <p:nvPr/>
        </p:nvSpPr>
        <p:spPr bwMode="auto">
          <a:xfrm rot="19985007">
            <a:off x="6400800" y="409575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9835" name="AutoShape 27">
            <a:extLst>
              <a:ext uri="{FF2B5EF4-FFF2-40B4-BE49-F238E27FC236}">
                <a16:creationId xmlns:a16="http://schemas.microsoft.com/office/drawing/2014/main" id="{436E828B-7316-436A-84B9-FAB00D71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01015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9836" name="AutoShape 28">
            <a:extLst>
              <a:ext uri="{FF2B5EF4-FFF2-40B4-BE49-F238E27FC236}">
                <a16:creationId xmlns:a16="http://schemas.microsoft.com/office/drawing/2014/main" id="{3D512EB2-C6D8-4132-BAD4-41F8E228A214}"/>
              </a:ext>
            </a:extLst>
          </p:cNvPr>
          <p:cNvSpPr>
            <a:spLocks noChangeArrowheads="1"/>
          </p:cNvSpPr>
          <p:nvPr/>
        </p:nvSpPr>
        <p:spPr bwMode="auto">
          <a:xfrm rot="1316922">
            <a:off x="6324600" y="5695950"/>
            <a:ext cx="762000" cy="2286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9237" name="Oval 13">
            <a:extLst>
              <a:ext uri="{FF2B5EF4-FFF2-40B4-BE49-F238E27FC236}">
                <a16:creationId xmlns:a16="http://schemas.microsoft.com/office/drawing/2014/main" id="{FC34366B-6FCB-484A-8F65-3071ADB7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207962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9238" name="Oval 14">
            <a:extLst>
              <a:ext uri="{FF2B5EF4-FFF2-40B4-BE49-F238E27FC236}">
                <a16:creationId xmlns:a16="http://schemas.microsoft.com/office/drawing/2014/main" id="{53B062FC-5161-443B-BEEE-C2F54073E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8575" y="276225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239" name="AutoShape 15">
            <a:extLst>
              <a:ext uri="{FF2B5EF4-FFF2-40B4-BE49-F238E27FC236}">
                <a16:creationId xmlns:a16="http://schemas.microsoft.com/office/drawing/2014/main" id="{A3F8FF8D-2D7F-4B33-86BC-A646EEE1641B}"/>
              </a:ext>
            </a:extLst>
          </p:cNvPr>
          <p:cNvSpPr>
            <a:spLocks noChangeArrowheads="1"/>
          </p:cNvSpPr>
          <p:nvPr/>
        </p:nvSpPr>
        <p:spPr bwMode="auto">
          <a:xfrm rot="14893985">
            <a:off x="2239963" y="1812925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40" name="AutoShape 16">
            <a:extLst>
              <a:ext uri="{FF2B5EF4-FFF2-40B4-BE49-F238E27FC236}">
                <a16:creationId xmlns:a16="http://schemas.microsoft.com/office/drawing/2014/main" id="{2B20CDF1-3EB3-4EA7-960C-EDEC97D050AA}"/>
              </a:ext>
            </a:extLst>
          </p:cNvPr>
          <p:cNvSpPr>
            <a:spLocks noChangeArrowheads="1"/>
          </p:cNvSpPr>
          <p:nvPr/>
        </p:nvSpPr>
        <p:spPr bwMode="auto">
          <a:xfrm rot="15230702">
            <a:off x="2271713" y="24955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41" name="AutoShape 17">
            <a:extLst>
              <a:ext uri="{FF2B5EF4-FFF2-40B4-BE49-F238E27FC236}">
                <a16:creationId xmlns:a16="http://schemas.microsoft.com/office/drawing/2014/main" id="{8CFA6B36-9FAF-4DDC-938D-4EFADFEFB648}"/>
              </a:ext>
            </a:extLst>
          </p:cNvPr>
          <p:cNvSpPr>
            <a:spLocks noChangeArrowheads="1"/>
          </p:cNvSpPr>
          <p:nvPr/>
        </p:nvSpPr>
        <p:spPr bwMode="auto">
          <a:xfrm rot="15033451">
            <a:off x="2241550" y="3446463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33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242" name="Oval 18">
            <a:extLst>
              <a:ext uri="{FF2B5EF4-FFF2-40B4-BE49-F238E27FC236}">
                <a16:creationId xmlns:a16="http://schemas.microsoft.com/office/drawing/2014/main" id="{BDC27BE3-DDDE-427C-8C5B-7D81D8F363D2}"/>
              </a:ext>
            </a:extLst>
          </p:cNvPr>
          <p:cNvSpPr>
            <a:spLocks noChangeArrowheads="1"/>
          </p:cNvSpPr>
          <p:nvPr/>
        </p:nvSpPr>
        <p:spPr bwMode="auto">
          <a:xfrm rot="21592042">
            <a:off x="2532063" y="3741738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>
            <a:extLst>
              <a:ext uri="{FF2B5EF4-FFF2-40B4-BE49-F238E27FC236}">
                <a16:creationId xmlns:a16="http://schemas.microsoft.com/office/drawing/2014/main" id="{45DDD1AC-C726-44C7-9119-B7928BFDD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3733800"/>
            <a:ext cx="15668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>
            <a:extLst>
              <a:ext uri="{FF2B5EF4-FFF2-40B4-BE49-F238E27FC236}">
                <a16:creationId xmlns:a16="http://schemas.microsoft.com/office/drawing/2014/main" id="{15D69718-851A-45B5-8FB6-2E1A3CB70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50" y="3700464"/>
            <a:ext cx="1670050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8F615768-1416-4F49-B274-B64ABEC69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3700463"/>
            <a:ext cx="1706562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438FA541-A2CD-4888-9F52-20CBE4AF0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9" y="3705226"/>
            <a:ext cx="16859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721" name="Freeform 33">
            <a:extLst>
              <a:ext uri="{FF2B5EF4-FFF2-40B4-BE49-F238E27FC236}">
                <a16:creationId xmlns:a16="http://schemas.microsoft.com/office/drawing/2014/main" id="{55E42D38-A8DA-4A7E-BBDD-68201E2D8CFC}"/>
              </a:ext>
            </a:extLst>
          </p:cNvPr>
          <p:cNvSpPr>
            <a:spLocks/>
          </p:cNvSpPr>
          <p:nvPr/>
        </p:nvSpPr>
        <p:spPr bwMode="auto">
          <a:xfrm>
            <a:off x="9324976" y="1277938"/>
            <a:ext cx="676275" cy="1414462"/>
          </a:xfrm>
          <a:custGeom>
            <a:avLst/>
            <a:gdLst>
              <a:gd name="T0" fmla="*/ 0 w 426"/>
              <a:gd name="T1" fmla="*/ 1414462 h 891"/>
              <a:gd name="T2" fmla="*/ 0 w 426"/>
              <a:gd name="T3" fmla="*/ 414337 h 891"/>
              <a:gd name="T4" fmla="*/ 676275 w 426"/>
              <a:gd name="T5" fmla="*/ 0 h 891"/>
              <a:gd name="T6" fmla="*/ 676275 w 426"/>
              <a:gd name="T7" fmla="*/ 890587 h 891"/>
              <a:gd name="T8" fmla="*/ 0 w 426"/>
              <a:gd name="T9" fmla="*/ 1414462 h 8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6" h="891">
                <a:moveTo>
                  <a:pt x="0" y="891"/>
                </a:moveTo>
                <a:lnTo>
                  <a:pt x="0" y="261"/>
                </a:lnTo>
                <a:lnTo>
                  <a:pt x="426" y="0"/>
                </a:lnTo>
                <a:lnTo>
                  <a:pt x="426" y="561"/>
                </a:lnTo>
                <a:lnTo>
                  <a:pt x="0" y="891"/>
                </a:lnTo>
                <a:close/>
              </a:path>
            </a:pathLst>
          </a:custGeom>
          <a:solidFill>
            <a:srgbClr val="FFFC8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4719" name="Freeform 31">
            <a:extLst>
              <a:ext uri="{FF2B5EF4-FFF2-40B4-BE49-F238E27FC236}">
                <a16:creationId xmlns:a16="http://schemas.microsoft.com/office/drawing/2014/main" id="{C92C7866-8831-43DA-8D28-5B5023767CB0}"/>
              </a:ext>
            </a:extLst>
          </p:cNvPr>
          <p:cNvSpPr>
            <a:spLocks/>
          </p:cNvSpPr>
          <p:nvPr/>
        </p:nvSpPr>
        <p:spPr bwMode="auto">
          <a:xfrm>
            <a:off x="8267701" y="1282701"/>
            <a:ext cx="1738313" cy="423863"/>
          </a:xfrm>
          <a:custGeom>
            <a:avLst/>
            <a:gdLst>
              <a:gd name="T0" fmla="*/ 0 w 1095"/>
              <a:gd name="T1" fmla="*/ 423863 h 267"/>
              <a:gd name="T2" fmla="*/ 842963 w 1095"/>
              <a:gd name="T3" fmla="*/ 0 h 267"/>
              <a:gd name="T4" fmla="*/ 1738313 w 1095"/>
              <a:gd name="T5" fmla="*/ 0 h 267"/>
              <a:gd name="T6" fmla="*/ 1057275 w 1095"/>
              <a:gd name="T7" fmla="*/ 419100 h 267"/>
              <a:gd name="T8" fmla="*/ 0 w 1095"/>
              <a:gd name="T9" fmla="*/ 423863 h 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5" h="267">
                <a:moveTo>
                  <a:pt x="0" y="267"/>
                </a:moveTo>
                <a:lnTo>
                  <a:pt x="531" y="0"/>
                </a:lnTo>
                <a:lnTo>
                  <a:pt x="1095" y="0"/>
                </a:lnTo>
                <a:lnTo>
                  <a:pt x="666" y="264"/>
                </a:lnTo>
                <a:lnTo>
                  <a:pt x="0" y="267"/>
                </a:lnTo>
                <a:close/>
              </a:path>
            </a:pathLst>
          </a:custGeom>
          <a:solidFill>
            <a:srgbClr val="C5C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48" name="Rectangle 24">
            <a:extLst>
              <a:ext uri="{FF2B5EF4-FFF2-40B4-BE49-F238E27FC236}">
                <a16:creationId xmlns:a16="http://schemas.microsoft.com/office/drawing/2014/main" id="{41F35C67-5EC0-4B1D-AC29-5125CFE1C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1" y="1658938"/>
            <a:ext cx="1057275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8A58D04D-B53B-4C17-83CE-F4F87FD9E2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684054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Bottom-Up Geometry Creation</a:t>
            </a:r>
          </a:p>
        </p:txBody>
      </p:sp>
      <p:sp>
        <p:nvSpPr>
          <p:cNvPr id="10250" name="Text Box 5">
            <a:extLst>
              <a:ext uri="{FF2B5EF4-FFF2-40B4-BE49-F238E27FC236}">
                <a16:creationId xmlns:a16="http://schemas.microsoft.com/office/drawing/2014/main" id="{D3C76902-5FC7-46DF-B7EA-75B393B04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921000"/>
            <a:ext cx="1295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Start by defining vertices</a:t>
            </a:r>
            <a:endParaRPr lang="en-US" altLang="en-US" sz="1400" i="1">
              <a:latin typeface="Arial" panose="020B0604020202020204" pitchFamily="34" charset="0"/>
            </a:endParaRPr>
          </a:p>
        </p:txBody>
      </p:sp>
      <p:sp>
        <p:nvSpPr>
          <p:cNvPr id="10251" name="Oval 6">
            <a:extLst>
              <a:ext uri="{FF2B5EF4-FFF2-40B4-BE49-F238E27FC236}">
                <a16:creationId xmlns:a16="http://schemas.microsoft.com/office/drawing/2014/main" id="{C37E70A3-0F84-470D-AD3A-6ADC02351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62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2" name="Oval 8">
            <a:extLst>
              <a:ext uri="{FF2B5EF4-FFF2-40B4-BE49-F238E27FC236}">
                <a16:creationId xmlns:a16="http://schemas.microsoft.com/office/drawing/2014/main" id="{BA9223A8-3CF9-46F2-9A3E-EC566D74C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62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3" name="Oval 9">
            <a:extLst>
              <a:ext uri="{FF2B5EF4-FFF2-40B4-BE49-F238E27FC236}">
                <a16:creationId xmlns:a16="http://schemas.microsoft.com/office/drawing/2014/main" id="{1986B8F8-36CA-48BC-970B-F2A639175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61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4" name="Oval 10">
            <a:extLst>
              <a:ext uri="{FF2B5EF4-FFF2-40B4-BE49-F238E27FC236}">
                <a16:creationId xmlns:a16="http://schemas.microsoft.com/office/drawing/2014/main" id="{588027F2-281B-456D-925C-1B21F262B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61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55" name="Line 15">
            <a:extLst>
              <a:ext uri="{FF2B5EF4-FFF2-40B4-BE49-F238E27FC236}">
                <a16:creationId xmlns:a16="http://schemas.microsoft.com/office/drawing/2014/main" id="{B20FFC7C-B9F1-4753-80C3-A591F9D118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738" y="16637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6">
            <a:extLst>
              <a:ext uri="{FF2B5EF4-FFF2-40B4-BE49-F238E27FC236}">
                <a16:creationId xmlns:a16="http://schemas.microsoft.com/office/drawing/2014/main" id="{88C78048-921A-4B8F-AFE1-BBC839756E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76738" y="2654301"/>
            <a:ext cx="1071562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7">
            <a:extLst>
              <a:ext uri="{FF2B5EF4-FFF2-40B4-BE49-F238E27FC236}">
                <a16:creationId xmlns:a16="http://schemas.microsoft.com/office/drawing/2014/main" id="{AB5633E0-57B4-4943-AD23-788360028A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6739" y="1654175"/>
            <a:ext cx="1076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18">
            <a:extLst>
              <a:ext uri="{FF2B5EF4-FFF2-40B4-BE49-F238E27FC236}">
                <a16:creationId xmlns:a16="http://schemas.microsoft.com/office/drawing/2014/main" id="{823A3C7F-7AFE-48D6-9067-B6D59C7577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53063" y="1649414"/>
            <a:ext cx="4762" cy="100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Oval 11">
            <a:extLst>
              <a:ext uri="{FF2B5EF4-FFF2-40B4-BE49-F238E27FC236}">
                <a16:creationId xmlns:a16="http://schemas.microsoft.com/office/drawing/2014/main" id="{15DC310F-DE4D-4A43-ACAB-AF69E4D68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6208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0" name="Oval 12">
            <a:extLst>
              <a:ext uri="{FF2B5EF4-FFF2-40B4-BE49-F238E27FC236}">
                <a16:creationId xmlns:a16="http://schemas.microsoft.com/office/drawing/2014/main" id="{F9D9804D-D6AA-4F79-94B6-18A0B1F79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6208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1" name="Oval 13">
            <a:extLst>
              <a:ext uri="{FF2B5EF4-FFF2-40B4-BE49-F238E27FC236}">
                <a16:creationId xmlns:a16="http://schemas.microsoft.com/office/drawing/2014/main" id="{F8FB5CB3-A54D-4564-88D2-0F42BCDF5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26114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2" name="Oval 14">
            <a:extLst>
              <a:ext uri="{FF2B5EF4-FFF2-40B4-BE49-F238E27FC236}">
                <a16:creationId xmlns:a16="http://schemas.microsoft.com/office/drawing/2014/main" id="{01021944-4B73-4FC0-A1AA-A96B7A79D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114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3" name="Oval 19">
            <a:extLst>
              <a:ext uri="{FF2B5EF4-FFF2-40B4-BE49-F238E27FC236}">
                <a16:creationId xmlns:a16="http://schemas.microsoft.com/office/drawing/2014/main" id="{81A34DC8-5935-4FB7-9D8E-93A03AE48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2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4" name="Oval 20">
            <a:extLst>
              <a:ext uri="{FF2B5EF4-FFF2-40B4-BE49-F238E27FC236}">
                <a16:creationId xmlns:a16="http://schemas.microsoft.com/office/drawing/2014/main" id="{B5E3F277-A3D9-4547-A972-F20DD7EF2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625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5" name="Oval 21">
            <a:extLst>
              <a:ext uri="{FF2B5EF4-FFF2-40B4-BE49-F238E27FC236}">
                <a16:creationId xmlns:a16="http://schemas.microsoft.com/office/drawing/2014/main" id="{1BCB0AA1-45E4-4E1B-B358-A5760FCDC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261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6" name="Oval 22">
            <a:extLst>
              <a:ext uri="{FF2B5EF4-FFF2-40B4-BE49-F238E27FC236}">
                <a16:creationId xmlns:a16="http://schemas.microsoft.com/office/drawing/2014/main" id="{5CC25826-C6AD-4521-B5AD-950694BE3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261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7" name="Rectangle 25">
            <a:extLst>
              <a:ext uri="{FF2B5EF4-FFF2-40B4-BE49-F238E27FC236}">
                <a16:creationId xmlns:a16="http://schemas.microsoft.com/office/drawing/2014/main" id="{2FD58D97-5663-477E-B91F-525262BF8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67701" y="1701800"/>
            <a:ext cx="1057275" cy="990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8" name="Oval 26">
            <a:extLst>
              <a:ext uri="{FF2B5EF4-FFF2-40B4-BE49-F238E27FC236}">
                <a16:creationId xmlns:a16="http://schemas.microsoft.com/office/drawing/2014/main" id="{FEC823B0-70B8-4E14-A5C5-808365AE0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16684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69" name="Oval 27">
            <a:extLst>
              <a:ext uri="{FF2B5EF4-FFF2-40B4-BE49-F238E27FC236}">
                <a16:creationId xmlns:a16="http://schemas.microsoft.com/office/drawing/2014/main" id="{370C7F25-2681-465C-9C7D-E0A1CA508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16684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70" name="Oval 28">
            <a:extLst>
              <a:ext uri="{FF2B5EF4-FFF2-40B4-BE49-F238E27FC236}">
                <a16:creationId xmlns:a16="http://schemas.microsoft.com/office/drawing/2014/main" id="{B78F20A4-0F3C-4905-80AE-8C0555E52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26590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71" name="Oval 29">
            <a:extLst>
              <a:ext uri="{FF2B5EF4-FFF2-40B4-BE49-F238E27FC236}">
                <a16:creationId xmlns:a16="http://schemas.microsoft.com/office/drawing/2014/main" id="{16871ABF-9EE2-4F82-9D82-C3E07847E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6400" y="26590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72" name="Text Box 34">
            <a:extLst>
              <a:ext uri="{FF2B5EF4-FFF2-40B4-BE49-F238E27FC236}">
                <a16:creationId xmlns:a16="http://schemas.microsoft.com/office/drawing/2014/main" id="{F9430984-84D5-44B7-98AB-35495A1B4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921000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Connect them with curves</a:t>
            </a:r>
            <a:endParaRPr lang="en-US" altLang="en-US" sz="1400" i="1">
              <a:latin typeface="Arial" panose="020B0604020202020204" pitchFamily="34" charset="0"/>
            </a:endParaRPr>
          </a:p>
        </p:txBody>
      </p:sp>
      <p:sp>
        <p:nvSpPr>
          <p:cNvPr id="10273" name="Text Box 35">
            <a:extLst>
              <a:ext uri="{FF2B5EF4-FFF2-40B4-BE49-F238E27FC236}">
                <a16:creationId xmlns:a16="http://schemas.microsoft.com/office/drawing/2014/main" id="{9AB6181C-EE5C-484C-B6E1-6BCEB3DEB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921000"/>
            <a:ext cx="152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Create a surface from a loop of curves</a:t>
            </a:r>
            <a:endParaRPr lang="en-US" altLang="en-US" sz="1400" i="1">
              <a:latin typeface="Arial" panose="020B0604020202020204" pitchFamily="34" charset="0"/>
            </a:endParaRPr>
          </a:p>
        </p:txBody>
      </p:sp>
      <p:sp>
        <p:nvSpPr>
          <p:cNvPr id="10274" name="Text Box 36">
            <a:extLst>
              <a:ext uri="{FF2B5EF4-FFF2-40B4-BE49-F238E27FC236}">
                <a16:creationId xmlns:a16="http://schemas.microsoft.com/office/drawing/2014/main" id="{C8D219EE-0B7B-47CC-A48A-3C5ECC7FF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2921000"/>
            <a:ext cx="152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latin typeface="Arial" panose="020B0604020202020204" pitchFamily="34" charset="0"/>
              </a:rPr>
              <a:t>Create a volume from a closed set of surfaces</a:t>
            </a:r>
            <a:endParaRPr lang="en-US" altLang="en-US" sz="1400" i="1">
              <a:latin typeface="Arial" panose="020B0604020202020204" pitchFamily="34" charset="0"/>
            </a:endParaRPr>
          </a:p>
        </p:txBody>
      </p:sp>
      <p:sp>
        <p:nvSpPr>
          <p:cNvPr id="10275" name="Oval 37">
            <a:extLst>
              <a:ext uri="{FF2B5EF4-FFF2-40B4-BE49-F238E27FC236}">
                <a16:creationId xmlns:a16="http://schemas.microsoft.com/office/drawing/2014/main" id="{822255A3-C0D9-47E2-A249-7C6564427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9210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0276" name="Oval 38">
            <a:extLst>
              <a:ext uri="{FF2B5EF4-FFF2-40B4-BE49-F238E27FC236}">
                <a16:creationId xmlns:a16="http://schemas.microsoft.com/office/drawing/2014/main" id="{8429E72E-FE48-4CD2-A418-4CF709F79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210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277" name="Oval 39">
            <a:extLst>
              <a:ext uri="{FF2B5EF4-FFF2-40B4-BE49-F238E27FC236}">
                <a16:creationId xmlns:a16="http://schemas.microsoft.com/office/drawing/2014/main" id="{81878EE2-3AC0-471D-810A-D5C896297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21000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339933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278" name="Oval 40">
            <a:extLst>
              <a:ext uri="{FF2B5EF4-FFF2-40B4-BE49-F238E27FC236}">
                <a16:creationId xmlns:a16="http://schemas.microsoft.com/office/drawing/2014/main" id="{A2238E57-9425-4700-AFA4-F9A794CDC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700" y="2936875"/>
            <a:ext cx="381000" cy="3048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279" name="Rectangle 44">
            <a:extLst>
              <a:ext uri="{FF2B5EF4-FFF2-40B4-BE49-F238E27FC236}">
                <a16:creationId xmlns:a16="http://schemas.microsoft.com/office/drawing/2014/main" id="{810A0294-FD2B-4C7A-B3F3-2854FF39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1513" y="4678363"/>
            <a:ext cx="265112" cy="266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0" name="Rectangle 45">
            <a:extLst>
              <a:ext uri="{FF2B5EF4-FFF2-40B4-BE49-F238E27FC236}">
                <a16:creationId xmlns:a16="http://schemas.microsoft.com/office/drawing/2014/main" id="{639DF172-FF54-463E-9258-C1DC5F613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271963"/>
            <a:ext cx="265113" cy="266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1" name="Rectangle 46">
            <a:extLst>
              <a:ext uri="{FF2B5EF4-FFF2-40B4-BE49-F238E27FC236}">
                <a16:creationId xmlns:a16="http://schemas.microsoft.com/office/drawing/2014/main" id="{16EDB1FA-ED19-4AC0-9057-4C6BDB4C4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438" y="4251325"/>
            <a:ext cx="265112" cy="266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2" name="Rectangle 47">
            <a:extLst>
              <a:ext uri="{FF2B5EF4-FFF2-40B4-BE49-F238E27FC236}">
                <a16:creationId xmlns:a16="http://schemas.microsoft.com/office/drawing/2014/main" id="{3B857F43-391B-479E-B5BA-C4FFBC157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0663" y="4668838"/>
            <a:ext cx="265112" cy="266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3" name="Rectangle 48">
            <a:extLst>
              <a:ext uri="{FF2B5EF4-FFF2-40B4-BE49-F238E27FC236}">
                <a16:creationId xmlns:a16="http://schemas.microsoft.com/office/drawing/2014/main" id="{78098FD9-E722-4443-A88F-822CA3EAF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6" y="4240213"/>
            <a:ext cx="265113" cy="266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4" name="Rectangle 49">
            <a:extLst>
              <a:ext uri="{FF2B5EF4-FFF2-40B4-BE49-F238E27FC236}">
                <a16:creationId xmlns:a16="http://schemas.microsoft.com/office/drawing/2014/main" id="{C803F180-71FF-451D-B155-8E7E0FF57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6313" y="4641850"/>
            <a:ext cx="265112" cy="266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5" name="Rectangle 50">
            <a:extLst>
              <a:ext uri="{FF2B5EF4-FFF2-40B4-BE49-F238E27FC236}">
                <a16:creationId xmlns:a16="http://schemas.microsoft.com/office/drawing/2014/main" id="{D146EFFF-7FCF-4B1C-956C-99832AC45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4039" y="4232275"/>
            <a:ext cx="263525" cy="266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0286" name="Rectangle 52">
            <a:extLst>
              <a:ext uri="{FF2B5EF4-FFF2-40B4-BE49-F238E27FC236}">
                <a16:creationId xmlns:a16="http://schemas.microsoft.com/office/drawing/2014/main" id="{2EAB5639-6213-4980-B0B2-07CC38F1D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1" y="4597400"/>
            <a:ext cx="265113" cy="2667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F55A2A44-F314-481A-8EC1-06593A506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511300"/>
            <a:ext cx="2719388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7F580E-8BC3-43BF-AD2D-22C8F1D7645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1" y="570376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Web Cutting</a:t>
            </a:r>
          </a:p>
        </p:txBody>
      </p:sp>
      <p:pic>
        <p:nvPicPr>
          <p:cNvPr id="12292" name="Picture 7">
            <a:extLst>
              <a:ext uri="{FF2B5EF4-FFF2-40B4-BE49-F238E27FC236}">
                <a16:creationId xmlns:a16="http://schemas.microsoft.com/office/drawing/2014/main" id="{47C7E3B2-8653-4917-A372-3546F284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1" y="2514600"/>
            <a:ext cx="3554413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35">
            <a:extLst>
              <a:ext uri="{FF2B5EF4-FFF2-40B4-BE49-F238E27FC236}">
                <a16:creationId xmlns:a16="http://schemas.microsoft.com/office/drawing/2014/main" id="{9F3CC59C-CA65-4F43-8327-A782185DDDA3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354263" y="180498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294" name="Oval 36">
            <a:extLst>
              <a:ext uri="{FF2B5EF4-FFF2-40B4-BE49-F238E27FC236}">
                <a16:creationId xmlns:a16="http://schemas.microsoft.com/office/drawing/2014/main" id="{88B1FEF6-291B-49E3-A926-F6D43E6A4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1919288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2295" name="AutoShape 44">
            <a:extLst>
              <a:ext uri="{FF2B5EF4-FFF2-40B4-BE49-F238E27FC236}">
                <a16:creationId xmlns:a16="http://schemas.microsoft.com/office/drawing/2014/main" id="{C94D3509-975F-459F-A4B5-B43347821864}"/>
              </a:ext>
            </a:extLst>
          </p:cNvPr>
          <p:cNvSpPr>
            <a:spLocks noChangeArrowheads="1"/>
          </p:cNvSpPr>
          <p:nvPr/>
        </p:nvSpPr>
        <p:spPr bwMode="auto">
          <a:xfrm rot="-5984846">
            <a:off x="2430463" y="243363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296" name="Oval 45">
            <a:extLst>
              <a:ext uri="{FF2B5EF4-FFF2-40B4-BE49-F238E27FC236}">
                <a16:creationId xmlns:a16="http://schemas.microsoft.com/office/drawing/2014/main" id="{B613DDFD-3427-4323-958A-4CF78FD57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8" y="27051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2297" name="AutoShape 44">
            <a:extLst>
              <a:ext uri="{FF2B5EF4-FFF2-40B4-BE49-F238E27FC236}">
                <a16:creationId xmlns:a16="http://schemas.microsoft.com/office/drawing/2014/main" id="{B1B8C404-4F59-4581-82AE-53E19210CC3C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824163" y="3575050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298" name="Oval 45">
            <a:extLst>
              <a:ext uri="{FF2B5EF4-FFF2-40B4-BE49-F238E27FC236}">
                <a16:creationId xmlns:a16="http://schemas.microsoft.com/office/drawing/2014/main" id="{8C0092CF-181E-41D3-8047-367C02BE3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63" y="3665538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grpSp>
        <p:nvGrpSpPr>
          <p:cNvPr id="12299" name="Group 53">
            <a:extLst>
              <a:ext uri="{FF2B5EF4-FFF2-40B4-BE49-F238E27FC236}">
                <a16:creationId xmlns:a16="http://schemas.microsoft.com/office/drawing/2014/main" id="{2C6573DE-0714-4D5F-AAB9-3B063DE5D66F}"/>
              </a:ext>
            </a:extLst>
          </p:cNvPr>
          <p:cNvGrpSpPr>
            <a:grpSpLocks/>
          </p:cNvGrpSpPr>
          <p:nvPr/>
        </p:nvGrpSpPr>
        <p:grpSpPr bwMode="auto">
          <a:xfrm>
            <a:off x="4876801" y="1371600"/>
            <a:ext cx="2555875" cy="400050"/>
            <a:chOff x="96" y="1008"/>
            <a:chExt cx="1610" cy="252"/>
          </a:xfrm>
        </p:grpSpPr>
        <p:sp>
          <p:nvSpPr>
            <p:cNvPr id="12310" name="Oval 33">
              <a:extLst>
                <a:ext uri="{FF2B5EF4-FFF2-40B4-BE49-F238E27FC236}">
                  <a16:creationId xmlns:a16="http://schemas.microsoft.com/office/drawing/2014/main" id="{CCFF738D-C91B-44BC-A5A3-50D99894C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00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2311" name="Text Box 34">
              <a:extLst>
                <a:ext uri="{FF2B5EF4-FFF2-40B4-BE49-F238E27FC236}">
                  <a16:creationId xmlns:a16="http://schemas.microsoft.com/office/drawing/2014/main" id="{8F3BFEEA-D5E5-4624-9AE6-C9D40CDF6C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008"/>
              <a:ext cx="13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Mode - Geometry</a:t>
              </a:r>
            </a:p>
          </p:txBody>
        </p:sp>
      </p:grpSp>
      <p:grpSp>
        <p:nvGrpSpPr>
          <p:cNvPr id="12300" name="Group 53">
            <a:extLst>
              <a:ext uri="{FF2B5EF4-FFF2-40B4-BE49-F238E27FC236}">
                <a16:creationId xmlns:a16="http://schemas.microsoft.com/office/drawing/2014/main" id="{2106E8C3-C07D-4E1B-977D-6AA91F4C4EB3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905000"/>
            <a:ext cx="2147888" cy="400050"/>
            <a:chOff x="96" y="1008"/>
            <a:chExt cx="1353" cy="252"/>
          </a:xfrm>
        </p:grpSpPr>
        <p:sp>
          <p:nvSpPr>
            <p:cNvPr id="12308" name="Oval 33">
              <a:extLst>
                <a:ext uri="{FF2B5EF4-FFF2-40B4-BE49-F238E27FC236}">
                  <a16:creationId xmlns:a16="http://schemas.microsoft.com/office/drawing/2014/main" id="{B02F9BC8-4F54-4C1B-9BEE-751D457A1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00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2309" name="Text Box 34">
              <a:extLst>
                <a:ext uri="{FF2B5EF4-FFF2-40B4-BE49-F238E27FC236}">
                  <a16:creationId xmlns:a16="http://schemas.microsoft.com/office/drawing/2014/main" id="{6B62B8AD-68D0-4BF9-98B0-7DE68BF7F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008"/>
              <a:ext cx="111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Entity-Volume</a:t>
              </a:r>
            </a:p>
          </p:txBody>
        </p:sp>
      </p:grpSp>
      <p:grpSp>
        <p:nvGrpSpPr>
          <p:cNvPr id="12301" name="Group 53">
            <a:extLst>
              <a:ext uri="{FF2B5EF4-FFF2-40B4-BE49-F238E27FC236}">
                <a16:creationId xmlns:a16="http://schemas.microsoft.com/office/drawing/2014/main" id="{2A96D05D-FFC3-485B-AA58-E03629EABA03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682875"/>
            <a:ext cx="2228850" cy="400050"/>
            <a:chOff x="96" y="1008"/>
            <a:chExt cx="1404" cy="252"/>
          </a:xfrm>
        </p:grpSpPr>
        <p:sp>
          <p:nvSpPr>
            <p:cNvPr id="12306" name="Oval 33">
              <a:extLst>
                <a:ext uri="{FF2B5EF4-FFF2-40B4-BE49-F238E27FC236}">
                  <a16:creationId xmlns:a16="http://schemas.microsoft.com/office/drawing/2014/main" id="{F617CFC5-962D-4FA4-A809-8909E6DE1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008"/>
              <a:ext cx="240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4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307" name="Text Box 34">
              <a:extLst>
                <a:ext uri="{FF2B5EF4-FFF2-40B4-BE49-F238E27FC236}">
                  <a16:creationId xmlns:a16="http://schemas.microsoft.com/office/drawing/2014/main" id="{E01544FF-2B51-4798-91AC-25FF4898A5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008"/>
              <a:ext cx="116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Times New Roman" panose="02020603050405020304" pitchFamily="18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 sz="2000">
                  <a:latin typeface="Arial" panose="020B0604020202020204" pitchFamily="34" charset="0"/>
                </a:rPr>
                <a:t>Action-Webcut</a:t>
              </a:r>
            </a:p>
          </p:txBody>
        </p:sp>
      </p:grpSp>
      <p:sp>
        <p:nvSpPr>
          <p:cNvPr id="12302" name="Right Brace 23">
            <a:extLst>
              <a:ext uri="{FF2B5EF4-FFF2-40B4-BE49-F238E27FC236}">
                <a16:creationId xmlns:a16="http://schemas.microsoft.com/office/drawing/2014/main" id="{C0DA9D31-48BB-4A10-9D9C-0791656CA3D9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457200" cy="1981200"/>
          </a:xfrm>
          <a:prstGeom prst="rightBrace">
            <a:avLst>
              <a:gd name="adj1" fmla="val 4305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en-US" altLang="en-US" sz="100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FB74655-C1BB-409E-AC29-EF5770F31C9C}"/>
              </a:ext>
            </a:extLst>
          </p:cNvPr>
          <p:cNvSpPr txBox="1"/>
          <p:nvPr/>
        </p:nvSpPr>
        <p:spPr>
          <a:xfrm>
            <a:off x="5105400" y="4419600"/>
            <a:ext cx="27432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charset="0"/>
              </a:rPr>
              <a:t>Many different options for web-cutting</a:t>
            </a:r>
          </a:p>
          <a:p>
            <a:pPr>
              <a:defRPr/>
            </a:pPr>
            <a:r>
              <a:rPr lang="en-US" dirty="0">
                <a:latin typeface="+mj-lt"/>
                <a:ea typeface="ＭＳ Ｐゴシック" charset="0"/>
              </a:rPr>
              <a:t>Each brings up a separate command panel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64E809-6015-46A3-9841-7EE23A1A0A89}"/>
              </a:ext>
            </a:extLst>
          </p:cNvPr>
          <p:cNvSpPr txBox="1"/>
          <p:nvPr/>
        </p:nvSpPr>
        <p:spPr>
          <a:xfrm>
            <a:off x="8066088" y="1304925"/>
            <a:ext cx="2743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charset="0"/>
              </a:rPr>
              <a:t>Web-cutting slices through your geometry creating additional volumes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E32B50-978E-43CA-9791-D145F307D00A}"/>
              </a:ext>
            </a:extLst>
          </p:cNvPr>
          <p:cNvSpPr txBox="1"/>
          <p:nvPr/>
        </p:nvSpPr>
        <p:spPr>
          <a:xfrm>
            <a:off x="8062913" y="5049839"/>
            <a:ext cx="2743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ＭＳ Ｐゴシック" charset="0"/>
              </a:rPr>
              <a:t>Web-cutting is most often used to enable sweeping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A9DE3FA-8C97-426F-A347-63822D317B0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6382" y="539750"/>
            <a:ext cx="8429625" cy="685800"/>
          </a:xfrm>
        </p:spPr>
        <p:txBody>
          <a:bodyPr/>
          <a:lstStyle/>
          <a:p>
            <a:r>
              <a:rPr lang="en-US" altLang="en-US" dirty="0"/>
              <a:t>Web Cutting</a:t>
            </a:r>
          </a:p>
        </p:txBody>
      </p:sp>
      <p:pic>
        <p:nvPicPr>
          <p:cNvPr id="13315" name="Picture 4">
            <a:extLst>
              <a:ext uri="{FF2B5EF4-FFF2-40B4-BE49-F238E27FC236}">
                <a16:creationId xmlns:a16="http://schemas.microsoft.com/office/drawing/2014/main" id="{677A49A5-315B-47B5-90A4-515435190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676400"/>
            <a:ext cx="2478088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>
            <a:extLst>
              <a:ext uri="{FF2B5EF4-FFF2-40B4-BE49-F238E27FC236}">
                <a16:creationId xmlns:a16="http://schemas.microsoft.com/office/drawing/2014/main" id="{CB13787F-761C-4882-A473-33FE30F5A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1" y="4114801"/>
            <a:ext cx="240506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>
            <a:extLst>
              <a:ext uri="{FF2B5EF4-FFF2-40B4-BE49-F238E27FC236}">
                <a16:creationId xmlns:a16="http://schemas.microsoft.com/office/drawing/2014/main" id="{5F9FEA31-64F6-4236-AD6D-339246B58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1" y="1574801"/>
            <a:ext cx="2625725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>
            <a:extLst>
              <a:ext uri="{FF2B5EF4-FFF2-40B4-BE49-F238E27FC236}">
                <a16:creationId xmlns:a16="http://schemas.microsoft.com/office/drawing/2014/main" id="{E8C82EA7-997D-401E-822D-C8535C127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2908300"/>
            <a:ext cx="3554412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8">
            <a:extLst>
              <a:ext uri="{FF2B5EF4-FFF2-40B4-BE49-F238E27FC236}">
                <a16:creationId xmlns:a16="http://schemas.microsoft.com/office/drawing/2014/main" id="{535DA1AD-7884-4637-8EFD-CEFE3FA88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1462088"/>
            <a:ext cx="2128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Plane from vertices: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pic>
        <p:nvPicPr>
          <p:cNvPr id="13320" name="Picture 9">
            <a:extLst>
              <a:ext uri="{FF2B5EF4-FFF2-40B4-BE49-F238E27FC236}">
                <a16:creationId xmlns:a16="http://schemas.microsoft.com/office/drawing/2014/main" id="{34CC966F-87F7-4834-8A23-62444724F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4" y="4176713"/>
            <a:ext cx="227012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 Box 10">
            <a:extLst>
              <a:ext uri="{FF2B5EF4-FFF2-40B4-BE49-F238E27FC236}">
                <a16:creationId xmlns:a16="http://schemas.microsoft.com/office/drawing/2014/main" id="{2C9290D0-1B98-4CC3-A886-FC7334170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3150" y="1447800"/>
            <a:ext cx="1911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Coordinate plane: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3322" name="Text Box 11">
            <a:extLst>
              <a:ext uri="{FF2B5EF4-FFF2-40B4-BE49-F238E27FC236}">
                <a16:creationId xmlns:a16="http://schemas.microsoft.com/office/drawing/2014/main" id="{22ABB879-48FC-43E2-920D-2A3899EEE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4" y="3702050"/>
            <a:ext cx="20716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Cylindrical surface: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3323" name="Text Box 12">
            <a:extLst>
              <a:ext uri="{FF2B5EF4-FFF2-40B4-BE49-F238E27FC236}">
                <a16:creationId xmlns:a16="http://schemas.microsoft.com/office/drawing/2014/main" id="{1C187F7B-D226-4D78-B75A-233773496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989" y="3733800"/>
            <a:ext cx="28400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600" b="1">
                <a:latin typeface="Arial" panose="020B0604020202020204" pitchFamily="34" charset="0"/>
              </a:rPr>
              <a:t>Plane normal to curve:</a:t>
            </a:r>
            <a:endParaRPr lang="en-US" altLang="en-US" sz="1600">
              <a:latin typeface="Arial" panose="020B0604020202020204" pitchFamily="34" charset="0"/>
            </a:endParaRPr>
          </a:p>
        </p:txBody>
      </p:sp>
      <p:sp>
        <p:nvSpPr>
          <p:cNvPr id="13324" name="Text Box 13">
            <a:extLst>
              <a:ext uri="{FF2B5EF4-FFF2-40B4-BE49-F238E27FC236}">
                <a16:creationId xmlns:a16="http://schemas.microsoft.com/office/drawing/2014/main" id="{AA8D34E7-6C34-40DC-AB74-CE47A5BE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1225" y="2606676"/>
            <a:ext cx="958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solidFill>
                  <a:srgbClr val="990000"/>
                </a:solidFill>
                <a:latin typeface="Arial" panose="020B0604020202020204" pitchFamily="34" charset="0"/>
              </a:rPr>
              <a:t>Result:</a:t>
            </a:r>
          </a:p>
        </p:txBody>
      </p:sp>
      <p:sp>
        <p:nvSpPr>
          <p:cNvPr id="13325" name="Text Box 14">
            <a:extLst>
              <a:ext uri="{FF2B5EF4-FFF2-40B4-BE49-F238E27FC236}">
                <a16:creationId xmlns:a16="http://schemas.microsoft.com/office/drawing/2014/main" id="{BC630CBE-C705-464C-BE62-E7376BF63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752600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400">
                <a:latin typeface="Arial" panose="020B0604020202020204" pitchFamily="34" charset="0"/>
              </a:rPr>
              <a:t>Example Webcuts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C6C68E5E-3DDF-46FF-92BC-67C80AC97F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512763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Virtual Geometry</a:t>
            </a:r>
          </a:p>
        </p:txBody>
      </p:sp>
      <p:grpSp>
        <p:nvGrpSpPr>
          <p:cNvPr id="14339" name="Group 26">
            <a:extLst>
              <a:ext uri="{FF2B5EF4-FFF2-40B4-BE49-F238E27FC236}">
                <a16:creationId xmlns:a16="http://schemas.microsoft.com/office/drawing/2014/main" id="{421857DD-61B1-4649-9D7F-380B0A118372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200400"/>
            <a:ext cx="6553200" cy="2819400"/>
            <a:chOff x="336" y="1008"/>
            <a:chExt cx="5184" cy="2208"/>
          </a:xfrm>
        </p:grpSpPr>
        <p:pic>
          <p:nvPicPr>
            <p:cNvPr id="14341" name="Picture 27" descr="wheel_surfaces">
              <a:extLst>
                <a:ext uri="{FF2B5EF4-FFF2-40B4-BE49-F238E27FC236}">
                  <a16:creationId xmlns:a16="http://schemas.microsoft.com/office/drawing/2014/main" id="{29D0A460-9E93-4833-9A4D-53164C1C8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97" t="10959" r="20113" b="5023"/>
            <a:stretch>
              <a:fillRect/>
            </a:stretch>
          </p:blipFill>
          <p:spPr bwMode="auto">
            <a:xfrm>
              <a:off x="336" y="1008"/>
              <a:ext cx="1728" cy="2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28" descr="wheel_composite">
              <a:extLst>
                <a:ext uri="{FF2B5EF4-FFF2-40B4-BE49-F238E27FC236}">
                  <a16:creationId xmlns:a16="http://schemas.microsoft.com/office/drawing/2014/main" id="{EA088180-B159-408C-8681-3A5A526BEBF3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97" t="10959" r="20113" b="5023"/>
            <a:stretch>
              <a:fillRect/>
            </a:stretch>
          </p:blipFill>
          <p:spPr bwMode="auto">
            <a:xfrm>
              <a:off x="3792" y="1008"/>
              <a:ext cx="1728" cy="2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3" name="Picture 29" descr="wheel_surfaces_meshed_solid">
              <a:extLst>
                <a:ext uri="{FF2B5EF4-FFF2-40B4-BE49-F238E27FC236}">
                  <a16:creationId xmlns:a16="http://schemas.microsoft.com/office/drawing/2014/main" id="{B4531C2B-5465-4134-AB3B-09E789AF5A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7" t="7306" r="23512" b="8676"/>
            <a:stretch>
              <a:fillRect/>
            </a:stretch>
          </p:blipFill>
          <p:spPr bwMode="auto">
            <a:xfrm>
              <a:off x="2064" y="1008"/>
              <a:ext cx="1728" cy="220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40" name="Text Box 30">
            <a:extLst>
              <a:ext uri="{FF2B5EF4-FFF2-40B4-BE49-F238E27FC236}">
                <a16:creationId xmlns:a16="http://schemas.microsoft.com/office/drawing/2014/main" id="{C2D3340E-EA42-43C1-9870-DF7F11802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295401"/>
            <a:ext cx="6705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>
                <a:latin typeface="Arial" panose="020B0604020202020204" pitchFamily="34" charset="0"/>
              </a:rPr>
              <a:t>Composite Operation</a:t>
            </a:r>
            <a:r>
              <a:rPr lang="en-US" altLang="en-US" sz="1800">
                <a:latin typeface="Arial" panose="020B0604020202020204" pitchFamily="34" charset="0"/>
              </a:rPr>
              <a:t>: 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</a:rPr>
              <a:t>Combines surfaces together 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</a:rPr>
              <a:t>Mesh is not constrained to intermediate curves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</a:rPr>
              <a:t>Used to improve mesh quality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</a:rPr>
              <a:t>Does not change the CAD model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82717AC0-5811-442D-AA88-F48A5C530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9" y="2413001"/>
            <a:ext cx="1939925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>
            <a:extLst>
              <a:ext uri="{FF2B5EF4-FFF2-40B4-BE49-F238E27FC236}">
                <a16:creationId xmlns:a16="http://schemas.microsoft.com/office/drawing/2014/main" id="{5C0B7842-9FA6-4E58-92E6-1288F2C82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2225676"/>
            <a:ext cx="225107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4">
            <a:extLst>
              <a:ext uri="{FF2B5EF4-FFF2-40B4-BE49-F238E27FC236}">
                <a16:creationId xmlns:a16="http://schemas.microsoft.com/office/drawing/2014/main" id="{057871CD-B7BC-4517-A777-99A1C591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5" t="7498" r="6619" b="15329"/>
          <a:stretch>
            <a:fillRect/>
          </a:stretch>
        </p:blipFill>
        <p:spPr bwMode="auto">
          <a:xfrm>
            <a:off x="7915275" y="3668713"/>
            <a:ext cx="26416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6">
            <a:extLst>
              <a:ext uri="{FF2B5EF4-FFF2-40B4-BE49-F238E27FC236}">
                <a16:creationId xmlns:a16="http://schemas.microsoft.com/office/drawing/2014/main" id="{6966A1FE-0C8A-45E5-B2CD-F2BACBF2D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8560" r="6363" b="14665"/>
          <a:stretch>
            <a:fillRect/>
          </a:stretch>
        </p:blipFill>
        <p:spPr bwMode="auto">
          <a:xfrm>
            <a:off x="7924801" y="1589089"/>
            <a:ext cx="263207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>
            <a:extLst>
              <a:ext uri="{FF2B5EF4-FFF2-40B4-BE49-F238E27FC236}">
                <a16:creationId xmlns:a16="http://schemas.microsoft.com/office/drawing/2014/main" id="{26875E9F-21DD-4D3F-A033-06FB0A13EDE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55751" y="696913"/>
            <a:ext cx="8429625" cy="6858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Creating a Composite Surface</a:t>
            </a:r>
          </a:p>
        </p:txBody>
      </p:sp>
      <p:sp>
        <p:nvSpPr>
          <p:cNvPr id="15367" name="Oval 5">
            <a:extLst>
              <a:ext uri="{FF2B5EF4-FFF2-40B4-BE49-F238E27FC236}">
                <a16:creationId xmlns:a16="http://schemas.microsoft.com/office/drawing/2014/main" id="{3F3F86C2-215B-4958-B671-5355E4D2A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676400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368" name="Text Box 6">
            <a:extLst>
              <a:ext uri="{FF2B5EF4-FFF2-40B4-BE49-F238E27FC236}">
                <a16:creationId xmlns:a16="http://schemas.microsoft.com/office/drawing/2014/main" id="{16BEDDAB-19CF-42C0-A784-D5AC32796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600200"/>
            <a:ext cx="371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Goto Geometry:Surface:Modify</a:t>
            </a:r>
          </a:p>
        </p:txBody>
      </p:sp>
      <p:sp>
        <p:nvSpPr>
          <p:cNvPr id="15369" name="Oval 8">
            <a:extLst>
              <a:ext uri="{FF2B5EF4-FFF2-40B4-BE49-F238E27FC236}">
                <a16:creationId xmlns:a16="http://schemas.microsoft.com/office/drawing/2014/main" id="{6535DC0D-F002-452E-8AE5-143037B7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370" name="Text Box 9">
            <a:extLst>
              <a:ext uri="{FF2B5EF4-FFF2-40B4-BE49-F238E27FC236}">
                <a16:creationId xmlns:a16="http://schemas.microsoft.com/office/drawing/2014/main" id="{B742732F-980B-4A24-BBB7-5274F95F2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1" y="2971801"/>
            <a:ext cx="2174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Select C</a:t>
            </a:r>
            <a:r>
              <a:rPr lang="en-US" altLang="en-US" sz="2000" i="1">
                <a:latin typeface="Arial" panose="020B0604020202020204" pitchFamily="34" charset="0"/>
              </a:rPr>
              <a:t>omposite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5371" name="AutoShape 12">
            <a:extLst>
              <a:ext uri="{FF2B5EF4-FFF2-40B4-BE49-F238E27FC236}">
                <a16:creationId xmlns:a16="http://schemas.microsoft.com/office/drawing/2014/main" id="{375AEFEB-3ADF-4F64-B008-83B7D6159356}"/>
              </a:ext>
            </a:extLst>
          </p:cNvPr>
          <p:cNvSpPr>
            <a:spLocks noChangeArrowheads="1"/>
          </p:cNvSpPr>
          <p:nvPr/>
        </p:nvSpPr>
        <p:spPr bwMode="auto">
          <a:xfrm rot="-2252190">
            <a:off x="2420938" y="370363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5372" name="Oval 20">
            <a:extLst>
              <a:ext uri="{FF2B5EF4-FFF2-40B4-BE49-F238E27FC236}">
                <a16:creationId xmlns:a16="http://schemas.microsoft.com/office/drawing/2014/main" id="{C5F40207-C1D6-436E-A794-DC2370547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688" y="5180013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5373" name="Text Box 21">
            <a:extLst>
              <a:ext uri="{FF2B5EF4-FFF2-40B4-BE49-F238E27FC236}">
                <a16:creationId xmlns:a16="http://schemas.microsoft.com/office/drawing/2014/main" id="{3A9F1EC5-C1D6-48B9-A53A-AD262FD48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8688" y="5468938"/>
            <a:ext cx="14558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Click </a:t>
            </a:r>
            <a:r>
              <a:rPr lang="en-US" altLang="en-US" sz="2000" i="1">
                <a:latin typeface="Arial" panose="020B0604020202020204" pitchFamily="34" charset="0"/>
              </a:rPr>
              <a:t>Apply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15374" name="Oval 22">
            <a:extLst>
              <a:ext uri="{FF2B5EF4-FFF2-40B4-BE49-F238E27FC236}">
                <a16:creationId xmlns:a16="http://schemas.microsoft.com/office/drawing/2014/main" id="{67B6694D-75F3-49B5-BF37-554FF2648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4550" y="3438525"/>
            <a:ext cx="3810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375" name="Text Box 23">
            <a:extLst>
              <a:ext uri="{FF2B5EF4-FFF2-40B4-BE49-F238E27FC236}">
                <a16:creationId xmlns:a16="http://schemas.microsoft.com/office/drawing/2014/main" id="{16F194CD-6B04-4CB4-91DA-8E07EFB97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550" y="3727451"/>
            <a:ext cx="196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Select Surfaces</a:t>
            </a:r>
          </a:p>
        </p:txBody>
      </p:sp>
      <p:sp>
        <p:nvSpPr>
          <p:cNvPr id="15376" name="Oval 26">
            <a:extLst>
              <a:ext uri="{FF2B5EF4-FFF2-40B4-BE49-F238E27FC236}">
                <a16:creationId xmlns:a16="http://schemas.microsoft.com/office/drawing/2014/main" id="{EA18D761-D749-4AD8-8CD5-9E68910F4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3819525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5377" name="AutoShape 28">
            <a:extLst>
              <a:ext uri="{FF2B5EF4-FFF2-40B4-BE49-F238E27FC236}">
                <a16:creationId xmlns:a16="http://schemas.microsoft.com/office/drawing/2014/main" id="{59B8EF4D-A7AF-4FEF-B57D-0C5D081FB203}"/>
              </a:ext>
            </a:extLst>
          </p:cNvPr>
          <p:cNvSpPr>
            <a:spLocks noChangeArrowheads="1"/>
          </p:cNvSpPr>
          <p:nvPr/>
        </p:nvSpPr>
        <p:spPr bwMode="auto">
          <a:xfrm rot="9166145">
            <a:off x="4583113" y="3703638"/>
            <a:ext cx="304800" cy="533400"/>
          </a:xfrm>
          <a:prstGeom prst="upArrow">
            <a:avLst>
              <a:gd name="adj1" fmla="val 25148"/>
              <a:gd name="adj2" fmla="val 9817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5378" name="Oval 29">
            <a:extLst>
              <a:ext uri="{FF2B5EF4-FFF2-40B4-BE49-F238E27FC236}">
                <a16:creationId xmlns:a16="http://schemas.microsoft.com/office/drawing/2014/main" id="{22D4D957-D66F-420A-8749-15BCD1D5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1088" y="3708400"/>
            <a:ext cx="3810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4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4" name="Freeform 48">
            <a:extLst>
              <a:ext uri="{FF2B5EF4-FFF2-40B4-BE49-F238E27FC236}">
                <a16:creationId xmlns:a16="http://schemas.microsoft.com/office/drawing/2014/main" id="{BBE77E83-BB46-45A2-8004-95252DB8982B}"/>
              </a:ext>
            </a:extLst>
          </p:cNvPr>
          <p:cNvSpPr>
            <a:spLocks/>
          </p:cNvSpPr>
          <p:nvPr/>
        </p:nvSpPr>
        <p:spPr bwMode="auto">
          <a:xfrm>
            <a:off x="5562600" y="3970338"/>
            <a:ext cx="419100" cy="512762"/>
          </a:xfrm>
          <a:custGeom>
            <a:avLst/>
            <a:gdLst>
              <a:gd name="T0" fmla="*/ 715963 w 451"/>
              <a:gd name="T1" fmla="*/ 0 h 736"/>
              <a:gd name="T2" fmla="*/ 0 w 451"/>
              <a:gd name="T3" fmla="*/ 1168400 h 73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51" h="736">
                <a:moveTo>
                  <a:pt x="451" y="0"/>
                </a:moveTo>
                <a:lnTo>
                  <a:pt x="0" y="736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oreform-ppt-theme">
  <a:themeElements>
    <a:clrScheme name="Coreform">
      <a:dk1>
        <a:sysClr val="windowText" lastClr="000000"/>
      </a:dk1>
      <a:lt1>
        <a:sysClr val="window" lastClr="FFFFFF"/>
      </a:lt1>
      <a:dk2>
        <a:srgbClr val="323232"/>
      </a:dk2>
      <a:lt2>
        <a:srgbClr val="E6E6E6"/>
      </a:lt2>
      <a:accent1>
        <a:srgbClr val="A35149"/>
      </a:accent1>
      <a:accent2>
        <a:srgbClr val="4968AB"/>
      </a:accent2>
      <a:accent3>
        <a:srgbClr val="A1B5BA"/>
      </a:accent3>
      <a:accent4>
        <a:srgbClr val="CFAF63"/>
      </a:accent4>
      <a:accent5>
        <a:srgbClr val="9A8FA5"/>
      </a:accent5>
      <a:accent6>
        <a:srgbClr val="6A8060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0070C0"/>
          </a:solidFill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reform-ppt-theme" id="{E2933A98-F983-49AA-B594-4B6DD2D54234}" vid="{34EFE23A-C2C4-4180-AE12-B79E9020D12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485</Words>
  <Application>Microsoft Office PowerPoint</Application>
  <PresentationFormat>Widescreen</PresentationFormat>
  <Paragraphs>169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Verdana</vt:lpstr>
      <vt:lpstr>1_coreform-ppt-theme</vt:lpstr>
      <vt:lpstr>PowerPoint Presentation</vt:lpstr>
      <vt:lpstr>Geometry Transformations</vt:lpstr>
      <vt:lpstr>Geometry Creation</vt:lpstr>
      <vt:lpstr>Geometry Booleans</vt:lpstr>
      <vt:lpstr>Bottom-Up Geometry Creation</vt:lpstr>
      <vt:lpstr>Web Cutting</vt:lpstr>
      <vt:lpstr>Web Cutting</vt:lpstr>
      <vt:lpstr>Virtual Geometry</vt:lpstr>
      <vt:lpstr>Creating a Composite Surface</vt:lpstr>
      <vt:lpstr>Geometry Tweaking</vt:lpstr>
      <vt:lpstr>Replace Surface</vt:lpstr>
      <vt:lpstr>Healing</vt:lpstr>
      <vt:lpstr>Exercise - Knuckle</vt:lpstr>
    </vt:vector>
  </TitlesOfParts>
  <Company>Sandia National Laboratories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Geometry Techniques</dc:title>
  <dc:creator>Darryl Melander</dc:creator>
  <cp:lastModifiedBy>Ben Taylor</cp:lastModifiedBy>
  <cp:revision>63</cp:revision>
  <cp:lastPrinted>2000-02-14T16:29:40Z</cp:lastPrinted>
  <dcterms:created xsi:type="dcterms:W3CDTF">2000-04-10T19:59:27Z</dcterms:created>
  <dcterms:modified xsi:type="dcterms:W3CDTF">2021-01-04T16:41:20Z</dcterms:modified>
</cp:coreProperties>
</file>