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9" r:id="rId1"/>
  </p:sldMasterIdLst>
  <p:notesMasterIdLst>
    <p:notesMasterId r:id="rId36"/>
  </p:notesMasterIdLst>
  <p:handoutMasterIdLst>
    <p:handoutMasterId r:id="rId37"/>
  </p:handoutMasterIdLst>
  <p:sldIdLst>
    <p:sldId id="307" r:id="rId2"/>
    <p:sldId id="308" r:id="rId3"/>
    <p:sldId id="288" r:id="rId4"/>
    <p:sldId id="309" r:id="rId5"/>
    <p:sldId id="292" r:id="rId6"/>
    <p:sldId id="293" r:id="rId7"/>
    <p:sldId id="294" r:id="rId8"/>
    <p:sldId id="295" r:id="rId9"/>
    <p:sldId id="296" r:id="rId10"/>
    <p:sldId id="310" r:id="rId11"/>
    <p:sldId id="311" r:id="rId12"/>
    <p:sldId id="316" r:id="rId13"/>
    <p:sldId id="312" r:id="rId14"/>
    <p:sldId id="317" r:id="rId15"/>
    <p:sldId id="31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13" r:id="rId25"/>
    <p:sldId id="315" r:id="rId26"/>
    <p:sldId id="318" r:id="rId27"/>
    <p:sldId id="319" r:id="rId28"/>
    <p:sldId id="333" r:id="rId29"/>
    <p:sldId id="320" r:id="rId30"/>
    <p:sldId id="334" r:id="rId31"/>
    <p:sldId id="321" r:id="rId32"/>
    <p:sldId id="322" r:id="rId33"/>
    <p:sldId id="323" r:id="rId34"/>
    <p:sldId id="32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FFCC"/>
    <a:srgbClr val="CCFF33"/>
    <a:srgbClr val="FFCC00"/>
    <a:srgbClr val="FF00FF"/>
    <a:srgbClr val="996633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30" autoAdjust="0"/>
  </p:normalViewPr>
  <p:slideViewPr>
    <p:cSldViewPr snapToGrid="0">
      <p:cViewPr varScale="1">
        <p:scale>
          <a:sx n="72" d="100"/>
          <a:sy n="72" d="100"/>
        </p:scale>
        <p:origin x="110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FF85F870-7046-4D7B-B57C-F58EFC8A56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F0A84C2-9F88-4C62-BCEA-76666F6A0F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56934ACC-CE06-448E-913F-DF3889A3065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8E3156B2-A6A9-4A1A-A3C7-A990280D5B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97B6561-EEA8-480B-8AAD-B04EAC104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D0B6C0-2D8F-4E93-9423-2D099CD0A9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1C8026A-3677-4F30-A8CD-D52B1DD6AC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EED6D17-A6CB-45B1-B1CB-C580ED53C76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4ACDED4-C54F-464B-845A-B2213C4719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6F56E57-667C-49F9-A54D-E9969115BB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10DD359-6F84-480C-9188-6A84A9A09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8CD0F8-73CF-4E05-BEEA-0BF0BB955D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CB5033D-108D-433F-8263-650E9ED8A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C66EA68-F106-4238-BC74-FF1090BC262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1026">
            <a:extLst>
              <a:ext uri="{FF2B5EF4-FFF2-40B4-BE49-F238E27FC236}">
                <a16:creationId xmlns:a16="http://schemas.microsoft.com/office/drawing/2014/main" id="{7486BBCE-5C7E-45FF-BA03-EF1EAA89C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>
            <a:extLst>
              <a:ext uri="{FF2B5EF4-FFF2-40B4-BE49-F238E27FC236}">
                <a16:creationId xmlns:a16="http://schemas.microsoft.com/office/drawing/2014/main" id="{6ABF6737-37EB-42F6-A29E-7CE263532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Type: FORMAL - Training</a:t>
            </a:r>
          </a:p>
          <a:p>
            <a:pPr>
              <a:defRPr/>
            </a:pPr>
            <a:r>
              <a:rPr lang="en-US" dirty="0"/>
              <a:t>Title: Cubit 100 Training</a:t>
            </a:r>
          </a:p>
          <a:p>
            <a:pPr>
              <a:defRPr/>
            </a:pPr>
            <a:r>
              <a:rPr lang="en-US" dirty="0"/>
              <a:t>SAND Number: SAND2020-0679 TR</a:t>
            </a:r>
          </a:p>
          <a:p>
            <a:pPr>
              <a:defRPr/>
            </a:pPr>
            <a:r>
              <a:rPr lang="en-US" dirty="0"/>
              <a:t>Contact: </a:t>
            </a:r>
            <a:r>
              <a:rPr lang="en-US" dirty="0" err="1"/>
              <a:t>Hensley,Trevor</a:t>
            </a:r>
            <a:r>
              <a:rPr lang="en-US"/>
              <a:t> Michael</a:t>
            </a:r>
          </a:p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6F9F5CA-E848-4A34-AF35-81E5D2A97F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B16A11C-E317-4D9D-A1C1-ED37492E84F9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E7DA1D3-DEAB-40A9-A60F-00524D1A0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4957D88-7B49-4E64-BAF4-0439B50F7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0FCAAC3-0185-494E-980E-CF9133D93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5088AEC-5516-4700-85A7-30339E5AC96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C4F51B8-A3F2-488D-A391-EA2CC6A80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BD433E7-DD60-4CF1-A4F7-F0D23DFF5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CF3A356-5281-4EB9-81A5-6AC419FD6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D003D43-3C6A-4B26-948F-3A88E2E586A7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48C50AE-167D-485C-B237-56035795F1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4491168-8FF9-4303-BF30-0C47F73E3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39519D5-42FC-43A3-9746-869D0EF82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1F23105-148F-4FD7-B1E4-81701FEB2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A3C9562-8F76-4A44-9939-57597CBB3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40F7587-2EB2-4298-BFC2-15CA01677217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CD0F8-73CF-4E05-BEEA-0BF0BB955D8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28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0B34286-D35A-4877-8CC5-D63193523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1D27C16-65D6-49EC-96B7-E88264459CE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0DB7D32-4ECB-42D2-B4FC-D2B580F9E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7DDCF60-6DDE-41DB-AA49-178795AB8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D7EB584-9B3D-4B2C-A4D9-452B19683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D78287F-9A47-4F4A-A2FA-C9F33622C2DD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DAFCD5D-6ED5-4D76-BA09-E4F0E31B7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E6A2349-D10B-4532-9CCD-CBB584B6A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C5BEB39-C587-4B3E-978B-46910BB8E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CC18BC5-D0C4-43D1-8959-6A7A612A216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F3281AD-69DC-4EE1-99E5-91475778C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E71BACA-5FB3-47A0-A29F-D3A3F25CE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F44B2B5-CB27-4553-ACA3-344B41173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E23115B-78C5-4CD3-8122-5C2B24EB5DC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3B82BA5-149C-41B8-85B1-A8995C776F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A4DFB0A-3518-4AC8-8BA2-D4A0B9999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812044D-D426-4971-80A3-D09268E5F9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AC05D45-F6F4-4C7E-836A-0D781126E62F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14E2918-2CC0-4A57-A9E6-075BA483F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2E4D69C-2B84-40FE-BE86-4A617A660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0358DFD-5C56-4AB9-94BE-3C35B85AC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7221FC6-6A3D-4C72-A034-820330C8117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4A36F7-5751-47CB-BD29-12E9CB5EC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277F981-9180-4788-AFA1-EC98731DC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EFBF40D-EF08-4782-AC64-C7E1FA01F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1F9687-49AF-43B7-A578-483E8DEA350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6E19154-7666-4402-8840-FFBFF7670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B58F5AB-E0A1-490E-8155-2ABEF90D5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C445EB4-E241-475E-8BAF-5E70A9B8D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968B4BC-33C6-4D8F-8C16-5949B78AD99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587CC32-A920-46BD-8A55-6FAFFD428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0E78561-CDE9-44D9-A4E1-53E6FEA01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133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2122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2784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9144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80B269CC-95B2-4D9A-B3C2-1556A4DFAD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90663" y="6488113"/>
            <a:ext cx="616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SAND2020-0679 TR</a:t>
            </a:r>
          </a:p>
          <a:p>
            <a:pPr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8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172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03" y="1005471"/>
            <a:ext cx="8488865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219" y="1812709"/>
            <a:ext cx="7084314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034" y="2824928"/>
            <a:ext cx="8599932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56804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03" y="1005471"/>
            <a:ext cx="8488865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219" y="1812709"/>
            <a:ext cx="7084314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949" y="2824928"/>
            <a:ext cx="41148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4883" y="2824928"/>
            <a:ext cx="41148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9022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50" y="1631025"/>
            <a:ext cx="8488865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85415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07022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1" y="1661832"/>
            <a:ext cx="38862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1832"/>
            <a:ext cx="3887391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2414228"/>
            <a:ext cx="38862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414228"/>
            <a:ext cx="38862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8848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8318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589360"/>
            <a:ext cx="9143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63427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6683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96273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A33AD6D-152B-402E-B6FD-BF92A660C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r">
              <a:defRPr/>
            </a:pPr>
            <a:r>
              <a:rPr lang="en-US"/>
              <a:t>CUBIT Basic Tutorial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2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3471AEE-623D-43BF-B9C0-A45498744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r">
              <a:defRPr/>
            </a:pPr>
            <a:r>
              <a:rPr lang="en-US"/>
              <a:t>CUBIT Basic Tutorial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466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219" y="1812709"/>
            <a:ext cx="7084314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034" y="2824928"/>
            <a:ext cx="8599932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8111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219" y="1812709"/>
            <a:ext cx="7084314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081" y="2824928"/>
            <a:ext cx="41148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6562" y="2824928"/>
            <a:ext cx="41148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5301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50" y="1631027"/>
            <a:ext cx="8488865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8178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7423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1" y="1640869"/>
            <a:ext cx="38862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40869"/>
            <a:ext cx="3887391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239326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39326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9056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0418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57" y="387429"/>
            <a:ext cx="842892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657" y="1430215"/>
            <a:ext cx="8428927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5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10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1">
            <a:extLst>
              <a:ext uri="{FF2B5EF4-FFF2-40B4-BE49-F238E27FC236}">
                <a16:creationId xmlns:a16="http://schemas.microsoft.com/office/drawing/2014/main" id="{57C2EEF7-5FD7-425A-B04B-A58B1D70C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86200"/>
            <a:ext cx="6781800" cy="1524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24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CUBIT™ Fast-Start Tutorial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4. The Basic CUBIT Process   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endParaRPr lang="en-US" sz="3600" b="1" dirty="0">
              <a:solidFill>
                <a:srgbClr val="CD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7F0A1-6819-4581-9A95-D51E4741EB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DE0412A-09CA-48EC-AA42-BEDB96C30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8475" y="552640"/>
            <a:ext cx="306705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5">
            <a:extLst>
              <a:ext uri="{FF2B5EF4-FFF2-40B4-BE49-F238E27FC236}">
                <a16:creationId xmlns:a16="http://schemas.microsoft.com/office/drawing/2014/main" id="{F806DB59-904C-4122-812A-1B5D703CB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55" name="Oval 6">
            <a:extLst>
              <a:ext uri="{FF2B5EF4-FFF2-40B4-BE49-F238E27FC236}">
                <a16:creationId xmlns:a16="http://schemas.microsoft.com/office/drawing/2014/main" id="{20EB6064-4418-4BAE-AB16-2A0BE5EEC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23556" name="Picture 7">
            <a:extLst>
              <a:ext uri="{FF2B5EF4-FFF2-40B4-BE49-F238E27FC236}">
                <a16:creationId xmlns:a16="http://schemas.microsoft.com/office/drawing/2014/main" id="{40AB478A-B83E-47B5-9291-5CF64E39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71475"/>
            <a:ext cx="12779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8">
            <a:extLst>
              <a:ext uri="{FF2B5EF4-FFF2-40B4-BE49-F238E27FC236}">
                <a16:creationId xmlns:a16="http://schemas.microsoft.com/office/drawing/2014/main" id="{70FF2BCF-8430-4227-9601-FA6926CED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Simplify Geometry</a:t>
            </a:r>
          </a:p>
        </p:txBody>
      </p:sp>
      <p:sp>
        <p:nvSpPr>
          <p:cNvPr id="23558" name="Rectangle 9">
            <a:extLst>
              <a:ext uri="{FF2B5EF4-FFF2-40B4-BE49-F238E27FC236}">
                <a16:creationId xmlns:a16="http://schemas.microsoft.com/office/drawing/2014/main" id="{74C4CFEB-AA93-45BC-8303-1E02978F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543" y="880872"/>
            <a:ext cx="2014537" cy="1047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/>
              <a:t>quarters to take</a:t>
            </a:r>
          </a:p>
          <a:p>
            <a:r>
              <a:rPr lang="en-US" altLang="en-US" dirty="0"/>
              <a:t>advantage of</a:t>
            </a:r>
          </a:p>
          <a:p>
            <a:r>
              <a:rPr lang="en-US" altLang="en-US" dirty="0"/>
              <a:t>symmetry </a:t>
            </a:r>
          </a:p>
        </p:txBody>
      </p:sp>
      <p:sp>
        <p:nvSpPr>
          <p:cNvPr id="23559" name="Text Box 11">
            <a:extLst>
              <a:ext uri="{FF2B5EF4-FFF2-40B4-BE49-F238E27FC236}">
                <a16:creationId xmlns:a16="http://schemas.microsoft.com/office/drawing/2014/main" id="{A341C43B-791F-471D-9945-8FDD3C2F1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6281547"/>
            <a:ext cx="4246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Simplified model ready for decomposition</a:t>
            </a:r>
          </a:p>
        </p:txBody>
      </p:sp>
      <p:pic>
        <p:nvPicPr>
          <p:cNvPr id="23560" name="Picture 2">
            <a:extLst>
              <a:ext uri="{FF2B5EF4-FFF2-40B4-BE49-F238E27FC236}">
                <a16:creationId xmlns:a16="http://schemas.microsoft.com/office/drawing/2014/main" id="{FA7838FA-70A4-4CAE-882D-67DB832D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8971" y="2211387"/>
            <a:ext cx="6946707" cy="371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C7E38E0-B3A0-47B8-BBD0-09E679D3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6175"/>
            <a:ext cx="2319338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8">
            <a:extLst>
              <a:ext uri="{FF2B5EF4-FFF2-40B4-BE49-F238E27FC236}">
                <a16:creationId xmlns:a16="http://schemas.microsoft.com/office/drawing/2014/main" id="{F362DD74-1671-4049-9189-B62E52B4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79600"/>
            <a:ext cx="288607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3">
            <a:extLst>
              <a:ext uri="{FF2B5EF4-FFF2-40B4-BE49-F238E27FC236}">
                <a16:creationId xmlns:a16="http://schemas.microsoft.com/office/drawing/2014/main" id="{269A56DF-39E9-4690-96BE-6287D9D14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581" name="Oval 4">
            <a:extLst>
              <a:ext uri="{FF2B5EF4-FFF2-40B4-BE49-F238E27FC236}">
                <a16:creationId xmlns:a16="http://schemas.microsoft.com/office/drawing/2014/main" id="{85772036-E54C-47AC-A4D4-92C7AADFD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25638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582" name="AutoShape 6">
            <a:extLst>
              <a:ext uri="{FF2B5EF4-FFF2-40B4-BE49-F238E27FC236}">
                <a16:creationId xmlns:a16="http://schemas.microsoft.com/office/drawing/2014/main" id="{8BAE1CC6-0545-470A-AA13-B244BA2A1F2D}"/>
              </a:ext>
            </a:extLst>
          </p:cNvPr>
          <p:cNvSpPr>
            <a:spLocks noChangeArrowheads="1"/>
          </p:cNvSpPr>
          <p:nvPr/>
        </p:nvSpPr>
        <p:spPr bwMode="auto">
          <a:xfrm rot="-3495239">
            <a:off x="793750" y="19573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2ABEFF45-06AE-4321-8782-D8362397CB99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117600" y="28860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584" name="Oval 8">
            <a:extLst>
              <a:ext uri="{FF2B5EF4-FFF2-40B4-BE49-F238E27FC236}">
                <a16:creationId xmlns:a16="http://schemas.microsoft.com/office/drawing/2014/main" id="{9A9D4C7A-A914-40B4-8C47-50B684F5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46275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4585" name="Text Box 10">
            <a:extLst>
              <a:ext uri="{FF2B5EF4-FFF2-40B4-BE49-F238E27FC236}">
                <a16:creationId xmlns:a16="http://schemas.microsoft.com/office/drawing/2014/main" id="{6FCCCD7A-BD17-4803-B3E4-087D6866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2511425"/>
            <a:ext cx="274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Entity-Volume</a:t>
            </a:r>
          </a:p>
        </p:txBody>
      </p:sp>
      <p:sp>
        <p:nvSpPr>
          <p:cNvPr id="24586" name="AutoShape 12">
            <a:extLst>
              <a:ext uri="{FF2B5EF4-FFF2-40B4-BE49-F238E27FC236}">
                <a16:creationId xmlns:a16="http://schemas.microsoft.com/office/drawing/2014/main" id="{DAF09B92-241F-42BC-8FD6-0160AFB671E8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870075" y="46497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id="{4162F0C7-96DD-4EDF-BB3B-FC5CA32EA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4176713"/>
            <a:ext cx="256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volume (</a:t>
            </a:r>
            <a:r>
              <a:rPr lang="en-US" altLang="en-US" sz="1800" i="1">
                <a:latin typeface="Arial" panose="020B0604020202020204" pitchFamily="34" charset="0"/>
              </a:rPr>
              <a:t>all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4588" name="Oval 15">
            <a:extLst>
              <a:ext uri="{FF2B5EF4-FFF2-40B4-BE49-F238E27FC236}">
                <a16:creationId xmlns:a16="http://schemas.microsoft.com/office/drawing/2014/main" id="{3309997F-AB80-4F31-A061-DD31A69E7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41163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589" name="Oval 17">
            <a:extLst>
              <a:ext uri="{FF2B5EF4-FFF2-40B4-BE49-F238E27FC236}">
                <a16:creationId xmlns:a16="http://schemas.microsoft.com/office/drawing/2014/main" id="{498A7DF3-6599-4EE8-A2E0-B98DAD6A1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46450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24590" name="Group 20">
            <a:extLst>
              <a:ext uri="{FF2B5EF4-FFF2-40B4-BE49-F238E27FC236}">
                <a16:creationId xmlns:a16="http://schemas.microsoft.com/office/drawing/2014/main" id="{BB99D2CA-7F93-4560-BDE3-D5C96BDB849F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5434013"/>
            <a:ext cx="2098675" cy="1196975"/>
            <a:chOff x="3821" y="418"/>
            <a:chExt cx="1833" cy="907"/>
          </a:xfrm>
        </p:grpSpPr>
        <p:pic>
          <p:nvPicPr>
            <p:cNvPr id="24618" name="Picture 21">
              <a:extLst>
                <a:ext uri="{FF2B5EF4-FFF2-40B4-BE49-F238E27FC236}">
                  <a16:creationId xmlns:a16="http://schemas.microsoft.com/office/drawing/2014/main" id="{7BE12160-FD4A-436A-BACA-1BAFAEF80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3" b="9119"/>
            <a:stretch>
              <a:fillRect/>
            </a:stretch>
          </p:blipFill>
          <p:spPr bwMode="auto">
            <a:xfrm>
              <a:off x="3821" y="418"/>
              <a:ext cx="1833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9" name="AutoShape 22">
              <a:extLst>
                <a:ext uri="{FF2B5EF4-FFF2-40B4-BE49-F238E27FC236}">
                  <a16:creationId xmlns:a16="http://schemas.microsoft.com/office/drawing/2014/main" id="{71A19A84-7985-4574-951E-EFF57EF56F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43423">
              <a:off x="4283" y="958"/>
              <a:ext cx="190" cy="514"/>
            </a:xfrm>
            <a:prstGeom prst="upArrow">
              <a:avLst>
                <a:gd name="adj1" fmla="val 25148"/>
                <a:gd name="adj2" fmla="val 15019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620" name="AutoShape 23">
              <a:extLst>
                <a:ext uri="{FF2B5EF4-FFF2-40B4-BE49-F238E27FC236}">
                  <a16:creationId xmlns:a16="http://schemas.microsoft.com/office/drawing/2014/main" id="{02B7A34E-0D6A-4587-B830-CA1BC9D573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79026">
              <a:off x="4309" y="762"/>
              <a:ext cx="190" cy="514"/>
            </a:xfrm>
            <a:prstGeom prst="upArrow">
              <a:avLst>
                <a:gd name="adj1" fmla="val 25148"/>
                <a:gd name="adj2" fmla="val 15019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24591" name="AutoShape 28">
            <a:extLst>
              <a:ext uri="{FF2B5EF4-FFF2-40B4-BE49-F238E27FC236}">
                <a16:creationId xmlns:a16="http://schemas.microsoft.com/office/drawing/2014/main" id="{AB5F78EF-BA7F-4B5F-AE5C-578E63879F34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050088" y="31496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592" name="AutoShape 32">
            <a:extLst>
              <a:ext uri="{FF2B5EF4-FFF2-40B4-BE49-F238E27FC236}">
                <a16:creationId xmlns:a16="http://schemas.microsoft.com/office/drawing/2014/main" id="{F5B9CB50-7168-4A0E-97B7-E49CE7D4D489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869238" y="39433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306" name="AutoShape 37">
            <a:extLst>
              <a:ext uri="{FF2B5EF4-FFF2-40B4-BE49-F238E27FC236}">
                <a16:creationId xmlns:a16="http://schemas.microsoft.com/office/drawing/2014/main" id="{818C6C76-89A6-4AC4-860D-69E4D7EAD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94" name="Oval 38">
            <a:extLst>
              <a:ext uri="{FF2B5EF4-FFF2-40B4-BE49-F238E27FC236}">
                <a16:creationId xmlns:a16="http://schemas.microsoft.com/office/drawing/2014/main" id="{2D759B3A-B12B-4B55-8F4D-3C2360B27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4595" name="Text Box 39">
            <a:extLst>
              <a:ext uri="{FF2B5EF4-FFF2-40B4-BE49-F238E27FC236}">
                <a16:creationId xmlns:a16="http://schemas.microsoft.com/office/drawing/2014/main" id="{256D4B95-4F92-4203-A54B-B706C1418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784225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Decompose Geometry</a:t>
            </a:r>
          </a:p>
        </p:txBody>
      </p:sp>
      <p:pic>
        <p:nvPicPr>
          <p:cNvPr id="24596" name="Picture 33">
            <a:extLst>
              <a:ext uri="{FF2B5EF4-FFF2-40B4-BE49-F238E27FC236}">
                <a16:creationId xmlns:a16="http://schemas.microsoft.com/office/drawing/2014/main" id="{259F68F0-B103-49E8-8E5F-A1176583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Rectangle 40">
            <a:extLst>
              <a:ext uri="{FF2B5EF4-FFF2-40B4-BE49-F238E27FC236}">
                <a16:creationId xmlns:a16="http://schemas.microsoft.com/office/drawing/2014/main" id="{050517B5-FBAC-454B-88EC-0AB9EDE2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056" y="906925"/>
            <a:ext cx="2014537" cy="557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 err="1"/>
              <a:t>sweepable</a:t>
            </a:r>
            <a:r>
              <a:rPr lang="en-US" altLang="en-US" dirty="0"/>
              <a:t> volumes </a:t>
            </a:r>
          </a:p>
        </p:txBody>
      </p:sp>
      <p:sp>
        <p:nvSpPr>
          <p:cNvPr id="24598" name="Oval 42">
            <a:extLst>
              <a:ext uri="{FF2B5EF4-FFF2-40B4-BE49-F238E27FC236}">
                <a16:creationId xmlns:a16="http://schemas.microsoft.com/office/drawing/2014/main" id="{C259415D-D990-41BC-BE99-986FA5A3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19351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599" name="Oval 43">
            <a:extLst>
              <a:ext uri="{FF2B5EF4-FFF2-40B4-BE49-F238E27FC236}">
                <a16:creationId xmlns:a16="http://schemas.microsoft.com/office/drawing/2014/main" id="{6B6D5EF0-8C22-40B8-B467-D377D61DB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31051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600" name="Oval 45">
            <a:extLst>
              <a:ext uri="{FF2B5EF4-FFF2-40B4-BE49-F238E27FC236}">
                <a16:creationId xmlns:a16="http://schemas.microsoft.com/office/drawing/2014/main" id="{85882426-B006-475F-B7D1-CB0C43336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25574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601" name="Oval 46">
            <a:extLst>
              <a:ext uri="{FF2B5EF4-FFF2-40B4-BE49-F238E27FC236}">
                <a16:creationId xmlns:a16="http://schemas.microsoft.com/office/drawing/2014/main" id="{E153E794-DF47-45D7-81BE-CE1261946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32162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4602" name="Oval 48">
            <a:extLst>
              <a:ext uri="{FF2B5EF4-FFF2-40B4-BE49-F238E27FC236}">
                <a16:creationId xmlns:a16="http://schemas.microsoft.com/office/drawing/2014/main" id="{3B32D41E-5F1E-4479-825B-20A615CB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58118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4603" name="AutoShape 49">
            <a:extLst>
              <a:ext uri="{FF2B5EF4-FFF2-40B4-BE49-F238E27FC236}">
                <a16:creationId xmlns:a16="http://schemas.microsoft.com/office/drawing/2014/main" id="{5D846E6A-26A0-451D-809C-8149428594CC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342188" y="43608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604" name="Oval 52">
            <a:extLst>
              <a:ext uri="{FF2B5EF4-FFF2-40B4-BE49-F238E27FC236}">
                <a16:creationId xmlns:a16="http://schemas.microsoft.com/office/drawing/2014/main" id="{2306D84C-E0E0-4ABE-9BD1-CDAA15A9F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50831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4605" name="Oval 55">
            <a:extLst>
              <a:ext uri="{FF2B5EF4-FFF2-40B4-BE49-F238E27FC236}">
                <a16:creationId xmlns:a16="http://schemas.microsoft.com/office/drawing/2014/main" id="{03B4BCEA-E318-4827-8C69-60043EE6B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30226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606" name="Text Box 56">
            <a:extLst>
              <a:ext uri="{FF2B5EF4-FFF2-40B4-BE49-F238E27FC236}">
                <a16:creationId xmlns:a16="http://schemas.microsoft.com/office/drawing/2014/main" id="{856147C2-D01D-45F1-A452-EE9137AD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2968625"/>
            <a:ext cx="2455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Action-Webcut</a:t>
            </a:r>
          </a:p>
        </p:txBody>
      </p:sp>
      <p:sp>
        <p:nvSpPr>
          <p:cNvPr id="24607" name="Oval 57">
            <a:extLst>
              <a:ext uri="{FF2B5EF4-FFF2-40B4-BE49-F238E27FC236}">
                <a16:creationId xmlns:a16="http://schemas.microsoft.com/office/drawing/2014/main" id="{BBD47C24-7A3E-4E4D-99EF-9CB8B60C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35321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4608" name="Text Box 58">
            <a:extLst>
              <a:ext uri="{FF2B5EF4-FFF2-40B4-BE49-F238E27FC236}">
                <a16:creationId xmlns:a16="http://schemas.microsoft.com/office/drawing/2014/main" id="{ECD113F0-4501-484E-AB02-AB22191E6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3465513"/>
            <a:ext cx="2746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</a:t>
            </a:r>
            <a:r>
              <a:rPr lang="en-US" altLang="en-US" sz="1800" i="1">
                <a:latin typeface="Arial" panose="020B0604020202020204" pitchFamily="34" charset="0"/>
              </a:rPr>
              <a:t>Cylinder Radius</a:t>
            </a:r>
            <a:r>
              <a:rPr lang="en-US" altLang="en-US" sz="1800">
                <a:latin typeface="Arial" panose="020B0604020202020204" pitchFamily="34" charset="0"/>
              </a:rPr>
              <a:t> from dropdown menu</a:t>
            </a:r>
          </a:p>
        </p:txBody>
      </p:sp>
      <p:sp>
        <p:nvSpPr>
          <p:cNvPr id="24609" name="AutoShape 29">
            <a:extLst>
              <a:ext uri="{FF2B5EF4-FFF2-40B4-BE49-F238E27FC236}">
                <a16:creationId xmlns:a16="http://schemas.microsoft.com/office/drawing/2014/main" id="{F56032C3-6C4B-4CE6-B2BA-ECEC33688DD6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327900" y="23971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610" name="Text Box 59">
            <a:extLst>
              <a:ext uri="{FF2B5EF4-FFF2-40B4-BE49-F238E27FC236}">
                <a16:creationId xmlns:a16="http://schemas.microsoft.com/office/drawing/2014/main" id="{E405C7CA-9541-412B-AF6B-647AA8C20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4637088"/>
            <a:ext cx="256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Enter Radius </a:t>
            </a:r>
            <a:r>
              <a:rPr lang="en-US" altLang="en-US" sz="1800" i="1">
                <a:latin typeface="Arial" panose="020B0604020202020204" pitchFamily="34" charset="0"/>
              </a:rPr>
              <a:t>1.5</a:t>
            </a:r>
          </a:p>
        </p:txBody>
      </p:sp>
      <p:sp>
        <p:nvSpPr>
          <p:cNvPr id="24611" name="Text Box 60">
            <a:extLst>
              <a:ext uri="{FF2B5EF4-FFF2-40B4-BE49-F238E27FC236}">
                <a16:creationId xmlns:a16="http://schemas.microsoft.com/office/drawing/2014/main" id="{140A7094-C832-4FAF-A6FC-0954AC2F1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5075238"/>
            <a:ext cx="256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Axis as </a:t>
            </a:r>
            <a:r>
              <a:rPr lang="en-US" altLang="en-US" sz="1800" i="1">
                <a:latin typeface="Arial" panose="020B0604020202020204" pitchFamily="34" charset="0"/>
              </a:rPr>
              <a:t>Vertex Pair</a:t>
            </a:r>
          </a:p>
        </p:txBody>
      </p:sp>
      <p:sp>
        <p:nvSpPr>
          <p:cNvPr id="24612" name="Oval 61">
            <a:extLst>
              <a:ext uri="{FF2B5EF4-FFF2-40B4-BE49-F238E27FC236}">
                <a16:creationId xmlns:a16="http://schemas.microsoft.com/office/drawing/2014/main" id="{723CAE6C-1E4B-492A-89A3-207CC4C6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40481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4613" name="AutoShape 62">
            <a:extLst>
              <a:ext uri="{FF2B5EF4-FFF2-40B4-BE49-F238E27FC236}">
                <a16:creationId xmlns:a16="http://schemas.microsoft.com/office/drawing/2014/main" id="{B7BA00EF-0F17-4087-87EF-0AA07EE091BC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313613" y="46529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614" name="Oval 63">
            <a:extLst>
              <a:ext uri="{FF2B5EF4-FFF2-40B4-BE49-F238E27FC236}">
                <a16:creationId xmlns:a16="http://schemas.microsoft.com/office/drawing/2014/main" id="{BF0DF623-D343-46EC-852B-8B2632436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3" y="47609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4615" name="Text Box 64">
            <a:extLst>
              <a:ext uri="{FF2B5EF4-FFF2-40B4-BE49-F238E27FC236}">
                <a16:creationId xmlns:a16="http://schemas.microsoft.com/office/drawing/2014/main" id="{304AB5F3-FA04-48B8-A8CC-CC35E2BF2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5726113"/>
            <a:ext cx="2565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the two vertices as shown to define the cylinder axis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24616" name="Oval 65">
            <a:extLst>
              <a:ext uri="{FF2B5EF4-FFF2-40B4-BE49-F238E27FC236}">
                <a16:creationId xmlns:a16="http://schemas.microsoft.com/office/drawing/2014/main" id="{1F1543DE-1A74-45F3-AEF7-CD7E44723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1261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4617" name="Text Box 66">
            <a:extLst>
              <a:ext uri="{FF2B5EF4-FFF2-40B4-BE49-F238E27FC236}">
                <a16:creationId xmlns:a16="http://schemas.microsoft.com/office/drawing/2014/main" id="{2B50CF7D-02F4-4DF4-906F-F8CDC9DCC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2017713"/>
            <a:ext cx="328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Define a Cylindrical Webcut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EC5ACDBC-7F61-4C54-969A-5112C2FF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114550"/>
            <a:ext cx="288607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1DBDB6C7-DEAF-4FB7-89FA-520641DAE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263" y="1924050"/>
            <a:ext cx="882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Webcut </a:t>
            </a:r>
          </a:p>
          <a:p>
            <a:r>
              <a:rPr lang="en-US" altLang="en-US">
                <a:latin typeface="Arial" panose="020B0604020202020204" pitchFamily="34" charset="0"/>
              </a:rPr>
              <a:t>Preview</a:t>
            </a:r>
          </a:p>
        </p:txBody>
      </p:sp>
      <p:sp>
        <p:nvSpPr>
          <p:cNvPr id="13317" name="AutoShape 6">
            <a:extLst>
              <a:ext uri="{FF2B5EF4-FFF2-40B4-BE49-F238E27FC236}">
                <a16:creationId xmlns:a16="http://schemas.microsoft.com/office/drawing/2014/main" id="{B9C93891-A678-4899-BDAD-5B79F406C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6629" name="Oval 7">
            <a:extLst>
              <a:ext uri="{FF2B5EF4-FFF2-40B4-BE49-F238E27FC236}">
                <a16:creationId xmlns:a16="http://schemas.microsoft.com/office/drawing/2014/main" id="{2A21F07C-6EA1-4E23-BB36-B8D4C927F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6630" name="Text Box 8">
            <a:extLst>
              <a:ext uri="{FF2B5EF4-FFF2-40B4-BE49-F238E27FC236}">
                <a16:creationId xmlns:a16="http://schemas.microsoft.com/office/drawing/2014/main" id="{6E0EF66A-22B7-468F-95DF-3C4EF8EF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784225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Decompose Geometry</a:t>
            </a:r>
          </a:p>
        </p:txBody>
      </p:sp>
      <p:pic>
        <p:nvPicPr>
          <p:cNvPr id="26631" name="Picture 9">
            <a:extLst>
              <a:ext uri="{FF2B5EF4-FFF2-40B4-BE49-F238E27FC236}">
                <a16:creationId xmlns:a16="http://schemas.microsoft.com/office/drawing/2014/main" id="{2563ACAD-33F9-4188-9F95-B1B6EE86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0">
            <a:extLst>
              <a:ext uri="{FF2B5EF4-FFF2-40B4-BE49-F238E27FC236}">
                <a16:creationId xmlns:a16="http://schemas.microsoft.com/office/drawing/2014/main" id="{3E075306-989B-412A-9E9E-6402F991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6" y="904874"/>
            <a:ext cx="2014537" cy="557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 err="1"/>
              <a:t>sweepable</a:t>
            </a:r>
            <a:r>
              <a:rPr lang="en-US" altLang="en-US" dirty="0"/>
              <a:t> volumes </a:t>
            </a:r>
          </a:p>
        </p:txBody>
      </p:sp>
      <p:sp>
        <p:nvSpPr>
          <p:cNvPr id="26633" name="Text Box 14">
            <a:extLst>
              <a:ext uri="{FF2B5EF4-FFF2-40B4-BE49-F238E27FC236}">
                <a16:creationId xmlns:a16="http://schemas.microsoft.com/office/drawing/2014/main" id="{A6EB471F-61F9-4B50-ADCA-16FB03EB6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579688"/>
            <a:ext cx="2565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Preview</a:t>
            </a:r>
            <a:r>
              <a:rPr lang="en-US" altLang="en-US" sz="1800">
                <a:latin typeface="Arial" panose="020B0604020202020204" pitchFamily="34" charset="0"/>
              </a:rPr>
              <a:t> to see a preview of the cutting cylinder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26634" name="Oval 15">
            <a:extLst>
              <a:ext uri="{FF2B5EF4-FFF2-40B4-BE49-F238E27FC236}">
                <a16:creationId xmlns:a16="http://schemas.microsoft.com/office/drawing/2014/main" id="{AA66B6C3-6A2E-435F-BD9B-769F45DC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26177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6635" name="Oval 16">
            <a:extLst>
              <a:ext uri="{FF2B5EF4-FFF2-40B4-BE49-F238E27FC236}">
                <a16:creationId xmlns:a16="http://schemas.microsoft.com/office/drawing/2014/main" id="{9CEBDE3F-09FB-47B6-9575-440B736D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35766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6636" name="Text Box 17">
            <a:extLst>
              <a:ext uri="{FF2B5EF4-FFF2-40B4-BE49-F238E27FC236}">
                <a16:creationId xmlns:a16="http://schemas.microsoft.com/office/drawing/2014/main" id="{34A56E45-F16F-45CC-8238-77AD4EAF5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1846263"/>
            <a:ext cx="256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Preview and Apply the Cylinder Webcut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26637" name="AutoShape 18">
            <a:extLst>
              <a:ext uri="{FF2B5EF4-FFF2-40B4-BE49-F238E27FC236}">
                <a16:creationId xmlns:a16="http://schemas.microsoft.com/office/drawing/2014/main" id="{BB7934D2-6D4F-4A95-A13E-C63112661B85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598613" y="57927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638" name="AutoShape 19">
            <a:extLst>
              <a:ext uri="{FF2B5EF4-FFF2-40B4-BE49-F238E27FC236}">
                <a16:creationId xmlns:a16="http://schemas.microsoft.com/office/drawing/2014/main" id="{4B8876DA-74BD-452B-9870-BFCF6084EAE1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665413" y="58086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639" name="Oval 20">
            <a:extLst>
              <a:ext uri="{FF2B5EF4-FFF2-40B4-BE49-F238E27FC236}">
                <a16:creationId xmlns:a16="http://schemas.microsoft.com/office/drawing/2014/main" id="{960EDD48-4704-4C47-A280-F44006746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60658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6640" name="Oval 21">
            <a:extLst>
              <a:ext uri="{FF2B5EF4-FFF2-40B4-BE49-F238E27FC236}">
                <a16:creationId xmlns:a16="http://schemas.microsoft.com/office/drawing/2014/main" id="{F9F49848-CB7B-46A0-AD7E-09BD1DFE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60499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6641" name="Text Box 22">
            <a:extLst>
              <a:ext uri="{FF2B5EF4-FFF2-40B4-BE49-F238E27FC236}">
                <a16:creationId xmlns:a16="http://schemas.microsoft.com/office/drawing/2014/main" id="{F39C98EA-285D-4245-9DC2-554B39360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3514725"/>
            <a:ext cx="256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Apply</a:t>
            </a:r>
            <a:r>
              <a:rPr lang="en-US" altLang="en-US" sz="1800">
                <a:latin typeface="Arial" panose="020B0604020202020204" pitchFamily="34" charset="0"/>
              </a:rPr>
              <a:t> to cut the volume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pic>
        <p:nvPicPr>
          <p:cNvPr id="26642" name="Picture 4">
            <a:extLst>
              <a:ext uri="{FF2B5EF4-FFF2-40B4-BE49-F238E27FC236}">
                <a16:creationId xmlns:a16="http://schemas.microsoft.com/office/drawing/2014/main" id="{2F4F3EF5-4A6B-4307-96A0-A22C4D4E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1857375"/>
            <a:ext cx="18700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6">
            <a:extLst>
              <a:ext uri="{FF2B5EF4-FFF2-40B4-BE49-F238E27FC236}">
                <a16:creationId xmlns:a16="http://schemas.microsoft.com/office/drawing/2014/main" id="{85077EEC-6487-41CA-9C49-D9E34B6A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4364" y="4139435"/>
            <a:ext cx="3987800" cy="21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111CF366-22F7-4CAD-9543-66EFA30C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668463"/>
            <a:ext cx="28273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>
            <a:extLst>
              <a:ext uri="{FF2B5EF4-FFF2-40B4-BE49-F238E27FC236}">
                <a16:creationId xmlns:a16="http://schemas.microsoft.com/office/drawing/2014/main" id="{865ED85E-56E6-4EB5-89F0-B6C63594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3802063"/>
            <a:ext cx="1612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4991E1B6-34C3-4FC6-8398-79A90D69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08188"/>
            <a:ext cx="28575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>
            <a:extLst>
              <a:ext uri="{FF2B5EF4-FFF2-40B4-BE49-F238E27FC236}">
                <a16:creationId xmlns:a16="http://schemas.microsoft.com/office/drawing/2014/main" id="{8A6A75F8-55C6-4195-8852-3A26BD79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4" name="Oval 4">
            <a:extLst>
              <a:ext uri="{FF2B5EF4-FFF2-40B4-BE49-F238E27FC236}">
                <a16:creationId xmlns:a16="http://schemas.microsoft.com/office/drawing/2014/main" id="{3D9FF580-115E-444A-87F9-15A2F1D36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28178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7655" name="AutoShape 7">
            <a:extLst>
              <a:ext uri="{FF2B5EF4-FFF2-40B4-BE49-F238E27FC236}">
                <a16:creationId xmlns:a16="http://schemas.microsoft.com/office/drawing/2014/main" id="{6DF69542-D059-4EE3-9A40-B9F8A231F955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39775" y="19145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6" name="AutoShape 8">
            <a:extLst>
              <a:ext uri="{FF2B5EF4-FFF2-40B4-BE49-F238E27FC236}">
                <a16:creationId xmlns:a16="http://schemas.microsoft.com/office/drawing/2014/main" id="{2E99D701-40CA-4528-8726-E23E14C92E78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120775" y="30956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7" name="Text Box 10">
            <a:extLst>
              <a:ext uri="{FF2B5EF4-FFF2-40B4-BE49-F238E27FC236}">
                <a16:creationId xmlns:a16="http://schemas.microsoft.com/office/drawing/2014/main" id="{DA20424D-1131-4AF2-98ED-A3FECADAB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2768600"/>
            <a:ext cx="2557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Entity-Volume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58" name="AutoShape 12">
            <a:extLst>
              <a:ext uri="{FF2B5EF4-FFF2-40B4-BE49-F238E27FC236}">
                <a16:creationId xmlns:a16="http://schemas.microsoft.com/office/drawing/2014/main" id="{AB39DB3F-9B71-4821-BDE5-45CAA216385D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005013" y="43259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9" name="AutoShape 13">
            <a:extLst>
              <a:ext uri="{FF2B5EF4-FFF2-40B4-BE49-F238E27FC236}">
                <a16:creationId xmlns:a16="http://schemas.microsoft.com/office/drawing/2014/main" id="{C0142E53-81C9-4E3A-A7E7-25F7F1BB99F5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594600" y="47132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60" name="Oval 14">
            <a:extLst>
              <a:ext uri="{FF2B5EF4-FFF2-40B4-BE49-F238E27FC236}">
                <a16:creationId xmlns:a16="http://schemas.microsoft.com/office/drawing/2014/main" id="{47BC54F7-5019-40D8-A22E-3FA01C41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63" y="51006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7661" name="Text Box 16">
            <a:extLst>
              <a:ext uri="{FF2B5EF4-FFF2-40B4-BE49-F238E27FC236}">
                <a16:creationId xmlns:a16="http://schemas.microsoft.com/office/drawing/2014/main" id="{DEE04AF3-F7AD-4242-8034-F5FF4D55F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5384800"/>
            <a:ext cx="2308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the surface as shown to define the cutting plane</a:t>
            </a:r>
          </a:p>
        </p:txBody>
      </p:sp>
      <p:sp>
        <p:nvSpPr>
          <p:cNvPr id="27662" name="Oval 17">
            <a:extLst>
              <a:ext uri="{FF2B5EF4-FFF2-40B4-BE49-F238E27FC236}">
                <a16:creationId xmlns:a16="http://schemas.microsoft.com/office/drawing/2014/main" id="{B2D73083-101C-4745-A995-DE99CDB4A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54197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7663" name="Text Box 18">
            <a:extLst>
              <a:ext uri="{FF2B5EF4-FFF2-40B4-BE49-F238E27FC236}">
                <a16:creationId xmlns:a16="http://schemas.microsoft.com/office/drawing/2014/main" id="{C08EEED0-EE58-4FC2-B73A-5E69E33C1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4699000"/>
            <a:ext cx="231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the volume to cut (</a:t>
            </a:r>
            <a:r>
              <a:rPr lang="en-US" altLang="en-US" sz="1800" i="1">
                <a:latin typeface="Arial" panose="020B0604020202020204" pitchFamily="34" charset="0"/>
              </a:rPr>
              <a:t>all or 1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7664" name="Oval 19">
            <a:extLst>
              <a:ext uri="{FF2B5EF4-FFF2-40B4-BE49-F238E27FC236}">
                <a16:creationId xmlns:a16="http://schemas.microsoft.com/office/drawing/2014/main" id="{26D0C41B-BDD3-4551-954C-30C366D5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47434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7665" name="AutoShape 26">
            <a:extLst>
              <a:ext uri="{FF2B5EF4-FFF2-40B4-BE49-F238E27FC236}">
                <a16:creationId xmlns:a16="http://schemas.microsoft.com/office/drawing/2014/main" id="{E4ABB3FF-B61B-44C2-8E05-FCBAA6A975B6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8280400" y="25685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66" name="AutoShape 28">
            <a:extLst>
              <a:ext uri="{FF2B5EF4-FFF2-40B4-BE49-F238E27FC236}">
                <a16:creationId xmlns:a16="http://schemas.microsoft.com/office/drawing/2014/main" id="{F29C64E5-6B0F-4B39-9AA3-E134595D5FFB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642225" y="28892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356" name="AutoShape 30">
            <a:extLst>
              <a:ext uri="{FF2B5EF4-FFF2-40B4-BE49-F238E27FC236}">
                <a16:creationId xmlns:a16="http://schemas.microsoft.com/office/drawing/2014/main" id="{603FE1A3-F520-4BC4-8DE2-B112FAF7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7668" name="Oval 31">
            <a:extLst>
              <a:ext uri="{FF2B5EF4-FFF2-40B4-BE49-F238E27FC236}">
                <a16:creationId xmlns:a16="http://schemas.microsoft.com/office/drawing/2014/main" id="{F3A61BD4-0045-4BE7-8CC4-CBEF571F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27669" name="Picture 33">
            <a:extLst>
              <a:ext uri="{FF2B5EF4-FFF2-40B4-BE49-F238E27FC236}">
                <a16:creationId xmlns:a16="http://schemas.microsoft.com/office/drawing/2014/main" id="{64534CE1-363B-42B6-8409-2C7D7500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34">
            <a:extLst>
              <a:ext uri="{FF2B5EF4-FFF2-40B4-BE49-F238E27FC236}">
                <a16:creationId xmlns:a16="http://schemas.microsoft.com/office/drawing/2014/main" id="{D42D100C-E467-4F26-9E65-69B3BE463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232" y="920097"/>
            <a:ext cx="2014537" cy="557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 err="1"/>
              <a:t>sweepable</a:t>
            </a:r>
            <a:r>
              <a:rPr lang="en-US" altLang="en-US" dirty="0"/>
              <a:t> volumes </a:t>
            </a:r>
          </a:p>
        </p:txBody>
      </p:sp>
      <p:sp>
        <p:nvSpPr>
          <p:cNvPr id="27671" name="Oval 35">
            <a:extLst>
              <a:ext uri="{FF2B5EF4-FFF2-40B4-BE49-F238E27FC236}">
                <a16:creationId xmlns:a16="http://schemas.microsoft.com/office/drawing/2014/main" id="{C3947519-78B7-4A79-989A-58FA2D4B9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21844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7672" name="Oval 36">
            <a:extLst>
              <a:ext uri="{FF2B5EF4-FFF2-40B4-BE49-F238E27FC236}">
                <a16:creationId xmlns:a16="http://schemas.microsoft.com/office/drawing/2014/main" id="{2E5DB607-33DB-429B-94FB-1B6102932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33115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27673" name="Oval 37">
            <a:extLst>
              <a:ext uri="{FF2B5EF4-FFF2-40B4-BE49-F238E27FC236}">
                <a16:creationId xmlns:a16="http://schemas.microsoft.com/office/drawing/2014/main" id="{492EB485-AD89-4DE0-A8B9-06DB6D90B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45466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7674" name="Oval 41">
            <a:extLst>
              <a:ext uri="{FF2B5EF4-FFF2-40B4-BE49-F238E27FC236}">
                <a16:creationId xmlns:a16="http://schemas.microsoft.com/office/drawing/2014/main" id="{F0197454-F0F1-4992-8D09-D952E48B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63" y="31178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7675" name="Oval 42">
            <a:extLst>
              <a:ext uri="{FF2B5EF4-FFF2-40B4-BE49-F238E27FC236}">
                <a16:creationId xmlns:a16="http://schemas.microsoft.com/office/drawing/2014/main" id="{E5F95131-A3FF-46FA-9A48-3A521D22B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100" y="26797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7676" name="Text Box 46">
            <a:extLst>
              <a:ext uri="{FF2B5EF4-FFF2-40B4-BE49-F238E27FC236}">
                <a16:creationId xmlns:a16="http://schemas.microsoft.com/office/drawing/2014/main" id="{EABAAEC1-2AB2-49EB-BA11-266A00EC5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784225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Decompose Geometry</a:t>
            </a:r>
          </a:p>
        </p:txBody>
      </p:sp>
      <p:sp>
        <p:nvSpPr>
          <p:cNvPr id="27677" name="Text Box 47">
            <a:extLst>
              <a:ext uri="{FF2B5EF4-FFF2-40B4-BE49-F238E27FC236}">
                <a16:creationId xmlns:a16="http://schemas.microsoft.com/office/drawing/2014/main" id="{6E24A96C-1971-4B2A-A9BE-4F4B68A1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3265488"/>
            <a:ext cx="245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Action-Webcut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78" name="Text Box 48">
            <a:extLst>
              <a:ext uri="{FF2B5EF4-FFF2-40B4-BE49-F238E27FC236}">
                <a16:creationId xmlns:a16="http://schemas.microsoft.com/office/drawing/2014/main" id="{7A65701D-AF30-4A51-BF6D-568243F4A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3759200"/>
            <a:ext cx="2454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</a:t>
            </a:r>
            <a:r>
              <a:rPr lang="en-US" altLang="en-US" sz="1800" i="1">
                <a:latin typeface="Arial" panose="020B0604020202020204" pitchFamily="34" charset="0"/>
              </a:rPr>
              <a:t>Plane from Surface</a:t>
            </a:r>
            <a:r>
              <a:rPr lang="en-US" altLang="en-US" sz="1800">
                <a:latin typeface="Arial" panose="020B0604020202020204" pitchFamily="34" charset="0"/>
              </a:rPr>
              <a:t> from the drop down menu</a:t>
            </a:r>
          </a:p>
        </p:txBody>
      </p:sp>
      <p:sp>
        <p:nvSpPr>
          <p:cNvPr id="27679" name="Oval 49">
            <a:extLst>
              <a:ext uri="{FF2B5EF4-FFF2-40B4-BE49-F238E27FC236}">
                <a16:creationId xmlns:a16="http://schemas.microsoft.com/office/drawing/2014/main" id="{56FBFE50-85AB-4DF5-B4ED-F1003E6D0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33115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27680" name="Oval 50">
            <a:extLst>
              <a:ext uri="{FF2B5EF4-FFF2-40B4-BE49-F238E27FC236}">
                <a16:creationId xmlns:a16="http://schemas.microsoft.com/office/drawing/2014/main" id="{7CD606C3-784B-4226-AC02-728075868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38020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7681" name="Text Box 51">
            <a:extLst>
              <a:ext uri="{FF2B5EF4-FFF2-40B4-BE49-F238E27FC236}">
                <a16:creationId xmlns:a16="http://schemas.microsoft.com/office/drawing/2014/main" id="{C881F6EA-032A-494B-A0DF-7356303F2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2062163"/>
            <a:ext cx="245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Define a cutting plane from a planar surface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901CCFBC-3037-41D3-9C1D-C319D891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2149475"/>
            <a:ext cx="190023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>
            <a:extLst>
              <a:ext uri="{FF2B5EF4-FFF2-40B4-BE49-F238E27FC236}">
                <a16:creationId xmlns:a16="http://schemas.microsoft.com/office/drawing/2014/main" id="{8B55C008-29AF-4415-B8B7-5D64AA64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420938"/>
            <a:ext cx="28575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5">
            <a:extLst>
              <a:ext uri="{FF2B5EF4-FFF2-40B4-BE49-F238E27FC236}">
                <a16:creationId xmlns:a16="http://schemas.microsoft.com/office/drawing/2014/main" id="{ED494469-BE91-408C-BC2F-11C39E9D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42862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29701" name="Text Box 9">
            <a:extLst>
              <a:ext uri="{FF2B5EF4-FFF2-40B4-BE49-F238E27FC236}">
                <a16:creationId xmlns:a16="http://schemas.microsoft.com/office/drawing/2014/main" id="{CD983A5B-708D-466E-B418-2BA1A3D7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2305050"/>
            <a:ext cx="882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Webcut </a:t>
            </a:r>
          </a:p>
          <a:p>
            <a:r>
              <a:rPr lang="en-US" altLang="en-US">
                <a:latin typeface="Arial" panose="020B0604020202020204" pitchFamily="34" charset="0"/>
              </a:rPr>
              <a:t>Preview</a:t>
            </a:r>
          </a:p>
        </p:txBody>
      </p:sp>
      <p:sp>
        <p:nvSpPr>
          <p:cNvPr id="29702" name="AutoShape 10">
            <a:extLst>
              <a:ext uri="{FF2B5EF4-FFF2-40B4-BE49-F238E27FC236}">
                <a16:creationId xmlns:a16="http://schemas.microsoft.com/office/drawing/2014/main" id="{3128D1D6-7F13-43EA-BF14-333FD1C44AF3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471613" y="38274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9703" name="AutoShape 11">
            <a:extLst>
              <a:ext uri="{FF2B5EF4-FFF2-40B4-BE49-F238E27FC236}">
                <a16:creationId xmlns:a16="http://schemas.microsoft.com/office/drawing/2014/main" id="{17AFBE6D-3FFD-4503-8A7E-FD28A03DF3D9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384425" y="38417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9704" name="Oval 12">
            <a:extLst>
              <a:ext uri="{FF2B5EF4-FFF2-40B4-BE49-F238E27FC236}">
                <a16:creationId xmlns:a16="http://schemas.microsoft.com/office/drawing/2014/main" id="{26C055DC-538F-4433-9335-A4A19CA54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42783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5370" name="AutoShape 13">
            <a:extLst>
              <a:ext uri="{FF2B5EF4-FFF2-40B4-BE49-F238E27FC236}">
                <a16:creationId xmlns:a16="http://schemas.microsoft.com/office/drawing/2014/main" id="{7330F692-10A1-4115-AD01-95CE308C8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9706" name="Oval 14">
            <a:extLst>
              <a:ext uri="{FF2B5EF4-FFF2-40B4-BE49-F238E27FC236}">
                <a16:creationId xmlns:a16="http://schemas.microsoft.com/office/drawing/2014/main" id="{8875C765-D035-45C4-8A9F-06AB2D44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29707" name="Picture 15">
            <a:extLst>
              <a:ext uri="{FF2B5EF4-FFF2-40B4-BE49-F238E27FC236}">
                <a16:creationId xmlns:a16="http://schemas.microsoft.com/office/drawing/2014/main" id="{EDC2430E-FB41-49B1-AC41-22D699C2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Rectangle 16">
            <a:extLst>
              <a:ext uri="{FF2B5EF4-FFF2-40B4-BE49-F238E27FC236}">
                <a16:creationId xmlns:a16="http://schemas.microsoft.com/office/drawing/2014/main" id="{DCFE422F-C348-4DEF-9617-11004D25B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916780"/>
            <a:ext cx="2014537" cy="557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 err="1"/>
              <a:t>sweepable</a:t>
            </a:r>
            <a:r>
              <a:rPr lang="en-US" altLang="en-US" dirty="0"/>
              <a:t> volumes </a:t>
            </a:r>
          </a:p>
        </p:txBody>
      </p:sp>
      <p:sp>
        <p:nvSpPr>
          <p:cNvPr id="29709" name="Text Box 17">
            <a:extLst>
              <a:ext uri="{FF2B5EF4-FFF2-40B4-BE49-F238E27FC236}">
                <a16:creationId xmlns:a16="http://schemas.microsoft.com/office/drawing/2014/main" id="{B905526F-7EA0-483A-8551-067568849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784225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Decompose Geometry</a:t>
            </a:r>
          </a:p>
        </p:txBody>
      </p:sp>
      <p:sp>
        <p:nvSpPr>
          <p:cNvPr id="29710" name="Text Box 20">
            <a:extLst>
              <a:ext uri="{FF2B5EF4-FFF2-40B4-BE49-F238E27FC236}">
                <a16:creationId xmlns:a16="http://schemas.microsoft.com/office/drawing/2014/main" id="{9BC046B3-46E4-4BCF-A3FF-A1E68E74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268538"/>
            <a:ext cx="245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Preview and Apply the planar webcut</a:t>
            </a:r>
          </a:p>
        </p:txBody>
      </p:sp>
      <p:sp>
        <p:nvSpPr>
          <p:cNvPr id="29711" name="Text Box 21">
            <a:extLst>
              <a:ext uri="{FF2B5EF4-FFF2-40B4-BE49-F238E27FC236}">
                <a16:creationId xmlns:a16="http://schemas.microsoft.com/office/drawing/2014/main" id="{550618E2-C567-4996-ABC7-400917AF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3103563"/>
            <a:ext cx="2565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Preview</a:t>
            </a:r>
            <a:r>
              <a:rPr lang="en-US" altLang="en-US" sz="1800">
                <a:latin typeface="Arial" panose="020B0604020202020204" pitchFamily="34" charset="0"/>
              </a:rPr>
              <a:t> to see a preview of the cutting plane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29712" name="Text Box 22">
            <a:extLst>
              <a:ext uri="{FF2B5EF4-FFF2-40B4-BE49-F238E27FC236}">
                <a16:creationId xmlns:a16="http://schemas.microsoft.com/office/drawing/2014/main" id="{51802D07-54B9-45E6-9962-AAC917FFF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4067175"/>
            <a:ext cx="256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Apply</a:t>
            </a:r>
            <a:r>
              <a:rPr lang="en-US" altLang="en-US" sz="1800">
                <a:latin typeface="Arial" panose="020B0604020202020204" pitchFamily="34" charset="0"/>
              </a:rPr>
              <a:t> to cut the volume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29713" name="Oval 23">
            <a:extLst>
              <a:ext uri="{FF2B5EF4-FFF2-40B4-BE49-F238E27FC236}">
                <a16:creationId xmlns:a16="http://schemas.microsoft.com/office/drawing/2014/main" id="{053B516D-8E93-4566-9E70-53252D609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31559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29714" name="Oval 24">
            <a:extLst>
              <a:ext uri="{FF2B5EF4-FFF2-40B4-BE49-F238E27FC236}">
                <a16:creationId xmlns:a16="http://schemas.microsoft.com/office/drawing/2014/main" id="{AC966350-B1B0-465E-8F09-618E7CFB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41243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16</a:t>
            </a:r>
          </a:p>
        </p:txBody>
      </p:sp>
      <p:pic>
        <p:nvPicPr>
          <p:cNvPr id="29715" name="Picture 6">
            <a:extLst>
              <a:ext uri="{FF2B5EF4-FFF2-40B4-BE49-F238E27FC236}">
                <a16:creationId xmlns:a16="http://schemas.microsoft.com/office/drawing/2014/main" id="{C1CB331C-8515-42D1-9834-8C9727FFE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973513"/>
            <a:ext cx="23876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E71EC881-33EE-45E7-8F0E-24A71E42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895" y="1834816"/>
            <a:ext cx="6683375" cy="378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5">
            <a:extLst>
              <a:ext uri="{FF2B5EF4-FFF2-40B4-BE49-F238E27FC236}">
                <a16:creationId xmlns:a16="http://schemas.microsoft.com/office/drawing/2014/main" id="{7E17C0AA-2C0B-4083-9259-F5F810335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24" name="Oval 6">
            <a:extLst>
              <a:ext uri="{FF2B5EF4-FFF2-40B4-BE49-F238E27FC236}">
                <a16:creationId xmlns:a16="http://schemas.microsoft.com/office/drawing/2014/main" id="{BE0628AB-46E9-4789-BC5E-385057123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30725" name="Picture 8">
            <a:extLst>
              <a:ext uri="{FF2B5EF4-FFF2-40B4-BE49-F238E27FC236}">
                <a16:creationId xmlns:a16="http://schemas.microsoft.com/office/drawing/2014/main" id="{A87676B4-A30E-4113-A027-FF59B45DD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9">
            <a:extLst>
              <a:ext uri="{FF2B5EF4-FFF2-40B4-BE49-F238E27FC236}">
                <a16:creationId xmlns:a16="http://schemas.microsoft.com/office/drawing/2014/main" id="{8AD27949-C033-4827-83BE-DDF1CB1E6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916780"/>
            <a:ext cx="2014537" cy="557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 err="1"/>
              <a:t>sweepable</a:t>
            </a:r>
            <a:r>
              <a:rPr lang="en-US" altLang="en-US" dirty="0"/>
              <a:t> volumes </a:t>
            </a:r>
          </a:p>
        </p:txBody>
      </p:sp>
      <p:sp>
        <p:nvSpPr>
          <p:cNvPr id="30727" name="Text Box 11">
            <a:extLst>
              <a:ext uri="{FF2B5EF4-FFF2-40B4-BE49-F238E27FC236}">
                <a16:creationId xmlns:a16="http://schemas.microsoft.com/office/drawing/2014/main" id="{A7243215-B0EF-4F38-BEED-1216414A7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6443663"/>
            <a:ext cx="4256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Volumes are now individually sweepable</a:t>
            </a:r>
          </a:p>
        </p:txBody>
      </p:sp>
      <p:sp>
        <p:nvSpPr>
          <p:cNvPr id="30728" name="Line 16">
            <a:extLst>
              <a:ext uri="{FF2B5EF4-FFF2-40B4-BE49-F238E27FC236}">
                <a16:creationId xmlns:a16="http://schemas.microsoft.com/office/drawing/2014/main" id="{CB73ADFD-64C0-4BA0-B2D2-BA874CC65B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0425" y="3668713"/>
            <a:ext cx="79375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Text Box 17">
            <a:extLst>
              <a:ext uri="{FF2B5EF4-FFF2-40B4-BE49-F238E27FC236}">
                <a16:creationId xmlns:a16="http://schemas.microsoft.com/office/drawing/2014/main" id="{A1A29EB5-C1B9-42D3-97FE-2F02223B476E}"/>
              </a:ext>
            </a:extLst>
          </p:cNvPr>
          <p:cNvSpPr txBox="1">
            <a:spLocks noChangeArrowheads="1"/>
          </p:cNvSpPr>
          <p:nvPr/>
        </p:nvSpPr>
        <p:spPr bwMode="auto">
          <a:xfrm rot="-678596">
            <a:off x="4929188" y="3714750"/>
            <a:ext cx="1377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sweep direction 1</a:t>
            </a:r>
          </a:p>
        </p:txBody>
      </p:sp>
      <p:sp>
        <p:nvSpPr>
          <p:cNvPr id="30730" name="Text Box 19">
            <a:extLst>
              <a:ext uri="{FF2B5EF4-FFF2-40B4-BE49-F238E27FC236}">
                <a16:creationId xmlns:a16="http://schemas.microsoft.com/office/drawing/2014/main" id="{36843888-7477-47A1-B865-4FAAEF73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3736975"/>
            <a:ext cx="1065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sweep </a:t>
            </a:r>
          </a:p>
          <a:p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direction 2</a:t>
            </a:r>
          </a:p>
        </p:txBody>
      </p:sp>
      <p:sp>
        <p:nvSpPr>
          <p:cNvPr id="30731" name="Arc 22">
            <a:extLst>
              <a:ext uri="{FF2B5EF4-FFF2-40B4-BE49-F238E27FC236}">
                <a16:creationId xmlns:a16="http://schemas.microsoft.com/office/drawing/2014/main" id="{F82A7277-32DF-4D68-9D70-4E65FC5EA6EC}"/>
              </a:ext>
            </a:extLst>
          </p:cNvPr>
          <p:cNvSpPr>
            <a:spLocks/>
          </p:cNvSpPr>
          <p:nvPr/>
        </p:nvSpPr>
        <p:spPr bwMode="auto">
          <a:xfrm>
            <a:off x="3820631" y="4216133"/>
            <a:ext cx="932122" cy="429311"/>
          </a:xfrm>
          <a:custGeom>
            <a:avLst/>
            <a:gdLst>
              <a:gd name="T0" fmla="*/ 0 w 25860"/>
              <a:gd name="T1" fmla="*/ 2147483646 h 21600"/>
              <a:gd name="T2" fmla="*/ 2147483646 w 25860"/>
              <a:gd name="T3" fmla="*/ 2147483646 h 21600"/>
              <a:gd name="T4" fmla="*/ 2147483646 w 2586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860" h="21600" fill="none" extrusionOk="0">
                <a:moveTo>
                  <a:pt x="-1" y="723"/>
                </a:moveTo>
                <a:cubicBezTo>
                  <a:pt x="1809" y="243"/>
                  <a:pt x="3673" y="-1"/>
                  <a:pt x="5545" y="0"/>
                </a:cubicBezTo>
                <a:cubicBezTo>
                  <a:pt x="14644" y="0"/>
                  <a:pt x="22768" y="5702"/>
                  <a:pt x="25859" y="14261"/>
                </a:cubicBezTo>
              </a:path>
              <a:path w="25860" h="21600" stroke="0" extrusionOk="0">
                <a:moveTo>
                  <a:pt x="-1" y="723"/>
                </a:moveTo>
                <a:cubicBezTo>
                  <a:pt x="1809" y="243"/>
                  <a:pt x="3673" y="-1"/>
                  <a:pt x="5545" y="0"/>
                </a:cubicBezTo>
                <a:cubicBezTo>
                  <a:pt x="14644" y="0"/>
                  <a:pt x="22768" y="5702"/>
                  <a:pt x="25859" y="14261"/>
                </a:cubicBezTo>
                <a:lnTo>
                  <a:pt x="5545" y="21600"/>
                </a:lnTo>
                <a:lnTo>
                  <a:pt x="-1" y="723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23">
            <a:extLst>
              <a:ext uri="{FF2B5EF4-FFF2-40B4-BE49-F238E27FC236}">
                <a16:creationId xmlns:a16="http://schemas.microsoft.com/office/drawing/2014/main" id="{2D628E68-CEB3-47A4-9EA2-D1FA1A72F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730" y="4915750"/>
            <a:ext cx="0" cy="2682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Text Box 24">
            <a:extLst>
              <a:ext uri="{FF2B5EF4-FFF2-40B4-BE49-F238E27FC236}">
                <a16:creationId xmlns:a16="http://schemas.microsoft.com/office/drawing/2014/main" id="{ADF3B200-4F18-45B2-82F8-ABB0722CC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4756150"/>
            <a:ext cx="1679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sweep direction 3</a:t>
            </a:r>
          </a:p>
        </p:txBody>
      </p:sp>
      <p:sp>
        <p:nvSpPr>
          <p:cNvPr id="30734" name="Text Box 25">
            <a:extLst>
              <a:ext uri="{FF2B5EF4-FFF2-40B4-BE49-F238E27FC236}">
                <a16:creationId xmlns:a16="http://schemas.microsoft.com/office/drawing/2014/main" id="{D00730EA-714B-496A-8E3A-56C5D623E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784225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Decompose Geometry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2">
            <a:extLst>
              <a:ext uri="{FF2B5EF4-FFF2-40B4-BE49-F238E27FC236}">
                <a16:creationId xmlns:a16="http://schemas.microsoft.com/office/drawing/2014/main" id="{3FF32B99-CF6A-4BD9-9B99-869D43A3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1747" name="Oval 43">
            <a:extLst>
              <a:ext uri="{FF2B5EF4-FFF2-40B4-BE49-F238E27FC236}">
                <a16:creationId xmlns:a16="http://schemas.microsoft.com/office/drawing/2014/main" id="{BB203AAD-E835-4CA8-AABC-DFB2FF88D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1748" name="Text Box 44">
            <a:extLst>
              <a:ext uri="{FF2B5EF4-FFF2-40B4-BE49-F238E27FC236}">
                <a16:creationId xmlns:a16="http://schemas.microsoft.com/office/drawing/2014/main" id="{D0E40D8C-799F-479D-BE29-C777BB8EC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Imprint &amp;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Merge</a:t>
            </a:r>
          </a:p>
        </p:txBody>
      </p:sp>
      <p:pic>
        <p:nvPicPr>
          <p:cNvPr id="31749" name="Picture 45">
            <a:extLst>
              <a:ext uri="{FF2B5EF4-FFF2-40B4-BE49-F238E27FC236}">
                <a16:creationId xmlns:a16="http://schemas.microsoft.com/office/drawing/2014/main" id="{2542FBDF-A38E-407D-B6E1-AC0E51EA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>
            <a:extLst>
              <a:ext uri="{FF2B5EF4-FFF2-40B4-BE49-F238E27FC236}">
                <a16:creationId xmlns:a16="http://schemas.microsoft.com/office/drawing/2014/main" id="{63B894A3-FC61-4736-80A1-87159CAD9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063750"/>
            <a:ext cx="522763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46C34A-605F-46CC-9926-9AF1BA7CEA90}"/>
              </a:ext>
            </a:extLst>
          </p:cNvPr>
          <p:cNvSpPr txBox="1"/>
          <p:nvPr/>
        </p:nvSpPr>
        <p:spPr>
          <a:xfrm>
            <a:off x="3227388" y="3559175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CA6FC-6C8C-4C8E-A663-D437DEB193D1}"/>
              </a:ext>
            </a:extLst>
          </p:cNvPr>
          <p:cNvSpPr txBox="1"/>
          <p:nvPr/>
        </p:nvSpPr>
        <p:spPr>
          <a:xfrm>
            <a:off x="5324475" y="4173538"/>
            <a:ext cx="869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>
            <a:extLst>
              <a:ext uri="{FF2B5EF4-FFF2-40B4-BE49-F238E27FC236}">
                <a16:creationId xmlns:a16="http://schemas.microsoft.com/office/drawing/2014/main" id="{E70AB3DD-1E64-4278-9A4D-4213EA05E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893888"/>
            <a:ext cx="6619875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536CF-B0DE-4494-9C5F-0CA3CAEEA363}"/>
              </a:ext>
            </a:extLst>
          </p:cNvPr>
          <p:cNvSpPr txBox="1"/>
          <p:nvPr/>
        </p:nvSpPr>
        <p:spPr>
          <a:xfrm>
            <a:off x="2552700" y="3505200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66C7F-E830-4C42-A460-7F64CB3C1515}"/>
              </a:ext>
            </a:extLst>
          </p:cNvPr>
          <p:cNvSpPr txBox="1"/>
          <p:nvPr/>
        </p:nvSpPr>
        <p:spPr>
          <a:xfrm>
            <a:off x="6078538" y="4346575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2</a:t>
            </a:r>
          </a:p>
        </p:txBody>
      </p:sp>
      <p:sp>
        <p:nvSpPr>
          <p:cNvPr id="7" name="AutoShape 42">
            <a:extLst>
              <a:ext uri="{FF2B5EF4-FFF2-40B4-BE49-F238E27FC236}">
                <a16:creationId xmlns:a16="http://schemas.microsoft.com/office/drawing/2014/main" id="{0ABB11EC-8B83-4595-838F-C9D362A2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4" name="Oval 43">
            <a:extLst>
              <a:ext uri="{FF2B5EF4-FFF2-40B4-BE49-F238E27FC236}">
                <a16:creationId xmlns:a16="http://schemas.microsoft.com/office/drawing/2014/main" id="{E4A4E698-24D0-4D3D-BB3E-943D8C784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2775" name="Text Box 44">
            <a:extLst>
              <a:ext uri="{FF2B5EF4-FFF2-40B4-BE49-F238E27FC236}">
                <a16:creationId xmlns:a16="http://schemas.microsoft.com/office/drawing/2014/main" id="{E8052041-3DDE-43C9-93AB-C37E86A43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Imprint &amp;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Merge</a:t>
            </a:r>
          </a:p>
        </p:txBody>
      </p:sp>
      <p:pic>
        <p:nvPicPr>
          <p:cNvPr id="32776" name="Picture 45">
            <a:extLst>
              <a:ext uri="{FF2B5EF4-FFF2-40B4-BE49-F238E27FC236}">
                <a16:creationId xmlns:a16="http://schemas.microsoft.com/office/drawing/2014/main" id="{1CE735B8-8DD9-443B-9B83-C4170563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189959-0286-4215-8023-567C8A1E14ED}"/>
              </a:ext>
            </a:extLst>
          </p:cNvPr>
          <p:cNvSpPr txBox="1"/>
          <p:nvPr/>
        </p:nvSpPr>
        <p:spPr>
          <a:xfrm>
            <a:off x="5408613" y="2211388"/>
            <a:ext cx="31670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Volumes are independent -- by default, will not share nodes where they meet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464EB894-3D77-465E-A67D-4E15EE52B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851025"/>
            <a:ext cx="66675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07108-CC24-4428-902E-56B427A5F913}"/>
              </a:ext>
            </a:extLst>
          </p:cNvPr>
          <p:cNvSpPr txBox="1"/>
          <p:nvPr/>
        </p:nvSpPr>
        <p:spPr>
          <a:xfrm>
            <a:off x="2552700" y="3505200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140B2-9152-44C3-A24F-E735DA016964}"/>
              </a:ext>
            </a:extLst>
          </p:cNvPr>
          <p:cNvSpPr txBox="1"/>
          <p:nvPr/>
        </p:nvSpPr>
        <p:spPr>
          <a:xfrm>
            <a:off x="6078538" y="4346575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2</a:t>
            </a:r>
          </a:p>
        </p:txBody>
      </p:sp>
      <p:sp>
        <p:nvSpPr>
          <p:cNvPr id="9" name="AutoShape 42">
            <a:extLst>
              <a:ext uri="{FF2B5EF4-FFF2-40B4-BE49-F238E27FC236}">
                <a16:creationId xmlns:a16="http://schemas.microsoft.com/office/drawing/2014/main" id="{6BEBF56E-73D3-4AFD-AF27-3C060DF2E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3798" name="Oval 43">
            <a:extLst>
              <a:ext uri="{FF2B5EF4-FFF2-40B4-BE49-F238E27FC236}">
                <a16:creationId xmlns:a16="http://schemas.microsoft.com/office/drawing/2014/main" id="{9FECE19A-CEB7-4C1B-A5C2-DEF130D4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3799" name="Text Box 44">
            <a:extLst>
              <a:ext uri="{FF2B5EF4-FFF2-40B4-BE49-F238E27FC236}">
                <a16:creationId xmlns:a16="http://schemas.microsoft.com/office/drawing/2014/main" id="{03BC2654-3233-4726-A2E2-C17B1D61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Imprint &amp;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Merge</a:t>
            </a:r>
          </a:p>
        </p:txBody>
      </p:sp>
      <p:pic>
        <p:nvPicPr>
          <p:cNvPr id="33800" name="Picture 45">
            <a:extLst>
              <a:ext uri="{FF2B5EF4-FFF2-40B4-BE49-F238E27FC236}">
                <a16:creationId xmlns:a16="http://schemas.microsoft.com/office/drawing/2014/main" id="{C08B58A7-F2FD-42D8-8B43-3DE276417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7D9224-354E-4C93-B189-15A1C7A28C6E}"/>
              </a:ext>
            </a:extLst>
          </p:cNvPr>
          <p:cNvSpPr txBox="1"/>
          <p:nvPr/>
        </p:nvSpPr>
        <p:spPr>
          <a:xfrm>
            <a:off x="5449888" y="2579688"/>
            <a:ext cx="11334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Imprint</a:t>
            </a:r>
          </a:p>
        </p:txBody>
      </p:sp>
      <p:cxnSp>
        <p:nvCxnSpPr>
          <p:cNvPr id="33802" name="Straight Arrow Connector 14">
            <a:extLst>
              <a:ext uri="{FF2B5EF4-FFF2-40B4-BE49-F238E27FC236}">
                <a16:creationId xmlns:a16="http://schemas.microsoft.com/office/drawing/2014/main" id="{40BB75C5-D555-4F64-B40C-1827B8BFB4D7}"/>
              </a:ext>
            </a:extLst>
          </p:cNvPr>
          <p:cNvCxnSpPr>
            <a:cxnSpLocks noChangeShapeType="1"/>
            <a:stCxn id="13" idx="1"/>
          </p:cNvCxnSpPr>
          <p:nvPr/>
        </p:nvCxnSpPr>
        <p:spPr bwMode="auto">
          <a:xfrm flipH="1">
            <a:off x="4708525" y="2809875"/>
            <a:ext cx="741363" cy="655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>
            <a:extLst>
              <a:ext uri="{FF2B5EF4-FFF2-40B4-BE49-F238E27FC236}">
                <a16:creationId xmlns:a16="http://schemas.microsoft.com/office/drawing/2014/main" id="{AD05E93B-4958-44D1-9CFE-F466562D6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82775"/>
            <a:ext cx="66611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CD69EF-310E-422A-8969-571C8EB6AB7B}"/>
              </a:ext>
            </a:extLst>
          </p:cNvPr>
          <p:cNvSpPr txBox="1"/>
          <p:nvPr/>
        </p:nvSpPr>
        <p:spPr>
          <a:xfrm>
            <a:off x="2552700" y="3505200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78E1A-39F8-4945-BAF9-9AACB0DE395C}"/>
              </a:ext>
            </a:extLst>
          </p:cNvPr>
          <p:cNvSpPr txBox="1"/>
          <p:nvPr/>
        </p:nvSpPr>
        <p:spPr>
          <a:xfrm>
            <a:off x="6078538" y="4346575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2</a:t>
            </a:r>
          </a:p>
        </p:txBody>
      </p:sp>
      <p:sp>
        <p:nvSpPr>
          <p:cNvPr id="7" name="AutoShape 42">
            <a:extLst>
              <a:ext uri="{FF2B5EF4-FFF2-40B4-BE49-F238E27FC236}">
                <a16:creationId xmlns:a16="http://schemas.microsoft.com/office/drawing/2014/main" id="{E9D955E7-5E06-4DD7-992D-004051575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4822" name="Oval 43">
            <a:extLst>
              <a:ext uri="{FF2B5EF4-FFF2-40B4-BE49-F238E27FC236}">
                <a16:creationId xmlns:a16="http://schemas.microsoft.com/office/drawing/2014/main" id="{80658628-2AD2-4E79-B4B9-DF0F2360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4823" name="Text Box 44">
            <a:extLst>
              <a:ext uri="{FF2B5EF4-FFF2-40B4-BE49-F238E27FC236}">
                <a16:creationId xmlns:a16="http://schemas.microsoft.com/office/drawing/2014/main" id="{7D5D71D7-F5C6-451F-8277-9D818265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Imprint &amp;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Merge</a:t>
            </a:r>
          </a:p>
        </p:txBody>
      </p:sp>
      <p:pic>
        <p:nvPicPr>
          <p:cNvPr id="34824" name="Picture 45">
            <a:extLst>
              <a:ext uri="{FF2B5EF4-FFF2-40B4-BE49-F238E27FC236}">
                <a16:creationId xmlns:a16="http://schemas.microsoft.com/office/drawing/2014/main" id="{73DC29F3-BEA1-4ED3-A58D-21401078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E4E26B-7C07-4115-9CC3-A43EEF77A8EC}"/>
              </a:ext>
            </a:extLst>
          </p:cNvPr>
          <p:cNvSpPr txBox="1"/>
          <p:nvPr/>
        </p:nvSpPr>
        <p:spPr>
          <a:xfrm>
            <a:off x="5199063" y="2790825"/>
            <a:ext cx="1673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Surface 10</a:t>
            </a:r>
          </a:p>
        </p:txBody>
      </p:sp>
      <p:cxnSp>
        <p:nvCxnSpPr>
          <p:cNvPr id="34826" name="Straight Arrow Connector 13">
            <a:extLst>
              <a:ext uri="{FF2B5EF4-FFF2-40B4-BE49-F238E27FC236}">
                <a16:creationId xmlns:a16="http://schemas.microsoft.com/office/drawing/2014/main" id="{55D2AFE4-21F1-4C53-B6CB-7C1C06AC2D78}"/>
              </a:ext>
            </a:extLst>
          </p:cNvPr>
          <p:cNvCxnSpPr>
            <a:cxnSpLocks noChangeShapeType="1"/>
            <a:stCxn id="13" idx="1"/>
          </p:cNvCxnSpPr>
          <p:nvPr/>
        </p:nvCxnSpPr>
        <p:spPr bwMode="auto">
          <a:xfrm flipH="1">
            <a:off x="4457700" y="3022600"/>
            <a:ext cx="741363" cy="655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AAE0527-33DA-41A6-B476-F6747BD2B5C3}"/>
              </a:ext>
            </a:extLst>
          </p:cNvPr>
          <p:cNvSpPr txBox="1"/>
          <p:nvPr/>
        </p:nvSpPr>
        <p:spPr>
          <a:xfrm>
            <a:off x="6567488" y="3287713"/>
            <a:ext cx="1503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Surface 9</a:t>
            </a:r>
          </a:p>
        </p:txBody>
      </p:sp>
      <p:cxnSp>
        <p:nvCxnSpPr>
          <p:cNvPr id="34828" name="Straight Arrow Connector 15">
            <a:extLst>
              <a:ext uri="{FF2B5EF4-FFF2-40B4-BE49-F238E27FC236}">
                <a16:creationId xmlns:a16="http://schemas.microsoft.com/office/drawing/2014/main" id="{A9827A29-3F22-4478-95E4-ECAC1D8B6317}"/>
              </a:ext>
            </a:extLst>
          </p:cNvPr>
          <p:cNvCxnSpPr>
            <a:cxnSpLocks noChangeShapeType="1"/>
            <a:stCxn id="15" idx="1"/>
          </p:cNvCxnSpPr>
          <p:nvPr/>
        </p:nvCxnSpPr>
        <p:spPr bwMode="auto">
          <a:xfrm flipH="1">
            <a:off x="5827713" y="3519488"/>
            <a:ext cx="739775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26">
            <a:extLst>
              <a:ext uri="{FF2B5EF4-FFF2-40B4-BE49-F238E27FC236}">
                <a16:creationId xmlns:a16="http://schemas.microsoft.com/office/drawing/2014/main" id="{EFC3697F-8494-45E4-9DEE-BF758CCEBF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5626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The Basic CUBIT™ Process</a:t>
            </a:r>
          </a:p>
        </p:txBody>
      </p:sp>
      <p:sp>
        <p:nvSpPr>
          <p:cNvPr id="7170" name="Date Placeholder 3">
            <a:extLst>
              <a:ext uri="{FF2B5EF4-FFF2-40B4-BE49-F238E27FC236}">
                <a16:creationId xmlns:a16="http://schemas.microsoft.com/office/drawing/2014/main" id="{5583A3FD-5537-45AF-8240-852B17F6D6A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000"/>
              <a:t>CUBIT Basic Tutorial</a:t>
            </a:r>
          </a:p>
          <a:p>
            <a:endParaRPr lang="en-US" altLang="en-US" sz="1000"/>
          </a:p>
        </p:txBody>
      </p:sp>
      <p:sp>
        <p:nvSpPr>
          <p:cNvPr id="3075" name="AutoShape 1045">
            <a:extLst>
              <a:ext uri="{FF2B5EF4-FFF2-40B4-BE49-F238E27FC236}">
                <a16:creationId xmlns:a16="http://schemas.microsoft.com/office/drawing/2014/main" id="{9CEB3EB2-BD21-43A0-9CBF-A5F3F1F54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013325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6" name="AutoShape 1044">
            <a:extLst>
              <a:ext uri="{FF2B5EF4-FFF2-40B4-BE49-F238E27FC236}">
                <a16:creationId xmlns:a16="http://schemas.microsoft.com/office/drawing/2014/main" id="{E72ABCB8-85E7-4D4A-B138-0BEE5F67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5013325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7" name="AutoShape 1043">
            <a:extLst>
              <a:ext uri="{FF2B5EF4-FFF2-40B4-BE49-F238E27FC236}">
                <a16:creationId xmlns:a16="http://schemas.microsoft.com/office/drawing/2014/main" id="{7C1F7564-2A96-4F85-887E-A05B6A372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563" y="3190875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AutoShape 1042">
            <a:extLst>
              <a:ext uri="{FF2B5EF4-FFF2-40B4-BE49-F238E27FC236}">
                <a16:creationId xmlns:a16="http://schemas.microsoft.com/office/drawing/2014/main" id="{822F0348-232E-449E-A13A-13FC8849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3190875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9" name="AutoShape 1040">
            <a:extLst>
              <a:ext uri="{FF2B5EF4-FFF2-40B4-BE49-F238E27FC236}">
                <a16:creationId xmlns:a16="http://schemas.microsoft.com/office/drawing/2014/main" id="{3123B5E9-1BD5-4938-84FE-8FFC8FF12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563" y="1370013"/>
            <a:ext cx="2671762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80" name="AutoShape 1039">
            <a:extLst>
              <a:ext uri="{FF2B5EF4-FFF2-40B4-BE49-F238E27FC236}">
                <a16:creationId xmlns:a16="http://schemas.microsoft.com/office/drawing/2014/main" id="{B8928005-FECF-445A-9AA9-7DC085A3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1370013"/>
            <a:ext cx="266382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81" name="AutoShape 1038">
            <a:extLst>
              <a:ext uri="{FF2B5EF4-FFF2-40B4-BE49-F238E27FC236}">
                <a16:creationId xmlns:a16="http://schemas.microsoft.com/office/drawing/2014/main" id="{7C81CE37-F987-4261-B057-A969CC43A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1370013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179" name="Picture 1029">
            <a:extLst>
              <a:ext uri="{FF2B5EF4-FFF2-40B4-BE49-F238E27FC236}">
                <a16:creationId xmlns:a16="http://schemas.microsoft.com/office/drawing/2014/main" id="{07DBC31A-D55F-4E0A-BA67-26F35DF4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439863"/>
            <a:ext cx="898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030">
            <a:extLst>
              <a:ext uri="{FF2B5EF4-FFF2-40B4-BE49-F238E27FC236}">
                <a16:creationId xmlns:a16="http://schemas.microsoft.com/office/drawing/2014/main" id="{460D6D28-B96F-467F-95EC-15515BD3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431925"/>
            <a:ext cx="10255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031">
            <a:extLst>
              <a:ext uri="{FF2B5EF4-FFF2-40B4-BE49-F238E27FC236}">
                <a16:creationId xmlns:a16="http://schemas.microsoft.com/office/drawing/2014/main" id="{C9A26C01-AC65-4FD5-893F-5055A9F90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1477963"/>
            <a:ext cx="9921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032">
            <a:extLst>
              <a:ext uri="{FF2B5EF4-FFF2-40B4-BE49-F238E27FC236}">
                <a16:creationId xmlns:a16="http://schemas.microsoft.com/office/drawing/2014/main" id="{66749897-5A27-4111-888C-FE331EED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3268663"/>
            <a:ext cx="10223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033">
            <a:extLst>
              <a:ext uri="{FF2B5EF4-FFF2-40B4-BE49-F238E27FC236}">
                <a16:creationId xmlns:a16="http://schemas.microsoft.com/office/drawing/2014/main" id="{D141BFA8-3954-4E3F-A4B0-8EB5FB0F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243263"/>
            <a:ext cx="10175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034">
            <a:extLst>
              <a:ext uri="{FF2B5EF4-FFF2-40B4-BE49-F238E27FC236}">
                <a16:creationId xmlns:a16="http://schemas.microsoft.com/office/drawing/2014/main" id="{91863CD1-9D8D-43EA-ADE7-DF8DCEC5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035550"/>
            <a:ext cx="13065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035">
            <a:extLst>
              <a:ext uri="{FF2B5EF4-FFF2-40B4-BE49-F238E27FC236}">
                <a16:creationId xmlns:a16="http://schemas.microsoft.com/office/drawing/2014/main" id="{7B398D08-60EB-4E68-9999-7CCE1FAD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5070475"/>
            <a:ext cx="10334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AutoShape 1041">
            <a:extLst>
              <a:ext uri="{FF2B5EF4-FFF2-40B4-BE49-F238E27FC236}">
                <a16:creationId xmlns:a16="http://schemas.microsoft.com/office/drawing/2014/main" id="{84181982-D882-42BE-8EE5-40E38ECC3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3190875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187" name="Picture 1036">
            <a:extLst>
              <a:ext uri="{FF2B5EF4-FFF2-40B4-BE49-F238E27FC236}">
                <a16:creationId xmlns:a16="http://schemas.microsoft.com/office/drawing/2014/main" id="{14DA7D99-B7EC-41AE-B3A2-5B0D4746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224213"/>
            <a:ext cx="1044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AutoShape 1047">
            <a:extLst>
              <a:ext uri="{FF2B5EF4-FFF2-40B4-BE49-F238E27FC236}">
                <a16:creationId xmlns:a16="http://schemas.microsoft.com/office/drawing/2014/main" id="{0CE4A0B3-40B1-49A8-9ED4-A6A8A219E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563" y="5013325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189" name="Picture 1046">
            <a:extLst>
              <a:ext uri="{FF2B5EF4-FFF2-40B4-BE49-F238E27FC236}">
                <a16:creationId xmlns:a16="http://schemas.microsoft.com/office/drawing/2014/main" id="{4B5FE515-9C7F-4A2C-A08B-D2BF3F42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5080000"/>
            <a:ext cx="10080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90" name="AutoShape 1048">
            <a:extLst>
              <a:ext uri="{FF2B5EF4-FFF2-40B4-BE49-F238E27FC236}">
                <a16:creationId xmlns:a16="http://schemas.microsoft.com/office/drawing/2014/main" id="{36F5C95B-70A1-4D07-9838-6E2651EFA0C6}"/>
              </a:ext>
            </a:extLst>
          </p:cNvPr>
          <p:cNvCxnSpPr>
            <a:cxnSpLocks noChangeShapeType="1"/>
            <a:stCxn id="3081" idx="3"/>
            <a:endCxn id="3080" idx="1"/>
          </p:cNvCxnSpPr>
          <p:nvPr/>
        </p:nvCxnSpPr>
        <p:spPr bwMode="auto">
          <a:xfrm>
            <a:off x="2984500" y="1911350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1" name="AutoShape 1049">
            <a:extLst>
              <a:ext uri="{FF2B5EF4-FFF2-40B4-BE49-F238E27FC236}">
                <a16:creationId xmlns:a16="http://schemas.microsoft.com/office/drawing/2014/main" id="{D2DEC502-6B8F-4391-9A7B-511702FE2C9C}"/>
              </a:ext>
            </a:extLst>
          </p:cNvPr>
          <p:cNvCxnSpPr>
            <a:cxnSpLocks noChangeShapeType="1"/>
            <a:stCxn id="3080" idx="3"/>
            <a:endCxn id="3079" idx="1"/>
          </p:cNvCxnSpPr>
          <p:nvPr/>
        </p:nvCxnSpPr>
        <p:spPr bwMode="auto">
          <a:xfrm>
            <a:off x="5981700" y="1911350"/>
            <a:ext cx="296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2" name="AutoShape 1050">
            <a:extLst>
              <a:ext uri="{FF2B5EF4-FFF2-40B4-BE49-F238E27FC236}">
                <a16:creationId xmlns:a16="http://schemas.microsoft.com/office/drawing/2014/main" id="{D2A1F77E-CD94-4D7E-84CA-09C1FFA64FEB}"/>
              </a:ext>
            </a:extLst>
          </p:cNvPr>
          <p:cNvCxnSpPr>
            <a:cxnSpLocks noChangeShapeType="1"/>
            <a:stCxn id="3079" idx="2"/>
            <a:endCxn id="3090" idx="0"/>
          </p:cNvCxnSpPr>
          <p:nvPr/>
        </p:nvCxnSpPr>
        <p:spPr bwMode="auto">
          <a:xfrm rot="5400000">
            <a:off x="4256882" y="-167481"/>
            <a:ext cx="738187" cy="5978525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3" name="AutoShape 1051">
            <a:extLst>
              <a:ext uri="{FF2B5EF4-FFF2-40B4-BE49-F238E27FC236}">
                <a16:creationId xmlns:a16="http://schemas.microsoft.com/office/drawing/2014/main" id="{52F5B1EC-A338-4E0C-8509-5A37B520C27F}"/>
              </a:ext>
            </a:extLst>
          </p:cNvPr>
          <p:cNvCxnSpPr>
            <a:cxnSpLocks noChangeShapeType="1"/>
            <a:stCxn id="3090" idx="3"/>
            <a:endCxn id="3078" idx="1"/>
          </p:cNvCxnSpPr>
          <p:nvPr/>
        </p:nvCxnSpPr>
        <p:spPr bwMode="auto">
          <a:xfrm>
            <a:off x="2984500" y="373221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4" name="AutoShape 1052">
            <a:extLst>
              <a:ext uri="{FF2B5EF4-FFF2-40B4-BE49-F238E27FC236}">
                <a16:creationId xmlns:a16="http://schemas.microsoft.com/office/drawing/2014/main" id="{18D78B46-B914-49F1-A693-B258A146089F}"/>
              </a:ext>
            </a:extLst>
          </p:cNvPr>
          <p:cNvCxnSpPr>
            <a:cxnSpLocks noChangeShapeType="1"/>
            <a:stCxn id="3078" idx="3"/>
            <a:endCxn id="3077" idx="1"/>
          </p:cNvCxnSpPr>
          <p:nvPr/>
        </p:nvCxnSpPr>
        <p:spPr bwMode="auto">
          <a:xfrm>
            <a:off x="6013450" y="373221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5" name="AutoShape 1053">
            <a:extLst>
              <a:ext uri="{FF2B5EF4-FFF2-40B4-BE49-F238E27FC236}">
                <a16:creationId xmlns:a16="http://schemas.microsoft.com/office/drawing/2014/main" id="{5B0001EF-EEF8-41F5-9704-3AA48990064D}"/>
              </a:ext>
            </a:extLst>
          </p:cNvPr>
          <p:cNvCxnSpPr>
            <a:cxnSpLocks noChangeShapeType="1"/>
            <a:stCxn id="3077" idx="2"/>
            <a:endCxn id="3075" idx="0"/>
          </p:cNvCxnSpPr>
          <p:nvPr/>
        </p:nvCxnSpPr>
        <p:spPr bwMode="auto">
          <a:xfrm rot="5400000">
            <a:off x="4261644" y="1648619"/>
            <a:ext cx="739775" cy="5989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6" name="AutoShape 1054">
            <a:extLst>
              <a:ext uri="{FF2B5EF4-FFF2-40B4-BE49-F238E27FC236}">
                <a16:creationId xmlns:a16="http://schemas.microsoft.com/office/drawing/2014/main" id="{C96F9358-CE65-4CFB-A386-0888C37FF4A2}"/>
              </a:ext>
            </a:extLst>
          </p:cNvPr>
          <p:cNvCxnSpPr>
            <a:cxnSpLocks noChangeShapeType="1"/>
            <a:stCxn id="3075" idx="3"/>
            <a:endCxn id="3076" idx="1"/>
          </p:cNvCxnSpPr>
          <p:nvPr/>
        </p:nvCxnSpPr>
        <p:spPr bwMode="auto">
          <a:xfrm>
            <a:off x="2984500" y="555466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7" name="AutoShape 1055">
            <a:extLst>
              <a:ext uri="{FF2B5EF4-FFF2-40B4-BE49-F238E27FC236}">
                <a16:creationId xmlns:a16="http://schemas.microsoft.com/office/drawing/2014/main" id="{684EED7E-2476-4389-BFA2-76A66D052F6F}"/>
              </a:ext>
            </a:extLst>
          </p:cNvPr>
          <p:cNvCxnSpPr>
            <a:cxnSpLocks noChangeShapeType="1"/>
            <a:stCxn id="3076" idx="3"/>
            <a:endCxn id="3092" idx="1"/>
          </p:cNvCxnSpPr>
          <p:nvPr/>
        </p:nvCxnSpPr>
        <p:spPr bwMode="auto">
          <a:xfrm>
            <a:off x="6013450" y="555466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8" name="Text Box 1057">
            <a:extLst>
              <a:ext uri="{FF2B5EF4-FFF2-40B4-BE49-F238E27FC236}">
                <a16:creationId xmlns:a16="http://schemas.microsoft.com/office/drawing/2014/main" id="{BB435235-5C89-435E-8D6C-310499C24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70021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Import Solid Model</a:t>
            </a:r>
          </a:p>
        </p:txBody>
      </p:sp>
      <p:sp>
        <p:nvSpPr>
          <p:cNvPr id="7199" name="Oval 1058">
            <a:extLst>
              <a:ext uri="{FF2B5EF4-FFF2-40B4-BE49-F238E27FC236}">
                <a16:creationId xmlns:a16="http://schemas.microsoft.com/office/drawing/2014/main" id="{48C3AD30-0C43-4F64-89DC-77CD65D6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1430338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200" name="Text Box 1060">
            <a:extLst>
              <a:ext uri="{FF2B5EF4-FFF2-40B4-BE49-F238E27FC236}">
                <a16:creationId xmlns:a16="http://schemas.microsoft.com/office/drawing/2014/main" id="{E604101C-1170-4071-B42D-EF986E8F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172243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Simplify Geometry</a:t>
            </a:r>
          </a:p>
        </p:txBody>
      </p:sp>
      <p:sp>
        <p:nvSpPr>
          <p:cNvPr id="7201" name="Oval 1061">
            <a:extLst>
              <a:ext uri="{FF2B5EF4-FFF2-40B4-BE49-F238E27FC236}">
                <a16:creationId xmlns:a16="http://schemas.microsoft.com/office/drawing/2014/main" id="{2A4630F7-C4EF-4EA4-9E59-C3C577B3C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1452563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202" name="Text Box 1062">
            <a:extLst>
              <a:ext uri="{FF2B5EF4-FFF2-40B4-BE49-F238E27FC236}">
                <a16:creationId xmlns:a16="http://schemas.microsoft.com/office/drawing/2014/main" id="{9971051D-34B7-4A44-93FE-0B2F25FFF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175418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Decompose Geometry</a:t>
            </a:r>
          </a:p>
        </p:txBody>
      </p:sp>
      <p:sp>
        <p:nvSpPr>
          <p:cNvPr id="7203" name="Oval 1063">
            <a:extLst>
              <a:ext uri="{FF2B5EF4-FFF2-40B4-BE49-F238E27FC236}">
                <a16:creationId xmlns:a16="http://schemas.microsoft.com/office/drawing/2014/main" id="{8B0B19DA-EB9D-42BF-B377-69D6D625A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425" y="1484313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204" name="Text Box 1064">
            <a:extLst>
              <a:ext uri="{FF2B5EF4-FFF2-40B4-BE49-F238E27FC236}">
                <a16:creationId xmlns:a16="http://schemas.microsoft.com/office/drawing/2014/main" id="{1EEA6DCF-6F5D-4801-BBC9-49CC91C0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3540125"/>
            <a:ext cx="166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Imprint &amp; Merge</a:t>
            </a:r>
          </a:p>
        </p:txBody>
      </p:sp>
      <p:sp>
        <p:nvSpPr>
          <p:cNvPr id="7205" name="Oval 1065">
            <a:extLst>
              <a:ext uri="{FF2B5EF4-FFF2-40B4-BE49-F238E27FC236}">
                <a16:creationId xmlns:a16="http://schemas.microsoft.com/office/drawing/2014/main" id="{AF144833-0F57-4A69-839D-F43FA058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3270250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7206" name="Text Box 1066">
            <a:extLst>
              <a:ext uri="{FF2B5EF4-FFF2-40B4-BE49-F238E27FC236}">
                <a16:creationId xmlns:a16="http://schemas.microsoft.com/office/drawing/2014/main" id="{F5AB78C6-83A2-479A-9AE8-A5018EFE1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354806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Set Schemes</a:t>
            </a:r>
          </a:p>
          <a:p>
            <a:r>
              <a:rPr lang="en-US" altLang="en-US" sz="1800" b="1">
                <a:latin typeface="Arial" panose="020B0604020202020204" pitchFamily="34" charset="0"/>
              </a:rPr>
              <a:t>&amp; Intervals</a:t>
            </a:r>
          </a:p>
        </p:txBody>
      </p:sp>
      <p:sp>
        <p:nvSpPr>
          <p:cNvPr id="7207" name="Oval 1067">
            <a:extLst>
              <a:ext uri="{FF2B5EF4-FFF2-40B4-BE49-F238E27FC236}">
                <a16:creationId xmlns:a16="http://schemas.microsoft.com/office/drawing/2014/main" id="{7C1DDB5C-BCB1-4662-BBC7-4255E6A4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3276600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7208" name="Text Box 1068">
            <a:extLst>
              <a:ext uri="{FF2B5EF4-FFF2-40B4-BE49-F238E27FC236}">
                <a16:creationId xmlns:a16="http://schemas.microsoft.com/office/drawing/2014/main" id="{C20D2AAD-219A-422C-9FEE-BC5ADE7CE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3675063"/>
            <a:ext cx="82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Mesh</a:t>
            </a:r>
          </a:p>
        </p:txBody>
      </p:sp>
      <p:sp>
        <p:nvSpPr>
          <p:cNvPr id="7209" name="Oval 1069">
            <a:extLst>
              <a:ext uri="{FF2B5EF4-FFF2-40B4-BE49-F238E27FC236}">
                <a16:creationId xmlns:a16="http://schemas.microsoft.com/office/drawing/2014/main" id="{BCC64F3F-8344-41D4-A497-B22568F3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0" y="3281363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7210" name="Text Box 1070">
            <a:extLst>
              <a:ext uri="{FF2B5EF4-FFF2-40B4-BE49-F238E27FC236}">
                <a16:creationId xmlns:a16="http://schemas.microsoft.com/office/drawing/2014/main" id="{26B0F64C-1D8B-4334-B6EB-1E0CE29FD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3688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Check</a:t>
            </a:r>
          </a:p>
          <a:p>
            <a:r>
              <a:rPr lang="en-US" altLang="en-US" sz="1800" b="1">
                <a:latin typeface="Arial" panose="020B0604020202020204" pitchFamily="34" charset="0"/>
              </a:rPr>
              <a:t>Quality</a:t>
            </a:r>
          </a:p>
        </p:txBody>
      </p:sp>
      <p:sp>
        <p:nvSpPr>
          <p:cNvPr id="7211" name="Oval 1071">
            <a:extLst>
              <a:ext uri="{FF2B5EF4-FFF2-40B4-BE49-F238E27FC236}">
                <a16:creationId xmlns:a16="http://schemas.microsoft.com/office/drawing/2014/main" id="{6ECAE756-8546-441A-8CE5-429950BAC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5102225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212" name="Text Box 1072">
            <a:extLst>
              <a:ext uri="{FF2B5EF4-FFF2-40B4-BE49-F238E27FC236}">
                <a16:creationId xmlns:a16="http://schemas.microsoft.com/office/drawing/2014/main" id="{47A4CF3B-C05D-4856-BE20-8BDE63DD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5378450"/>
            <a:ext cx="102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Apply B.C.s</a:t>
            </a:r>
          </a:p>
        </p:txBody>
      </p:sp>
      <p:sp>
        <p:nvSpPr>
          <p:cNvPr id="7213" name="Oval 1073">
            <a:extLst>
              <a:ext uri="{FF2B5EF4-FFF2-40B4-BE49-F238E27FC236}">
                <a16:creationId xmlns:a16="http://schemas.microsoft.com/office/drawing/2014/main" id="{95EA07DF-ADD3-41FA-9937-E1207742D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106988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7214" name="Text Box 1074">
            <a:extLst>
              <a:ext uri="{FF2B5EF4-FFF2-40B4-BE49-F238E27FC236}">
                <a16:creationId xmlns:a16="http://schemas.microsoft.com/office/drawing/2014/main" id="{25C66DFF-9C27-4A18-AB7D-00D4A9B2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5375275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Export</a:t>
            </a:r>
          </a:p>
          <a:p>
            <a:r>
              <a:rPr lang="en-US" altLang="en-US" sz="1800" b="1">
                <a:latin typeface="Arial" panose="020B0604020202020204" pitchFamily="34" charset="0"/>
              </a:rPr>
              <a:t>Mesh</a:t>
            </a:r>
          </a:p>
        </p:txBody>
      </p:sp>
      <p:sp>
        <p:nvSpPr>
          <p:cNvPr id="7215" name="Oval 1075">
            <a:extLst>
              <a:ext uri="{FF2B5EF4-FFF2-40B4-BE49-F238E27FC236}">
                <a16:creationId xmlns:a16="http://schemas.microsoft.com/office/drawing/2014/main" id="{12A45055-BFD3-4B0C-8233-04D2351C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5103813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Arial Black" panose="020B0A04020102020204" pitchFamily="34" charset="0"/>
              </a:rPr>
              <a:t>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>
            <a:extLst>
              <a:ext uri="{FF2B5EF4-FFF2-40B4-BE49-F238E27FC236}">
                <a16:creationId xmlns:a16="http://schemas.microsoft.com/office/drawing/2014/main" id="{2473D4BA-1FEB-428A-8F5B-74577E6B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57388"/>
            <a:ext cx="65690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2">
            <a:extLst>
              <a:ext uri="{FF2B5EF4-FFF2-40B4-BE49-F238E27FC236}">
                <a16:creationId xmlns:a16="http://schemas.microsoft.com/office/drawing/2014/main" id="{A5519BDD-3F82-4A9A-A9AE-22921C8ED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5844" name="Oval 43">
            <a:extLst>
              <a:ext uri="{FF2B5EF4-FFF2-40B4-BE49-F238E27FC236}">
                <a16:creationId xmlns:a16="http://schemas.microsoft.com/office/drawing/2014/main" id="{F3B39F31-56C2-49F2-9CDB-A9F857786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845" name="Text Box 44">
            <a:extLst>
              <a:ext uri="{FF2B5EF4-FFF2-40B4-BE49-F238E27FC236}">
                <a16:creationId xmlns:a16="http://schemas.microsoft.com/office/drawing/2014/main" id="{4F6125D8-4DFC-4FFE-8E9C-65E7444C1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Imprint &amp;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Merge</a:t>
            </a:r>
          </a:p>
        </p:txBody>
      </p:sp>
      <p:pic>
        <p:nvPicPr>
          <p:cNvPr id="35846" name="Picture 45">
            <a:extLst>
              <a:ext uri="{FF2B5EF4-FFF2-40B4-BE49-F238E27FC236}">
                <a16:creationId xmlns:a16="http://schemas.microsoft.com/office/drawing/2014/main" id="{44776AFA-0F9F-4AB6-8DEB-D8580CB5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98879-ED4F-408A-AD7C-62B301F983B4}"/>
              </a:ext>
            </a:extLst>
          </p:cNvPr>
          <p:cNvSpPr txBox="1"/>
          <p:nvPr/>
        </p:nvSpPr>
        <p:spPr>
          <a:xfrm>
            <a:off x="2552700" y="3505200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45C4C-DE72-4C8B-944E-DFCBF9396FA0}"/>
              </a:ext>
            </a:extLst>
          </p:cNvPr>
          <p:cNvSpPr txBox="1"/>
          <p:nvPr/>
        </p:nvSpPr>
        <p:spPr>
          <a:xfrm>
            <a:off x="6078538" y="4346575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AC97FA-BD4C-4FC2-B9DB-D5664A3C24EF}"/>
              </a:ext>
            </a:extLst>
          </p:cNvPr>
          <p:cNvSpPr txBox="1"/>
          <p:nvPr/>
        </p:nvSpPr>
        <p:spPr>
          <a:xfrm>
            <a:off x="5827713" y="3062288"/>
            <a:ext cx="1501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Surface 9</a:t>
            </a:r>
          </a:p>
        </p:txBody>
      </p:sp>
      <p:cxnSp>
        <p:nvCxnSpPr>
          <p:cNvPr id="35850" name="Straight Arrow Connector 13">
            <a:extLst>
              <a:ext uri="{FF2B5EF4-FFF2-40B4-BE49-F238E27FC236}">
                <a16:creationId xmlns:a16="http://schemas.microsoft.com/office/drawing/2014/main" id="{6455490B-8EC9-4C6E-A9A3-E96C0EB33A55}"/>
              </a:ext>
            </a:extLst>
          </p:cNvPr>
          <p:cNvCxnSpPr>
            <a:cxnSpLocks noChangeShapeType="1"/>
            <a:stCxn id="13" idx="1"/>
          </p:cNvCxnSpPr>
          <p:nvPr/>
        </p:nvCxnSpPr>
        <p:spPr bwMode="auto">
          <a:xfrm flipH="1">
            <a:off x="5086350" y="3294063"/>
            <a:ext cx="741363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BD5A12-4C0F-4F57-A12D-633458BFB942}"/>
              </a:ext>
            </a:extLst>
          </p:cNvPr>
          <p:cNvSpPr txBox="1"/>
          <p:nvPr/>
        </p:nvSpPr>
        <p:spPr>
          <a:xfrm>
            <a:off x="4338638" y="5595938"/>
            <a:ext cx="1057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Merge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8CE5B-8DD9-4AD0-9855-DBD690A1CFDD}"/>
              </a:ext>
            </a:extLst>
          </p:cNvPr>
          <p:cNvSpPr txBox="1"/>
          <p:nvPr/>
        </p:nvSpPr>
        <p:spPr>
          <a:xfrm>
            <a:off x="5589588" y="2136775"/>
            <a:ext cx="26257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Volume 1 and 2 both share Surface 9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>
            <a:extLst>
              <a:ext uri="{FF2B5EF4-FFF2-40B4-BE49-F238E27FC236}">
                <a16:creationId xmlns:a16="http://schemas.microsoft.com/office/drawing/2014/main" id="{4B255D6F-0837-4B80-892D-6021E7486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957388"/>
            <a:ext cx="65230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2">
            <a:extLst>
              <a:ext uri="{FF2B5EF4-FFF2-40B4-BE49-F238E27FC236}">
                <a16:creationId xmlns:a16="http://schemas.microsoft.com/office/drawing/2014/main" id="{11DCE133-93FF-432F-A194-F1B5198D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6868" name="Oval 43">
            <a:extLst>
              <a:ext uri="{FF2B5EF4-FFF2-40B4-BE49-F238E27FC236}">
                <a16:creationId xmlns:a16="http://schemas.microsoft.com/office/drawing/2014/main" id="{E0E1988B-0CA6-491D-875D-F51BCAA9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6869" name="Text Box 44">
            <a:extLst>
              <a:ext uri="{FF2B5EF4-FFF2-40B4-BE49-F238E27FC236}">
                <a16:creationId xmlns:a16="http://schemas.microsoft.com/office/drawing/2014/main" id="{40CCDF5E-0ED2-4B66-975B-90826B21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Imprint &amp;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Merge</a:t>
            </a:r>
          </a:p>
        </p:txBody>
      </p:sp>
      <p:pic>
        <p:nvPicPr>
          <p:cNvPr id="36870" name="Picture 45">
            <a:extLst>
              <a:ext uri="{FF2B5EF4-FFF2-40B4-BE49-F238E27FC236}">
                <a16:creationId xmlns:a16="http://schemas.microsoft.com/office/drawing/2014/main" id="{978C141A-8A47-40BF-ABA0-DF504988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75DBF-D7A1-40D9-9EA4-48B458AB1ACA}"/>
              </a:ext>
            </a:extLst>
          </p:cNvPr>
          <p:cNvSpPr txBox="1"/>
          <p:nvPr/>
        </p:nvSpPr>
        <p:spPr>
          <a:xfrm>
            <a:off x="2552700" y="3505200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F35F0-C0DD-4664-8B85-42FD7290AC3F}"/>
              </a:ext>
            </a:extLst>
          </p:cNvPr>
          <p:cNvSpPr txBox="1"/>
          <p:nvPr/>
        </p:nvSpPr>
        <p:spPr>
          <a:xfrm>
            <a:off x="6078538" y="4346575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FD177-3E97-4C96-A8D2-DCED183C67A5}"/>
              </a:ext>
            </a:extLst>
          </p:cNvPr>
          <p:cNvSpPr txBox="1"/>
          <p:nvPr/>
        </p:nvSpPr>
        <p:spPr>
          <a:xfrm>
            <a:off x="5827713" y="3062288"/>
            <a:ext cx="1501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Surface 9</a:t>
            </a:r>
          </a:p>
        </p:txBody>
      </p:sp>
      <p:cxnSp>
        <p:nvCxnSpPr>
          <p:cNvPr id="36874" name="Straight Arrow Connector 11">
            <a:extLst>
              <a:ext uri="{FF2B5EF4-FFF2-40B4-BE49-F238E27FC236}">
                <a16:creationId xmlns:a16="http://schemas.microsoft.com/office/drawing/2014/main" id="{634E53CB-2596-444E-9B75-677A7F76ED5D}"/>
              </a:ext>
            </a:extLst>
          </p:cNvPr>
          <p:cNvCxnSpPr>
            <a:cxnSpLocks noChangeShapeType="1"/>
            <a:stCxn id="11" idx="1"/>
          </p:cNvCxnSpPr>
          <p:nvPr/>
        </p:nvCxnSpPr>
        <p:spPr bwMode="auto">
          <a:xfrm flipH="1">
            <a:off x="5086350" y="3294063"/>
            <a:ext cx="741363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D8524D-6A3C-44F6-A3C7-342C3FC4F438}"/>
              </a:ext>
            </a:extLst>
          </p:cNvPr>
          <p:cNvSpPr txBox="1"/>
          <p:nvPr/>
        </p:nvSpPr>
        <p:spPr>
          <a:xfrm>
            <a:off x="5876925" y="2136775"/>
            <a:ext cx="2981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Volume 1 and 2 both share mesh on Surface 9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9FFF302D-3BFD-4F45-AC1C-FEFC7CD80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058988"/>
            <a:ext cx="52228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2">
            <a:extLst>
              <a:ext uri="{FF2B5EF4-FFF2-40B4-BE49-F238E27FC236}">
                <a16:creationId xmlns:a16="http://schemas.microsoft.com/office/drawing/2014/main" id="{57671B1F-6186-474D-944A-DF06E0E1D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892" name="Oval 43">
            <a:extLst>
              <a:ext uri="{FF2B5EF4-FFF2-40B4-BE49-F238E27FC236}">
                <a16:creationId xmlns:a16="http://schemas.microsoft.com/office/drawing/2014/main" id="{AAB3D760-338C-4CCB-84B8-47F805E25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7893" name="Text Box 44">
            <a:extLst>
              <a:ext uri="{FF2B5EF4-FFF2-40B4-BE49-F238E27FC236}">
                <a16:creationId xmlns:a16="http://schemas.microsoft.com/office/drawing/2014/main" id="{079D34CD-EE3E-4774-9C47-C89717D0F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Imprint &amp;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Merge</a:t>
            </a:r>
          </a:p>
        </p:txBody>
      </p:sp>
      <p:pic>
        <p:nvPicPr>
          <p:cNvPr id="37894" name="Picture 45">
            <a:extLst>
              <a:ext uri="{FF2B5EF4-FFF2-40B4-BE49-F238E27FC236}">
                <a16:creationId xmlns:a16="http://schemas.microsoft.com/office/drawing/2014/main" id="{FDADE167-EB33-49A4-BF3C-D8D78A79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FC430D-2EFA-4216-B172-E6D810B7780E}"/>
              </a:ext>
            </a:extLst>
          </p:cNvPr>
          <p:cNvSpPr txBox="1"/>
          <p:nvPr/>
        </p:nvSpPr>
        <p:spPr>
          <a:xfrm>
            <a:off x="3227388" y="3559175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27730-5742-478E-B3C5-1DAC32A79D9C}"/>
              </a:ext>
            </a:extLst>
          </p:cNvPr>
          <p:cNvSpPr txBox="1"/>
          <p:nvPr/>
        </p:nvSpPr>
        <p:spPr>
          <a:xfrm>
            <a:off x="5324475" y="4173538"/>
            <a:ext cx="869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3BE42-790F-4E96-88C9-4DBCCE580C3C}"/>
              </a:ext>
            </a:extLst>
          </p:cNvPr>
          <p:cNvSpPr txBox="1"/>
          <p:nvPr/>
        </p:nvSpPr>
        <p:spPr>
          <a:xfrm>
            <a:off x="5876925" y="2136775"/>
            <a:ext cx="2981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Volume 1 and 2 both share mesh on Surface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CDAE3-62DC-47B6-A956-F1E86394FE29}"/>
              </a:ext>
            </a:extLst>
          </p:cNvPr>
          <p:cNvSpPr txBox="1"/>
          <p:nvPr/>
        </p:nvSpPr>
        <p:spPr>
          <a:xfrm>
            <a:off x="5827713" y="3062288"/>
            <a:ext cx="1501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Surface 9</a:t>
            </a:r>
          </a:p>
        </p:txBody>
      </p:sp>
      <p:cxnSp>
        <p:nvCxnSpPr>
          <p:cNvPr id="37899" name="Straight Arrow Connector 14">
            <a:extLst>
              <a:ext uri="{FF2B5EF4-FFF2-40B4-BE49-F238E27FC236}">
                <a16:creationId xmlns:a16="http://schemas.microsoft.com/office/drawing/2014/main" id="{F4F5F9FC-5551-489D-9AB5-CCAAA4263A03}"/>
              </a:ext>
            </a:extLst>
          </p:cNvPr>
          <p:cNvCxnSpPr>
            <a:cxnSpLocks noChangeShapeType="1"/>
            <a:stCxn id="14" idx="1"/>
          </p:cNvCxnSpPr>
          <p:nvPr/>
        </p:nvCxnSpPr>
        <p:spPr bwMode="auto">
          <a:xfrm flipH="1">
            <a:off x="5086350" y="3294063"/>
            <a:ext cx="741363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617B824E-567D-4287-A6DE-C70BD3615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103438"/>
            <a:ext cx="5130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2">
            <a:extLst>
              <a:ext uri="{FF2B5EF4-FFF2-40B4-BE49-F238E27FC236}">
                <a16:creationId xmlns:a16="http://schemas.microsoft.com/office/drawing/2014/main" id="{A3FEF45C-1D0E-4F56-A2E3-E874D6B5F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8916" name="Oval 43">
            <a:extLst>
              <a:ext uri="{FF2B5EF4-FFF2-40B4-BE49-F238E27FC236}">
                <a16:creationId xmlns:a16="http://schemas.microsoft.com/office/drawing/2014/main" id="{04EFA74C-0656-4DDB-9055-EA068B2C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8917" name="Text Box 44">
            <a:extLst>
              <a:ext uri="{FF2B5EF4-FFF2-40B4-BE49-F238E27FC236}">
                <a16:creationId xmlns:a16="http://schemas.microsoft.com/office/drawing/2014/main" id="{967E03FD-E9F7-40AB-AC4F-7F6A0FCB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Imprint &amp;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Merge</a:t>
            </a:r>
          </a:p>
        </p:txBody>
      </p:sp>
      <p:pic>
        <p:nvPicPr>
          <p:cNvPr id="38918" name="Picture 45">
            <a:extLst>
              <a:ext uri="{FF2B5EF4-FFF2-40B4-BE49-F238E27FC236}">
                <a16:creationId xmlns:a16="http://schemas.microsoft.com/office/drawing/2014/main" id="{C5BE35FB-1704-4C01-9B84-9BA9076C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8ABD6F-2DA4-4AB7-B230-D088FD2E66A1}"/>
              </a:ext>
            </a:extLst>
          </p:cNvPr>
          <p:cNvSpPr txBox="1"/>
          <p:nvPr/>
        </p:nvSpPr>
        <p:spPr>
          <a:xfrm>
            <a:off x="3227388" y="3559175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D9908-29E1-49FF-B144-72ED1185C387}"/>
              </a:ext>
            </a:extLst>
          </p:cNvPr>
          <p:cNvSpPr txBox="1"/>
          <p:nvPr/>
        </p:nvSpPr>
        <p:spPr>
          <a:xfrm>
            <a:off x="5324475" y="4173538"/>
            <a:ext cx="869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Vol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84046-211F-4DF2-9CC5-3EAAF19AF75E}"/>
              </a:ext>
            </a:extLst>
          </p:cNvPr>
          <p:cNvSpPr txBox="1"/>
          <p:nvPr/>
        </p:nvSpPr>
        <p:spPr>
          <a:xfrm>
            <a:off x="6059488" y="2143125"/>
            <a:ext cx="29527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After imprint and merge volumes will share nodes at their interface when meshed.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>
            <a:extLst>
              <a:ext uri="{FF2B5EF4-FFF2-40B4-BE49-F238E27FC236}">
                <a16:creationId xmlns:a16="http://schemas.microsoft.com/office/drawing/2014/main" id="{A22125B5-8EF8-4B9C-B4B1-27B3EC225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087499"/>
            <a:ext cx="2439988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>
            <a:extLst>
              <a:ext uri="{FF2B5EF4-FFF2-40B4-BE49-F238E27FC236}">
                <a16:creationId xmlns:a16="http://schemas.microsoft.com/office/drawing/2014/main" id="{546AB52A-B860-48A6-A1B9-43D445D4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29841"/>
            <a:ext cx="26685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42">
            <a:extLst>
              <a:ext uri="{FF2B5EF4-FFF2-40B4-BE49-F238E27FC236}">
                <a16:creationId xmlns:a16="http://schemas.microsoft.com/office/drawing/2014/main" id="{5BD5BB94-ADF0-471B-9D09-453F5115E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9941" name="Oval 43">
            <a:extLst>
              <a:ext uri="{FF2B5EF4-FFF2-40B4-BE49-F238E27FC236}">
                <a16:creationId xmlns:a16="http://schemas.microsoft.com/office/drawing/2014/main" id="{EF7EF0DF-CC5F-4E47-8C94-B8502A409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9942" name="Text Box 44">
            <a:extLst>
              <a:ext uri="{FF2B5EF4-FFF2-40B4-BE49-F238E27FC236}">
                <a16:creationId xmlns:a16="http://schemas.microsoft.com/office/drawing/2014/main" id="{9F3C8A0C-BB33-4CBD-B3CA-5A4A97CC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Imprint &amp;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Merge</a:t>
            </a:r>
          </a:p>
        </p:txBody>
      </p:sp>
      <p:pic>
        <p:nvPicPr>
          <p:cNvPr id="39943" name="Picture 45">
            <a:extLst>
              <a:ext uri="{FF2B5EF4-FFF2-40B4-BE49-F238E27FC236}">
                <a16:creationId xmlns:a16="http://schemas.microsoft.com/office/drawing/2014/main" id="{6BA6E5CB-B563-4533-8BD2-5683D89D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4650"/>
            <a:ext cx="1293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Oval 6">
            <a:extLst>
              <a:ext uri="{FF2B5EF4-FFF2-40B4-BE49-F238E27FC236}">
                <a16:creationId xmlns:a16="http://schemas.microsoft.com/office/drawing/2014/main" id="{F2D1C2BF-2E45-4B36-A196-EA2F9547E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310667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9945" name="AutoShape 7">
            <a:extLst>
              <a:ext uri="{FF2B5EF4-FFF2-40B4-BE49-F238E27FC236}">
                <a16:creationId xmlns:a16="http://schemas.microsoft.com/office/drawing/2014/main" id="{9B811A22-6268-4F05-8DBC-D660A9C0CD99}"/>
              </a:ext>
            </a:extLst>
          </p:cNvPr>
          <p:cNvSpPr>
            <a:spLocks noChangeArrowheads="1"/>
          </p:cNvSpPr>
          <p:nvPr/>
        </p:nvSpPr>
        <p:spPr bwMode="auto">
          <a:xfrm rot="401246">
            <a:off x="2405063" y="3946462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46" name="Oval 8">
            <a:extLst>
              <a:ext uri="{FF2B5EF4-FFF2-40B4-BE49-F238E27FC236}">
                <a16:creationId xmlns:a16="http://schemas.microsoft.com/office/drawing/2014/main" id="{58373707-7AE3-4216-9E7A-D21C2D763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365594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47" name="Text Box 9">
            <a:extLst>
              <a:ext uri="{FF2B5EF4-FFF2-40B4-BE49-F238E27FC236}">
                <a16:creationId xmlns:a16="http://schemas.microsoft.com/office/drawing/2014/main" id="{54ED9F1E-C74E-49B2-8498-B5CD4AFD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3028887"/>
            <a:ext cx="2322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Entity-Volume</a:t>
            </a:r>
          </a:p>
        </p:txBody>
      </p:sp>
      <p:sp>
        <p:nvSpPr>
          <p:cNvPr id="39948" name="Oval 10">
            <a:extLst>
              <a:ext uri="{FF2B5EF4-FFF2-40B4-BE49-F238E27FC236}">
                <a16:creationId xmlns:a16="http://schemas.microsoft.com/office/drawing/2014/main" id="{11F91985-156F-46F4-89E0-B896016C2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34333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49" name="Text Box 11">
            <a:extLst>
              <a:ext uri="{FF2B5EF4-FFF2-40B4-BE49-F238E27FC236}">
                <a16:creationId xmlns:a16="http://schemas.microsoft.com/office/drawing/2014/main" id="{816D3467-3018-4BDD-B97D-942F74D2F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88" y="3638487"/>
            <a:ext cx="2406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Action-Imprint and Merge</a:t>
            </a:r>
          </a:p>
        </p:txBody>
      </p:sp>
      <p:sp>
        <p:nvSpPr>
          <p:cNvPr id="39950" name="AutoShape 12">
            <a:extLst>
              <a:ext uri="{FF2B5EF4-FFF2-40B4-BE49-F238E27FC236}">
                <a16:creationId xmlns:a16="http://schemas.microsoft.com/office/drawing/2014/main" id="{0B4ABD1E-6DBF-4295-A2F4-F1C27AE90B67}"/>
              </a:ext>
            </a:extLst>
          </p:cNvPr>
          <p:cNvSpPr>
            <a:spLocks noChangeArrowheads="1"/>
          </p:cNvSpPr>
          <p:nvPr/>
        </p:nvSpPr>
        <p:spPr bwMode="auto">
          <a:xfrm rot="17514914">
            <a:off x="760413" y="2946337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51" name="Text Box 14">
            <a:extLst>
              <a:ext uri="{FF2B5EF4-FFF2-40B4-BE49-F238E27FC236}">
                <a16:creationId xmlns:a16="http://schemas.microsoft.com/office/drawing/2014/main" id="{26AA61D5-5085-436A-84C9-2950C1B1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88" y="4316349"/>
            <a:ext cx="2513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</a:t>
            </a:r>
            <a:r>
              <a:rPr lang="en-US" altLang="en-US" sz="1800" i="1">
                <a:latin typeface="Arial" panose="020B0604020202020204" pitchFamily="34" charset="0"/>
              </a:rPr>
              <a:t>Imprint/Merge </a:t>
            </a:r>
            <a:r>
              <a:rPr lang="en-US" altLang="en-US" sz="1800">
                <a:latin typeface="Arial" panose="020B0604020202020204" pitchFamily="34" charset="0"/>
              </a:rPr>
              <a:t>from dropdown menu</a:t>
            </a:r>
          </a:p>
        </p:txBody>
      </p:sp>
      <p:sp>
        <p:nvSpPr>
          <p:cNvPr id="39952" name="Oval 15">
            <a:extLst>
              <a:ext uri="{FF2B5EF4-FFF2-40B4-BE49-F238E27FC236}">
                <a16:creationId xmlns:a16="http://schemas.microsoft.com/office/drawing/2014/main" id="{27475F03-A262-4478-AEE1-229249DAD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501008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9953" name="Text Box 16">
            <a:extLst>
              <a:ext uri="{FF2B5EF4-FFF2-40B4-BE49-F238E27FC236}">
                <a16:creationId xmlns:a16="http://schemas.microsoft.com/office/drawing/2014/main" id="{04A8999D-E988-47F2-ADFF-1AF6EB080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88" y="5445062"/>
            <a:ext cx="2473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Apply</a:t>
            </a:r>
          </a:p>
        </p:txBody>
      </p:sp>
      <p:sp>
        <p:nvSpPr>
          <p:cNvPr id="39954" name="AutoShape 17">
            <a:extLst>
              <a:ext uri="{FF2B5EF4-FFF2-40B4-BE49-F238E27FC236}">
                <a16:creationId xmlns:a16="http://schemas.microsoft.com/office/drawing/2014/main" id="{38AA6360-6BBE-4D01-8923-3D3DF72BC83B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1935163" y="5032312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55" name="AutoShape 18">
            <a:extLst>
              <a:ext uri="{FF2B5EF4-FFF2-40B4-BE49-F238E27FC236}">
                <a16:creationId xmlns:a16="http://schemas.microsoft.com/office/drawing/2014/main" id="{656A33B9-742D-421A-9DBA-1443063BA8CE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997825" y="4838637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56" name="Text Box 20">
            <a:extLst>
              <a:ext uri="{FF2B5EF4-FFF2-40B4-BE49-F238E27FC236}">
                <a16:creationId xmlns:a16="http://schemas.microsoft.com/office/drawing/2014/main" id="{B0E3AC41-BCA2-4DB2-85ED-3C66AD258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88" y="4962462"/>
            <a:ext cx="198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volumes</a:t>
            </a:r>
          </a:p>
        </p:txBody>
      </p:sp>
      <p:sp>
        <p:nvSpPr>
          <p:cNvPr id="39957" name="Oval 21">
            <a:extLst>
              <a:ext uri="{FF2B5EF4-FFF2-40B4-BE49-F238E27FC236}">
                <a16:creationId xmlns:a16="http://schemas.microsoft.com/office/drawing/2014/main" id="{BE223D3B-8BAF-40FC-82FF-5A197FFF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5508562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9958" name="AutoShape 22">
            <a:extLst>
              <a:ext uri="{FF2B5EF4-FFF2-40B4-BE49-F238E27FC236}">
                <a16:creationId xmlns:a16="http://schemas.microsoft.com/office/drawing/2014/main" id="{44E56CBF-A4B1-48B7-847F-31B437F4C751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715250" y="5670487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59" name="Rectangle 34">
            <a:extLst>
              <a:ext uri="{FF2B5EF4-FFF2-40B4-BE49-F238E27FC236}">
                <a16:creationId xmlns:a16="http://schemas.microsoft.com/office/drawing/2014/main" id="{A37407FB-CE1E-4E5B-A9CD-A40BBA05D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885761"/>
            <a:ext cx="1974850" cy="1025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Connect volumes </a:t>
            </a:r>
          </a:p>
          <a:p>
            <a:r>
              <a:rPr lang="en-US" altLang="en-US" dirty="0"/>
              <a:t>together to ensure a </a:t>
            </a:r>
          </a:p>
          <a:p>
            <a:r>
              <a:rPr lang="en-US" altLang="en-US" dirty="0"/>
              <a:t>continuous FEA mesh </a:t>
            </a:r>
          </a:p>
          <a:p>
            <a:r>
              <a:rPr lang="en-US" altLang="en-US" dirty="0"/>
              <a:t>will be generated </a:t>
            </a:r>
          </a:p>
        </p:txBody>
      </p:sp>
      <p:sp>
        <p:nvSpPr>
          <p:cNvPr id="39960" name="Oval 39">
            <a:extLst>
              <a:ext uri="{FF2B5EF4-FFF2-40B4-BE49-F238E27FC236}">
                <a16:creationId xmlns:a16="http://schemas.microsoft.com/office/drawing/2014/main" id="{F1F01788-3150-4C66-9CAC-F455E1778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287648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9961" name="Oval 40">
            <a:extLst>
              <a:ext uri="{FF2B5EF4-FFF2-40B4-BE49-F238E27FC236}">
                <a16:creationId xmlns:a16="http://schemas.microsoft.com/office/drawing/2014/main" id="{F5071091-491C-427E-A115-654CB0BC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406076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62" name="Oval 41">
            <a:extLst>
              <a:ext uri="{FF2B5EF4-FFF2-40B4-BE49-F238E27FC236}">
                <a16:creationId xmlns:a16="http://schemas.microsoft.com/office/drawing/2014/main" id="{AA97B939-5C0F-41EA-BF8F-D511EF69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512438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63" name="Oval 49">
            <a:extLst>
              <a:ext uri="{FF2B5EF4-FFF2-40B4-BE49-F238E27FC236}">
                <a16:creationId xmlns:a16="http://schemas.microsoft.com/office/drawing/2014/main" id="{B38C56BC-A390-4F41-A0F7-676FB365F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591178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9964" name="Oval 50">
            <a:extLst>
              <a:ext uri="{FF2B5EF4-FFF2-40B4-BE49-F238E27FC236}">
                <a16:creationId xmlns:a16="http://schemas.microsoft.com/office/drawing/2014/main" id="{B468EFEA-118B-4F4C-A23D-AD18EAEB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275" y="502437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9965" name="Text Box 51">
            <a:extLst>
              <a:ext uri="{FF2B5EF4-FFF2-40B4-BE49-F238E27FC236}">
                <a16:creationId xmlns:a16="http://schemas.microsoft.com/office/drawing/2014/main" id="{E3F70C14-56E6-41C8-A11A-464242C83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2346262"/>
            <a:ext cx="2322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Imprint and Merge the volumes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CDFF1665-93B7-4902-8830-28D53972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770571"/>
            <a:ext cx="203358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>
            <a:extLst>
              <a:ext uri="{FF2B5EF4-FFF2-40B4-BE49-F238E27FC236}">
                <a16:creationId xmlns:a16="http://schemas.microsoft.com/office/drawing/2014/main" id="{390B0F01-CD6A-4224-A96E-832A76CB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365250"/>
            <a:ext cx="26860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4">
            <a:extLst>
              <a:ext uri="{FF2B5EF4-FFF2-40B4-BE49-F238E27FC236}">
                <a16:creationId xmlns:a16="http://schemas.microsoft.com/office/drawing/2014/main" id="{74BD1F91-2B07-4AAF-B763-1B39FD514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989" name="Oval 5">
            <a:extLst>
              <a:ext uri="{FF2B5EF4-FFF2-40B4-BE49-F238E27FC236}">
                <a16:creationId xmlns:a16="http://schemas.microsoft.com/office/drawing/2014/main" id="{54BC687F-7ED2-4FC3-B7F1-262AA26E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D9C57EEC-9B0B-4A34-8B22-5499E3D9C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808038"/>
            <a:ext cx="216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Set Schemes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&amp; Intervals</a:t>
            </a:r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D395877E-A4B7-4B1A-9CB8-2E5355E1F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381000"/>
            <a:ext cx="1974850" cy="1103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Define the meshing </a:t>
            </a:r>
          </a:p>
          <a:p>
            <a:r>
              <a:rPr lang="en-US" altLang="en-US"/>
              <a:t>schemes and the mesh </a:t>
            </a:r>
          </a:p>
          <a:p>
            <a:r>
              <a:rPr lang="en-US" altLang="en-US"/>
              <a:t>size on the geometry</a:t>
            </a:r>
          </a:p>
          <a:p>
            <a:r>
              <a:rPr lang="en-US" altLang="en-US"/>
              <a:t>that will be used</a:t>
            </a:r>
          </a:p>
        </p:txBody>
      </p:sp>
      <p:pic>
        <p:nvPicPr>
          <p:cNvPr id="41992" name="Picture 9">
            <a:extLst>
              <a:ext uri="{FF2B5EF4-FFF2-40B4-BE49-F238E27FC236}">
                <a16:creationId xmlns:a16="http://schemas.microsoft.com/office/drawing/2014/main" id="{A23E66D1-BB12-482D-B2B7-34A0E9B2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42900"/>
            <a:ext cx="1320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AutoShape 11">
            <a:extLst>
              <a:ext uri="{FF2B5EF4-FFF2-40B4-BE49-F238E27FC236}">
                <a16:creationId xmlns:a16="http://schemas.microsoft.com/office/drawing/2014/main" id="{894CA4A3-5568-4363-B9FB-74020AB4B64C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996950" y="190550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94" name="Oval 12">
            <a:extLst>
              <a:ext uri="{FF2B5EF4-FFF2-40B4-BE49-F238E27FC236}">
                <a16:creationId xmlns:a16="http://schemas.microsoft.com/office/drawing/2014/main" id="{CE8DF77E-D5C0-4834-B814-0526DC055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05790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995" name="Oval 13">
            <a:extLst>
              <a:ext uri="{FF2B5EF4-FFF2-40B4-BE49-F238E27FC236}">
                <a16:creationId xmlns:a16="http://schemas.microsoft.com/office/drawing/2014/main" id="{FFD8B78D-4985-4D92-B347-EB1DC3D87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273100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996" name="Text Box 14">
            <a:extLst>
              <a:ext uri="{FF2B5EF4-FFF2-40B4-BE49-F238E27FC236}">
                <a16:creationId xmlns:a16="http://schemas.microsoft.com/office/drawing/2014/main" id="{DD9118DF-8831-40E9-8328-E7C1CF29C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2683383"/>
            <a:ext cx="2344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Mode-Mesh</a:t>
            </a:r>
          </a:p>
        </p:txBody>
      </p:sp>
      <p:sp>
        <p:nvSpPr>
          <p:cNvPr id="41997" name="AutoShape 15">
            <a:extLst>
              <a:ext uri="{FF2B5EF4-FFF2-40B4-BE49-F238E27FC236}">
                <a16:creationId xmlns:a16="http://schemas.microsoft.com/office/drawing/2014/main" id="{F4A4DE51-4CE9-495D-AC47-2A2FBC47BBBB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601663" y="2808796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98" name="Oval 16">
            <a:extLst>
              <a:ext uri="{FF2B5EF4-FFF2-40B4-BE49-F238E27FC236}">
                <a16:creationId xmlns:a16="http://schemas.microsoft.com/office/drawing/2014/main" id="{8AC62B7C-7900-4CEE-8A98-BF447B31D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296595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999" name="Oval 17">
            <a:extLst>
              <a:ext uri="{FF2B5EF4-FFF2-40B4-BE49-F238E27FC236}">
                <a16:creationId xmlns:a16="http://schemas.microsoft.com/office/drawing/2014/main" id="{40DBC3BD-EC64-4B94-A3AA-290CC24D0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314534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2000" name="Text Box 18">
            <a:extLst>
              <a:ext uri="{FF2B5EF4-FFF2-40B4-BE49-F238E27FC236}">
                <a16:creationId xmlns:a16="http://schemas.microsoft.com/office/drawing/2014/main" id="{C2CBA217-69D6-4D22-8D42-B4895CCA0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3112008"/>
            <a:ext cx="2344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Entity-Volumes</a:t>
            </a:r>
          </a:p>
        </p:txBody>
      </p:sp>
      <p:sp>
        <p:nvSpPr>
          <p:cNvPr id="42001" name="AutoShape 19">
            <a:extLst>
              <a:ext uri="{FF2B5EF4-FFF2-40B4-BE49-F238E27FC236}">
                <a16:creationId xmlns:a16="http://schemas.microsoft.com/office/drawing/2014/main" id="{DCAEE536-C637-473F-9989-74F90C6C133C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596900" y="4231196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2002" name="Oval 20">
            <a:extLst>
              <a:ext uri="{FF2B5EF4-FFF2-40B4-BE49-F238E27FC236}">
                <a16:creationId xmlns:a16="http://schemas.microsoft.com/office/drawing/2014/main" id="{E5051BD4-E88C-4F98-8F04-CCB87D858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357714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2003" name="Oval 21">
            <a:extLst>
              <a:ext uri="{FF2B5EF4-FFF2-40B4-BE49-F238E27FC236}">
                <a16:creationId xmlns:a16="http://schemas.microsoft.com/office/drawing/2014/main" id="{3C75C355-52FA-4265-B40E-380104323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438677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2004" name="Text Box 22">
            <a:extLst>
              <a:ext uri="{FF2B5EF4-FFF2-40B4-BE49-F238E27FC236}">
                <a16:creationId xmlns:a16="http://schemas.microsoft.com/office/drawing/2014/main" id="{75DD8675-43CC-42BE-8094-8F8E433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700" y="3548571"/>
            <a:ext cx="2344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Action-Intervals</a:t>
            </a:r>
          </a:p>
        </p:txBody>
      </p:sp>
      <p:sp>
        <p:nvSpPr>
          <p:cNvPr id="42005" name="AutoShape 23">
            <a:extLst>
              <a:ext uri="{FF2B5EF4-FFF2-40B4-BE49-F238E27FC236}">
                <a16:creationId xmlns:a16="http://schemas.microsoft.com/office/drawing/2014/main" id="{1095E866-E719-47DC-8FB6-9691B9473F12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1800225" y="529323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2006" name="Oval 24">
            <a:extLst>
              <a:ext uri="{FF2B5EF4-FFF2-40B4-BE49-F238E27FC236}">
                <a16:creationId xmlns:a16="http://schemas.microsoft.com/office/drawing/2014/main" id="{990DD67E-DC41-4AC4-8EC7-34149C61B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397719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2007" name="Oval 25">
            <a:extLst>
              <a:ext uri="{FF2B5EF4-FFF2-40B4-BE49-F238E27FC236}">
                <a16:creationId xmlns:a16="http://schemas.microsoft.com/office/drawing/2014/main" id="{05D265CC-B212-40F4-8157-DD4F579E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50278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2008" name="Text Box 26">
            <a:extLst>
              <a:ext uri="{FF2B5EF4-FFF2-40B4-BE49-F238E27FC236}">
                <a16:creationId xmlns:a16="http://schemas.microsoft.com/office/drawing/2014/main" id="{9A115D45-2FB6-4C27-8FD2-B950599D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954971"/>
            <a:ext cx="246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Automatic Sizing</a:t>
            </a:r>
            <a:r>
              <a:rPr lang="en-US" altLang="en-US" sz="1800">
                <a:latin typeface="Arial" panose="020B0604020202020204" pitchFamily="34" charset="0"/>
              </a:rPr>
              <a:t> from dropdown menu</a:t>
            </a:r>
          </a:p>
        </p:txBody>
      </p:sp>
      <p:sp>
        <p:nvSpPr>
          <p:cNvPr id="42009" name="AutoShape 28">
            <a:extLst>
              <a:ext uri="{FF2B5EF4-FFF2-40B4-BE49-F238E27FC236}">
                <a16:creationId xmlns:a16="http://schemas.microsoft.com/office/drawing/2014/main" id="{291BC7FE-2F5D-4756-BAF3-655CC1DEB996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439025" y="3170746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2010" name="Oval 29">
            <a:extLst>
              <a:ext uri="{FF2B5EF4-FFF2-40B4-BE49-F238E27FC236}">
                <a16:creationId xmlns:a16="http://schemas.microsoft.com/office/drawing/2014/main" id="{6FA70112-8E02-4A0E-AF2E-32DA87E04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62648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2011" name="Text Box 30">
            <a:extLst>
              <a:ext uri="{FF2B5EF4-FFF2-40B4-BE49-F238E27FC236}">
                <a16:creationId xmlns:a16="http://schemas.microsoft.com/office/drawing/2014/main" id="{4E0809F1-04BA-4184-827B-012716381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4589971"/>
            <a:ext cx="2344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volumes </a:t>
            </a:r>
            <a:r>
              <a:rPr lang="en-US" altLang="en-US" sz="1800" i="1">
                <a:latin typeface="Arial" panose="020B0604020202020204" pitchFamily="34" charset="0"/>
              </a:rPr>
              <a:t>all</a:t>
            </a:r>
          </a:p>
        </p:txBody>
      </p:sp>
      <p:sp>
        <p:nvSpPr>
          <p:cNvPr id="42012" name="Oval 31">
            <a:extLst>
              <a:ext uri="{FF2B5EF4-FFF2-40B4-BE49-F238E27FC236}">
                <a16:creationId xmlns:a16="http://schemas.microsoft.com/office/drawing/2014/main" id="{EE231E7A-699B-46B5-855B-74D352CE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8" y="327075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2013" name="Oval 32">
            <a:extLst>
              <a:ext uri="{FF2B5EF4-FFF2-40B4-BE49-F238E27FC236}">
                <a16:creationId xmlns:a16="http://schemas.microsoft.com/office/drawing/2014/main" id="{87E1675B-5A43-4EAD-980F-742DB57A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888" y="391210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2014" name="AutoShape 33">
            <a:extLst>
              <a:ext uri="{FF2B5EF4-FFF2-40B4-BE49-F238E27FC236}">
                <a16:creationId xmlns:a16="http://schemas.microsoft.com/office/drawing/2014/main" id="{CD4009DE-8E54-41E2-B5E3-36198DD29B38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156450" y="3720021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2015" name="Line 34">
            <a:extLst>
              <a:ext uri="{FF2B5EF4-FFF2-40B4-BE49-F238E27FC236}">
                <a16:creationId xmlns:a16="http://schemas.microsoft.com/office/drawing/2014/main" id="{FABE02A5-832A-49C3-89AB-902E6B554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4500" y="3767646"/>
            <a:ext cx="230188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Line 35">
            <a:extLst>
              <a:ext uri="{FF2B5EF4-FFF2-40B4-BE49-F238E27FC236}">
                <a16:creationId xmlns:a16="http://schemas.microsoft.com/office/drawing/2014/main" id="{C4098888-2024-48FE-BD32-2499D34C4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0588" y="3767646"/>
            <a:ext cx="207962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Oval 36">
            <a:extLst>
              <a:ext uri="{FF2B5EF4-FFF2-40B4-BE49-F238E27FC236}">
                <a16:creationId xmlns:a16="http://schemas.microsoft.com/office/drawing/2014/main" id="{9C99542B-F0AA-492A-9B71-C20D6F1DC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5" y="510114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2018" name="Text Box 37">
            <a:extLst>
              <a:ext uri="{FF2B5EF4-FFF2-40B4-BE49-F238E27FC236}">
                <a16:creationId xmlns:a16="http://schemas.microsoft.com/office/drawing/2014/main" id="{8DADAC9A-3399-4025-9837-B02D54D7C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5072571"/>
            <a:ext cx="2598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Drag the slider until the desired resolution is set (see preview in graphics window)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42019" name="Text Box 39">
            <a:extLst>
              <a:ext uri="{FF2B5EF4-FFF2-40B4-BE49-F238E27FC236}">
                <a16:creationId xmlns:a16="http://schemas.microsoft.com/office/drawing/2014/main" id="{530072E2-1E24-4787-A848-1EE284EB9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5144008"/>
            <a:ext cx="10620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Preview of </a:t>
            </a:r>
          </a:p>
          <a:p>
            <a:r>
              <a:rPr lang="en-US" altLang="en-US"/>
              <a:t>nodes on </a:t>
            </a:r>
          </a:p>
          <a:p>
            <a:r>
              <a:rPr lang="en-US" altLang="en-US"/>
              <a:t>the curves</a:t>
            </a:r>
          </a:p>
        </p:txBody>
      </p:sp>
      <p:sp>
        <p:nvSpPr>
          <p:cNvPr id="42020" name="Text Box 40">
            <a:extLst>
              <a:ext uri="{FF2B5EF4-FFF2-40B4-BE49-F238E27FC236}">
                <a16:creationId xmlns:a16="http://schemas.microsoft.com/office/drawing/2014/main" id="{1E3E2A02-6542-46C8-B963-7744C235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1913446"/>
            <a:ext cx="2344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Preview and set the mesh size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pic>
        <p:nvPicPr>
          <p:cNvPr id="42021" name="Picture 6">
            <a:extLst>
              <a:ext uri="{FF2B5EF4-FFF2-40B4-BE49-F238E27FC236}">
                <a16:creationId xmlns:a16="http://schemas.microsoft.com/office/drawing/2014/main" id="{D158D2B2-C411-45ED-87FE-0E6851CE0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183696"/>
            <a:ext cx="1279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3C1AC95D-7B6A-4106-9E50-94A3C0C9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428875"/>
            <a:ext cx="30384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>
            <a:extLst>
              <a:ext uri="{FF2B5EF4-FFF2-40B4-BE49-F238E27FC236}">
                <a16:creationId xmlns:a16="http://schemas.microsoft.com/office/drawing/2014/main" id="{B15FA638-2A7C-4061-A55F-9ECC57F9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630363"/>
            <a:ext cx="261778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4">
            <a:extLst>
              <a:ext uri="{FF2B5EF4-FFF2-40B4-BE49-F238E27FC236}">
                <a16:creationId xmlns:a16="http://schemas.microsoft.com/office/drawing/2014/main" id="{44072E8A-C1AC-4E1A-91B4-8A6256F3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037" name="Oval 5">
            <a:extLst>
              <a:ext uri="{FF2B5EF4-FFF2-40B4-BE49-F238E27FC236}">
                <a16:creationId xmlns:a16="http://schemas.microsoft.com/office/drawing/2014/main" id="{33E3B1D6-92F5-4A3F-A8C1-6F1E5299C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F5C9EC4C-E4AB-44D2-85B6-ECC2FDEA4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808038"/>
            <a:ext cx="216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Set Schemes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&amp; Intervals</a:t>
            </a: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992DD55A-CF9E-4D4B-9830-8D24AE71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943134"/>
            <a:ext cx="1974850" cy="1103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Define the meshing </a:t>
            </a:r>
          </a:p>
          <a:p>
            <a:r>
              <a:rPr lang="en-US" altLang="en-US" dirty="0"/>
              <a:t>schemes and the mesh </a:t>
            </a:r>
          </a:p>
          <a:p>
            <a:r>
              <a:rPr lang="en-US" altLang="en-US" dirty="0"/>
              <a:t>size on the geometry</a:t>
            </a:r>
          </a:p>
          <a:p>
            <a:r>
              <a:rPr lang="en-US" altLang="en-US" dirty="0"/>
              <a:t>that will be used</a:t>
            </a:r>
          </a:p>
        </p:txBody>
      </p:sp>
      <p:pic>
        <p:nvPicPr>
          <p:cNvPr id="44040" name="Picture 8">
            <a:extLst>
              <a:ext uri="{FF2B5EF4-FFF2-40B4-BE49-F238E27FC236}">
                <a16:creationId xmlns:a16="http://schemas.microsoft.com/office/drawing/2014/main" id="{19128F6B-0A98-429A-B40A-7B2E5ABE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42900"/>
            <a:ext cx="1320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 Box 15">
            <a:extLst>
              <a:ext uri="{FF2B5EF4-FFF2-40B4-BE49-F238E27FC236}">
                <a16:creationId xmlns:a16="http://schemas.microsoft.com/office/drawing/2014/main" id="{F6AB51D1-4FAC-4033-97BC-3CD930ABF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933575"/>
            <a:ext cx="3189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Set the Meshing scheme to Automatically Calculate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44042" name="AutoShape 16">
            <a:extLst>
              <a:ext uri="{FF2B5EF4-FFF2-40B4-BE49-F238E27FC236}">
                <a16:creationId xmlns:a16="http://schemas.microsoft.com/office/drawing/2014/main" id="{C494C03C-563B-4CE6-9107-5A917BC5F3B2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082675" y="35179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4043" name="Oval 17">
            <a:extLst>
              <a:ext uri="{FF2B5EF4-FFF2-40B4-BE49-F238E27FC236}">
                <a16:creationId xmlns:a16="http://schemas.microsoft.com/office/drawing/2014/main" id="{89AC75FB-63C3-4748-82C8-20608C13C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36258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4044" name="Oval 18">
            <a:extLst>
              <a:ext uri="{FF2B5EF4-FFF2-40B4-BE49-F238E27FC236}">
                <a16:creationId xmlns:a16="http://schemas.microsoft.com/office/drawing/2014/main" id="{8D1973E7-B42A-43A5-9C46-3E26C73E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27971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4045" name="Text Box 19">
            <a:extLst>
              <a:ext uri="{FF2B5EF4-FFF2-40B4-BE49-F238E27FC236}">
                <a16:creationId xmlns:a16="http://schemas.microsoft.com/office/drawing/2014/main" id="{73FC1A33-2C0E-4ABB-8EF4-2A12E6E76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2749550"/>
            <a:ext cx="2344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Action-Mesh</a:t>
            </a:r>
          </a:p>
        </p:txBody>
      </p:sp>
      <p:sp>
        <p:nvSpPr>
          <p:cNvPr id="44046" name="AutoShape 20">
            <a:extLst>
              <a:ext uri="{FF2B5EF4-FFF2-40B4-BE49-F238E27FC236}">
                <a16:creationId xmlns:a16="http://schemas.microsoft.com/office/drawing/2014/main" id="{5BC19965-BD34-479C-8BB4-7F58A8B2E49A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971675" y="45100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4047" name="Oval 21">
            <a:extLst>
              <a:ext uri="{FF2B5EF4-FFF2-40B4-BE49-F238E27FC236}">
                <a16:creationId xmlns:a16="http://schemas.microsoft.com/office/drawing/2014/main" id="{12C0BE8E-A4F5-472C-9F93-6389C3B88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1765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4048" name="AutoShape 24">
            <a:extLst>
              <a:ext uri="{FF2B5EF4-FFF2-40B4-BE49-F238E27FC236}">
                <a16:creationId xmlns:a16="http://schemas.microsoft.com/office/drawing/2014/main" id="{B90E9BF5-7A81-4AC5-B854-6819E7FC0B7D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6572250" y="33416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4049" name="Oval 26">
            <a:extLst>
              <a:ext uri="{FF2B5EF4-FFF2-40B4-BE49-F238E27FC236}">
                <a16:creationId xmlns:a16="http://schemas.microsoft.com/office/drawing/2014/main" id="{FD3AC7C9-8EE7-4ED9-ABA5-167EB9C5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41354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4050" name="AutoShape 28">
            <a:extLst>
              <a:ext uri="{FF2B5EF4-FFF2-40B4-BE49-F238E27FC236}">
                <a16:creationId xmlns:a16="http://schemas.microsoft.com/office/drawing/2014/main" id="{85B53C1F-F159-4C61-B288-EDED26AA2400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8242300" y="37988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4051" name="Oval 29">
            <a:extLst>
              <a:ext uri="{FF2B5EF4-FFF2-40B4-BE49-F238E27FC236}">
                <a16:creationId xmlns:a16="http://schemas.microsoft.com/office/drawing/2014/main" id="{31A1351D-8BDB-4513-88F6-2D2184383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48355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4052" name="Oval 30">
            <a:extLst>
              <a:ext uri="{FF2B5EF4-FFF2-40B4-BE49-F238E27FC236}">
                <a16:creationId xmlns:a16="http://schemas.microsoft.com/office/drawing/2014/main" id="{DB8464F3-C118-4440-8087-9E19FDDD4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9385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4053" name="Text Box 31">
            <a:extLst>
              <a:ext uri="{FF2B5EF4-FFF2-40B4-BE49-F238E27FC236}">
                <a16:creationId xmlns:a16="http://schemas.microsoft.com/office/drawing/2014/main" id="{C2B96901-913C-4E1C-A4AB-4E9A6EF1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3130550"/>
            <a:ext cx="23447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Automatically Calculate</a:t>
            </a:r>
            <a:r>
              <a:rPr lang="en-US" altLang="en-US" sz="1800">
                <a:latin typeface="Arial" panose="020B0604020202020204" pitchFamily="34" charset="0"/>
              </a:rPr>
              <a:t> from dropdown menu</a:t>
            </a:r>
          </a:p>
        </p:txBody>
      </p:sp>
      <p:sp>
        <p:nvSpPr>
          <p:cNvPr id="44054" name="Oval 32">
            <a:extLst>
              <a:ext uri="{FF2B5EF4-FFF2-40B4-BE49-F238E27FC236}">
                <a16:creationId xmlns:a16="http://schemas.microsoft.com/office/drawing/2014/main" id="{3FED45FD-CFA0-4E3E-9078-B32274B1C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46831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4055" name="Text Box 34">
            <a:extLst>
              <a:ext uri="{FF2B5EF4-FFF2-40B4-BE49-F238E27FC236}">
                <a16:creationId xmlns:a16="http://schemas.microsoft.com/office/drawing/2014/main" id="{59750B49-9008-4DEB-B39B-31995FF00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4121150"/>
            <a:ext cx="2344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the volumes (</a:t>
            </a:r>
            <a:r>
              <a:rPr lang="en-US" altLang="en-US" sz="1800" i="1">
                <a:latin typeface="Arial" panose="020B0604020202020204" pitchFamily="34" charset="0"/>
              </a:rPr>
              <a:t>all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4056" name="Oval 35">
            <a:extLst>
              <a:ext uri="{FF2B5EF4-FFF2-40B4-BE49-F238E27FC236}">
                <a16:creationId xmlns:a16="http://schemas.microsoft.com/office/drawing/2014/main" id="{B3732095-43C4-42C6-86B3-43AB8790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5" y="34575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4057" name="Text Box 36">
            <a:extLst>
              <a:ext uri="{FF2B5EF4-FFF2-40B4-BE49-F238E27FC236}">
                <a16:creationId xmlns:a16="http://schemas.microsoft.com/office/drawing/2014/main" id="{1C61B0F5-2482-4ADB-B094-0D16C94E4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4811713"/>
            <a:ext cx="2344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Apply Scheme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C814BA04-1027-4BED-800E-CEB8CFDB8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082800"/>
            <a:ext cx="28892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4">
            <a:extLst>
              <a:ext uri="{FF2B5EF4-FFF2-40B4-BE49-F238E27FC236}">
                <a16:creationId xmlns:a16="http://schemas.microsoft.com/office/drawing/2014/main" id="{C160D463-C37B-4737-9E42-070853CF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5060" name="Oval 5">
            <a:extLst>
              <a:ext uri="{FF2B5EF4-FFF2-40B4-BE49-F238E27FC236}">
                <a16:creationId xmlns:a16="http://schemas.microsoft.com/office/drawing/2014/main" id="{F3A1344E-A88B-47F0-B600-29BB0911E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85FB3485-4EB8-455E-B56D-D1ADBEDD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808038"/>
            <a:ext cx="109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Mesh</a:t>
            </a:r>
          </a:p>
        </p:txBody>
      </p:sp>
      <p:sp>
        <p:nvSpPr>
          <p:cNvPr id="45062" name="Rectangle 7">
            <a:extLst>
              <a:ext uri="{FF2B5EF4-FFF2-40B4-BE49-F238E27FC236}">
                <a16:creationId xmlns:a16="http://schemas.microsoft.com/office/drawing/2014/main" id="{9F15C6F3-D291-4D7B-94A2-FA13B7B1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910431"/>
            <a:ext cx="1974850" cy="565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Create the hex mesh </a:t>
            </a:r>
          </a:p>
          <a:p>
            <a:r>
              <a:rPr lang="en-US" altLang="en-US" dirty="0"/>
              <a:t>on the volumes</a:t>
            </a:r>
          </a:p>
        </p:txBody>
      </p:sp>
      <p:pic>
        <p:nvPicPr>
          <p:cNvPr id="45063" name="Picture 9">
            <a:extLst>
              <a:ext uri="{FF2B5EF4-FFF2-40B4-BE49-F238E27FC236}">
                <a16:creationId xmlns:a16="http://schemas.microsoft.com/office/drawing/2014/main" id="{E37B4ED7-99C6-4E00-A06C-439A9C57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09563"/>
            <a:ext cx="134778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AutoShape 11">
            <a:extLst>
              <a:ext uri="{FF2B5EF4-FFF2-40B4-BE49-F238E27FC236}">
                <a16:creationId xmlns:a16="http://schemas.microsoft.com/office/drawing/2014/main" id="{A5FAA681-F10D-4B07-A1FD-58BBC8CF05D3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551113" y="43148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5065" name="Oval 12">
            <a:extLst>
              <a:ext uri="{FF2B5EF4-FFF2-40B4-BE49-F238E27FC236}">
                <a16:creationId xmlns:a16="http://schemas.microsoft.com/office/drawing/2014/main" id="{F306E21C-2E41-438E-9CA4-B236E349E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44227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5066" name="Text Box 14">
            <a:extLst>
              <a:ext uri="{FF2B5EF4-FFF2-40B4-BE49-F238E27FC236}">
                <a16:creationId xmlns:a16="http://schemas.microsoft.com/office/drawing/2014/main" id="{024265CF-E227-4E2C-8B06-85FBD33B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2455863"/>
            <a:ext cx="3189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Mesh the Volumes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45067" name="Oval 15">
            <a:extLst>
              <a:ext uri="{FF2B5EF4-FFF2-40B4-BE49-F238E27FC236}">
                <a16:creationId xmlns:a16="http://schemas.microsoft.com/office/drawing/2014/main" id="{2945BBE9-32A2-447A-BAC4-F9C1F7ADC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52847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5068" name="Text Box 16">
            <a:extLst>
              <a:ext uri="{FF2B5EF4-FFF2-40B4-BE49-F238E27FC236}">
                <a16:creationId xmlns:a16="http://schemas.microsoft.com/office/drawing/2014/main" id="{BE652E5C-9FBD-42A4-979B-DF55ABC8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5251450"/>
            <a:ext cx="2519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the </a:t>
            </a:r>
            <a:r>
              <a:rPr lang="en-US" altLang="en-US" sz="1800" i="1">
                <a:latin typeface="Arial" panose="020B0604020202020204" pitchFamily="34" charset="0"/>
              </a:rPr>
              <a:t>Mesh</a:t>
            </a:r>
            <a:r>
              <a:rPr lang="en-US" altLang="en-US" sz="1800">
                <a:latin typeface="Arial" panose="020B0604020202020204" pitchFamily="34" charset="0"/>
              </a:rPr>
              <a:t> Button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pic>
        <p:nvPicPr>
          <p:cNvPr id="45069" name="Picture 4">
            <a:extLst>
              <a:ext uri="{FF2B5EF4-FFF2-40B4-BE49-F238E27FC236}">
                <a16:creationId xmlns:a16="http://schemas.microsoft.com/office/drawing/2014/main" id="{F1017F57-0CF9-48F4-80CB-104DB8083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3"/>
          <a:stretch/>
        </p:blipFill>
        <p:spPr bwMode="auto">
          <a:xfrm>
            <a:off x="3481055" y="2836336"/>
            <a:ext cx="5517710" cy="32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66C9F363-0D5C-4F77-8974-41D6DA307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6083" name="Oval 6">
            <a:extLst>
              <a:ext uri="{FF2B5EF4-FFF2-40B4-BE49-F238E27FC236}">
                <a16:creationId xmlns:a16="http://schemas.microsoft.com/office/drawing/2014/main" id="{D39AC265-C857-43D9-8526-823CCC7E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6084" name="Text Box 7">
            <a:extLst>
              <a:ext uri="{FF2B5EF4-FFF2-40B4-BE49-F238E27FC236}">
                <a16:creationId xmlns:a16="http://schemas.microsoft.com/office/drawing/2014/main" id="{74F1D7B0-A87B-4DCA-BBDE-0188F35AD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744538"/>
            <a:ext cx="174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Check Quality</a:t>
            </a: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75D2B08F-B58A-43AE-A66F-A54CB841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93688"/>
            <a:ext cx="165258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6" name="Group 72">
            <a:extLst>
              <a:ext uri="{FF2B5EF4-FFF2-40B4-BE49-F238E27FC236}">
                <a16:creationId xmlns:a16="http://schemas.microsoft.com/office/drawing/2014/main" id="{202769B4-C1E6-45DB-B37E-1DDA7D308AC9}"/>
              </a:ext>
            </a:extLst>
          </p:cNvPr>
          <p:cNvGrpSpPr>
            <a:grpSpLocks/>
          </p:cNvGrpSpPr>
          <p:nvPr/>
        </p:nvGrpSpPr>
        <p:grpSpPr bwMode="auto">
          <a:xfrm>
            <a:off x="4852988" y="2689225"/>
            <a:ext cx="1292225" cy="1295400"/>
            <a:chOff x="4286250" y="2536825"/>
            <a:chExt cx="1292225" cy="1295400"/>
          </a:xfrm>
        </p:grpSpPr>
        <p:sp>
          <p:nvSpPr>
            <p:cNvPr id="46184" name="Freeform 13">
              <a:extLst>
                <a:ext uri="{FF2B5EF4-FFF2-40B4-BE49-F238E27FC236}">
                  <a16:creationId xmlns:a16="http://schemas.microsoft.com/office/drawing/2014/main" id="{59B0175B-4D19-4802-B243-3890C5269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0" y="2571750"/>
              <a:ext cx="1238250" cy="1235075"/>
            </a:xfrm>
            <a:custGeom>
              <a:avLst/>
              <a:gdLst>
                <a:gd name="T0" fmla="*/ 6350 w 1238250"/>
                <a:gd name="T1" fmla="*/ 0 h 1235075"/>
                <a:gd name="T2" fmla="*/ 977900 w 1238250"/>
                <a:gd name="T3" fmla="*/ 419100 h 1235075"/>
                <a:gd name="T4" fmla="*/ 1238250 w 1238250"/>
                <a:gd name="T5" fmla="*/ 1235075 h 1235075"/>
                <a:gd name="T6" fmla="*/ 0 w 1238250"/>
                <a:gd name="T7" fmla="*/ 1225550 h 1235075"/>
                <a:gd name="T8" fmla="*/ 6350 w 1238250"/>
                <a:gd name="T9" fmla="*/ 0 h 1235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8250" h="1235075">
                  <a:moveTo>
                    <a:pt x="6350" y="0"/>
                  </a:moveTo>
                  <a:lnTo>
                    <a:pt x="977900" y="419100"/>
                  </a:lnTo>
                  <a:lnTo>
                    <a:pt x="1238250" y="1235075"/>
                  </a:lnTo>
                  <a:lnTo>
                    <a:pt x="0" y="1225550"/>
                  </a:lnTo>
                  <a:cubicBezTo>
                    <a:pt x="1058" y="818092"/>
                    <a:pt x="2117" y="410633"/>
                    <a:pt x="6350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6185" name="Straight Connector 15">
              <a:extLst>
                <a:ext uri="{FF2B5EF4-FFF2-40B4-BE49-F238E27FC236}">
                  <a16:creationId xmlns:a16="http://schemas.microsoft.com/office/drawing/2014/main" id="{0415D7FD-3405-4548-B5C3-CF9BE603B154}"/>
                </a:ext>
              </a:extLst>
            </p:cNvPr>
            <p:cNvCxnSpPr>
              <a:cxnSpLocks noChangeShapeType="1"/>
              <a:stCxn id="46184" idx="0"/>
            </p:cNvCxnSpPr>
            <p:nvPr/>
          </p:nvCxnSpPr>
          <p:spPr bwMode="auto">
            <a:xfrm>
              <a:off x="4318000" y="2571750"/>
              <a:ext cx="889000" cy="353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86" name="Straight Connector 16">
              <a:extLst>
                <a:ext uri="{FF2B5EF4-FFF2-40B4-BE49-F238E27FC236}">
                  <a16:creationId xmlns:a16="http://schemas.microsoft.com/office/drawing/2014/main" id="{40A989CB-8FCF-4D2B-8483-BCF0763055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14825" y="2568575"/>
              <a:ext cx="6350" cy="1231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87" name="Straight Connector 19">
              <a:extLst>
                <a:ext uri="{FF2B5EF4-FFF2-40B4-BE49-F238E27FC236}">
                  <a16:creationId xmlns:a16="http://schemas.microsoft.com/office/drawing/2014/main" id="{6F274407-3797-4152-ABE8-D39A90AA72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327525" y="3800475"/>
              <a:ext cx="12223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88" name="Straight Connector 22">
              <a:extLst>
                <a:ext uri="{FF2B5EF4-FFF2-40B4-BE49-F238E27FC236}">
                  <a16:creationId xmlns:a16="http://schemas.microsoft.com/office/drawing/2014/main" id="{C5878209-3F58-4B5A-97B3-BCA64E417A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207000" y="2921000"/>
              <a:ext cx="342901" cy="876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89" name="Oval 25">
              <a:extLst>
                <a:ext uri="{FF2B5EF4-FFF2-40B4-BE49-F238E27FC236}">
                  <a16:creationId xmlns:a16="http://schemas.microsoft.com/office/drawing/2014/main" id="{6073CEEF-68E6-45F0-B110-3EBA31397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250" y="2536825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90" name="Oval 26">
              <a:extLst>
                <a:ext uri="{FF2B5EF4-FFF2-40B4-BE49-F238E27FC236}">
                  <a16:creationId xmlns:a16="http://schemas.microsoft.com/office/drawing/2014/main" id="{3C622B22-89E3-4200-8B27-088C693A2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2899833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91" name="Oval 27">
              <a:extLst>
                <a:ext uri="{FF2B5EF4-FFF2-40B4-BE49-F238E27FC236}">
                  <a16:creationId xmlns:a16="http://schemas.microsoft.com/office/drawing/2014/main" id="{BE2B87AD-6978-4986-AD8F-792D5CFCC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250" y="3759200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92" name="Oval 28">
              <a:extLst>
                <a:ext uri="{FF2B5EF4-FFF2-40B4-BE49-F238E27FC236}">
                  <a16:creationId xmlns:a16="http://schemas.microsoft.com/office/drawing/2014/main" id="{51483C49-F336-4ED0-B25C-2330FDDE1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759200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</p:grpSp>
      <p:grpSp>
        <p:nvGrpSpPr>
          <p:cNvPr id="46087" name="Group 73">
            <a:extLst>
              <a:ext uri="{FF2B5EF4-FFF2-40B4-BE49-F238E27FC236}">
                <a16:creationId xmlns:a16="http://schemas.microsoft.com/office/drawing/2014/main" id="{2EFE6657-B081-4B0A-B9AA-2DF5EA007AC1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2686050"/>
            <a:ext cx="1292225" cy="1298575"/>
            <a:chOff x="6322498" y="2549421"/>
            <a:chExt cx="1292822" cy="1298659"/>
          </a:xfrm>
        </p:grpSpPr>
        <p:sp>
          <p:nvSpPr>
            <p:cNvPr id="46175" name="Freeform 31">
              <a:extLst>
                <a:ext uri="{FF2B5EF4-FFF2-40B4-BE49-F238E27FC236}">
                  <a16:creationId xmlns:a16="http://schemas.microsoft.com/office/drawing/2014/main" id="{0A4CC169-CCED-4E5E-9A99-E99811FDB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495" y="2587605"/>
              <a:ext cx="1238250" cy="1235075"/>
            </a:xfrm>
            <a:custGeom>
              <a:avLst/>
              <a:gdLst>
                <a:gd name="T0" fmla="*/ 6350 w 1238250"/>
                <a:gd name="T1" fmla="*/ 0 h 1235075"/>
                <a:gd name="T2" fmla="*/ 977900 w 1238250"/>
                <a:gd name="T3" fmla="*/ 419100 h 1235075"/>
                <a:gd name="T4" fmla="*/ 1238250 w 1238250"/>
                <a:gd name="T5" fmla="*/ 1235075 h 1235075"/>
                <a:gd name="T6" fmla="*/ 0 w 1238250"/>
                <a:gd name="T7" fmla="*/ 1225550 h 1235075"/>
                <a:gd name="T8" fmla="*/ 6350 w 1238250"/>
                <a:gd name="T9" fmla="*/ 0 h 1235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8250" h="1235075">
                  <a:moveTo>
                    <a:pt x="6350" y="0"/>
                  </a:moveTo>
                  <a:lnTo>
                    <a:pt x="977900" y="419100"/>
                  </a:lnTo>
                  <a:lnTo>
                    <a:pt x="1238250" y="1235075"/>
                  </a:lnTo>
                  <a:lnTo>
                    <a:pt x="0" y="1225550"/>
                  </a:lnTo>
                  <a:cubicBezTo>
                    <a:pt x="1058" y="818092"/>
                    <a:pt x="2117" y="410633"/>
                    <a:pt x="6350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6176" name="Straight Connector 32">
              <a:extLst>
                <a:ext uri="{FF2B5EF4-FFF2-40B4-BE49-F238E27FC236}">
                  <a16:creationId xmlns:a16="http://schemas.microsoft.com/office/drawing/2014/main" id="{E26E6825-1C06-4866-9ED6-420F021382DC}"/>
                </a:ext>
              </a:extLst>
            </p:cNvPr>
            <p:cNvCxnSpPr>
              <a:cxnSpLocks noChangeShapeType="1"/>
              <a:stCxn id="46175" idx="0"/>
            </p:cNvCxnSpPr>
            <p:nvPr/>
          </p:nvCxnSpPr>
          <p:spPr bwMode="auto">
            <a:xfrm>
              <a:off x="6354845" y="2587605"/>
              <a:ext cx="12319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77" name="Straight Connector 33">
              <a:extLst>
                <a:ext uri="{FF2B5EF4-FFF2-40B4-BE49-F238E27FC236}">
                  <a16:creationId xmlns:a16="http://schemas.microsoft.com/office/drawing/2014/main" id="{92E3C071-E2BF-422F-923F-ED9183653B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1670" y="2584430"/>
              <a:ext cx="6350" cy="1231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78" name="Straight Connector 34">
              <a:extLst>
                <a:ext uri="{FF2B5EF4-FFF2-40B4-BE49-F238E27FC236}">
                  <a16:creationId xmlns:a16="http://schemas.microsoft.com/office/drawing/2014/main" id="{5FB0FCC9-F8DB-4D48-9279-24B46030AA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364370" y="3816330"/>
              <a:ext cx="12223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79" name="Straight Connector 35">
              <a:extLst>
                <a:ext uri="{FF2B5EF4-FFF2-40B4-BE49-F238E27FC236}">
                  <a16:creationId xmlns:a16="http://schemas.microsoft.com/office/drawing/2014/main" id="{6E1F6057-15F3-4BA6-8F84-604E867309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583570" y="2587606"/>
              <a:ext cx="3175" cy="1225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80" name="Oval 37">
              <a:extLst>
                <a:ext uri="{FF2B5EF4-FFF2-40B4-BE49-F238E27FC236}">
                  <a16:creationId xmlns:a16="http://schemas.microsoft.com/office/drawing/2014/main" id="{99E2D4A2-F4E7-4C12-B063-A894CDFD0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2295" y="2555855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81" name="Oval 38">
              <a:extLst>
                <a:ext uri="{FF2B5EF4-FFF2-40B4-BE49-F238E27FC236}">
                  <a16:creationId xmlns:a16="http://schemas.microsoft.com/office/drawing/2014/main" id="{34EAC1B2-8B52-456E-A333-CFE2C81CB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3095" y="3775055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82" name="Oval 39">
              <a:extLst>
                <a:ext uri="{FF2B5EF4-FFF2-40B4-BE49-F238E27FC236}">
                  <a16:creationId xmlns:a16="http://schemas.microsoft.com/office/drawing/2014/main" id="{1C89EE57-C67F-49CC-B567-F8F9B939D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2295" y="3775055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83" name="Oval 40">
              <a:extLst>
                <a:ext uri="{FF2B5EF4-FFF2-40B4-BE49-F238E27FC236}">
                  <a16:creationId xmlns:a16="http://schemas.microsoft.com/office/drawing/2014/main" id="{09B6D710-BF6E-47E5-AA5E-1303E496D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2498" y="2549421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</p:grpSp>
      <p:grpSp>
        <p:nvGrpSpPr>
          <p:cNvPr id="46088" name="Group 71">
            <a:extLst>
              <a:ext uri="{FF2B5EF4-FFF2-40B4-BE49-F238E27FC236}">
                <a16:creationId xmlns:a16="http://schemas.microsoft.com/office/drawing/2014/main" id="{AB967577-9D27-420A-872A-B14B5BFD5DCA}"/>
              </a:ext>
            </a:extLst>
          </p:cNvPr>
          <p:cNvGrpSpPr>
            <a:grpSpLocks/>
          </p:cNvGrpSpPr>
          <p:nvPr/>
        </p:nvGrpSpPr>
        <p:grpSpPr bwMode="auto">
          <a:xfrm>
            <a:off x="2906713" y="2689225"/>
            <a:ext cx="1292225" cy="1295400"/>
            <a:chOff x="2349374" y="2525370"/>
            <a:chExt cx="1292225" cy="1295400"/>
          </a:xfrm>
        </p:grpSpPr>
        <p:sp>
          <p:nvSpPr>
            <p:cNvPr id="46166" name="Freeform 45">
              <a:extLst>
                <a:ext uri="{FF2B5EF4-FFF2-40B4-BE49-F238E27FC236}">
                  <a16:creationId xmlns:a16="http://schemas.microsoft.com/office/drawing/2014/main" id="{18D51BB5-96E1-40BD-AD93-A19683787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774" y="2560295"/>
              <a:ext cx="1238250" cy="1235075"/>
            </a:xfrm>
            <a:custGeom>
              <a:avLst/>
              <a:gdLst>
                <a:gd name="T0" fmla="*/ 6350 w 1238250"/>
                <a:gd name="T1" fmla="*/ 0 h 1235075"/>
                <a:gd name="T2" fmla="*/ 977900 w 1238250"/>
                <a:gd name="T3" fmla="*/ 419100 h 1235075"/>
                <a:gd name="T4" fmla="*/ 1238250 w 1238250"/>
                <a:gd name="T5" fmla="*/ 1235075 h 1235075"/>
                <a:gd name="T6" fmla="*/ 0 w 1238250"/>
                <a:gd name="T7" fmla="*/ 1225550 h 1235075"/>
                <a:gd name="T8" fmla="*/ 6350 w 1238250"/>
                <a:gd name="T9" fmla="*/ 0 h 1235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8250" h="1235075">
                  <a:moveTo>
                    <a:pt x="6350" y="0"/>
                  </a:moveTo>
                  <a:lnTo>
                    <a:pt x="977900" y="419100"/>
                  </a:lnTo>
                  <a:lnTo>
                    <a:pt x="1238250" y="1235075"/>
                  </a:lnTo>
                  <a:lnTo>
                    <a:pt x="0" y="1225550"/>
                  </a:lnTo>
                  <a:cubicBezTo>
                    <a:pt x="1058" y="818092"/>
                    <a:pt x="2117" y="410633"/>
                    <a:pt x="6350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6167" name="Straight Connector 46">
              <a:extLst>
                <a:ext uri="{FF2B5EF4-FFF2-40B4-BE49-F238E27FC236}">
                  <a16:creationId xmlns:a16="http://schemas.microsoft.com/office/drawing/2014/main" id="{AF6EAFFA-0BCC-4214-9C82-9174DC6B0882}"/>
                </a:ext>
              </a:extLst>
            </p:cNvPr>
            <p:cNvCxnSpPr>
              <a:cxnSpLocks noChangeShapeType="1"/>
              <a:stCxn id="46166" idx="0"/>
              <a:endCxn id="46172" idx="1"/>
            </p:cNvCxnSpPr>
            <p:nvPr/>
          </p:nvCxnSpPr>
          <p:spPr bwMode="auto">
            <a:xfrm>
              <a:off x="2381124" y="2560295"/>
              <a:ext cx="594894" cy="602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68" name="Straight Connector 47">
              <a:extLst>
                <a:ext uri="{FF2B5EF4-FFF2-40B4-BE49-F238E27FC236}">
                  <a16:creationId xmlns:a16="http://schemas.microsoft.com/office/drawing/2014/main" id="{3D3658F6-F349-4530-BC67-9CBDE4EE25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7949" y="2557120"/>
              <a:ext cx="6350" cy="1231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69" name="Straight Connector 48">
              <a:extLst>
                <a:ext uri="{FF2B5EF4-FFF2-40B4-BE49-F238E27FC236}">
                  <a16:creationId xmlns:a16="http://schemas.microsoft.com/office/drawing/2014/main" id="{702A0E50-2D85-4973-BDF3-BE1D8AB1E0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90649" y="3789020"/>
              <a:ext cx="12223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70" name="Straight Connector 49">
              <a:extLst>
                <a:ext uri="{FF2B5EF4-FFF2-40B4-BE49-F238E27FC236}">
                  <a16:creationId xmlns:a16="http://schemas.microsoft.com/office/drawing/2014/main" id="{C17D6C0D-D1BF-44D6-A4FA-9AF8D50C1D2C}"/>
                </a:ext>
              </a:extLst>
            </p:cNvPr>
            <p:cNvCxnSpPr>
              <a:cxnSpLocks noChangeShapeType="1"/>
              <a:endCxn id="46172" idx="5"/>
            </p:cNvCxnSpPr>
            <p:nvPr/>
          </p:nvCxnSpPr>
          <p:spPr bwMode="auto">
            <a:xfrm flipH="1" flipV="1">
              <a:off x="3027655" y="3214234"/>
              <a:ext cx="601246" cy="565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71" name="Oval 50">
              <a:extLst>
                <a:ext uri="{FF2B5EF4-FFF2-40B4-BE49-F238E27FC236}">
                  <a16:creationId xmlns:a16="http://schemas.microsoft.com/office/drawing/2014/main" id="{4734FB32-FBA8-416B-A7A3-E1503C9FD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374" y="2525370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72" name="Oval 51">
              <a:extLst>
                <a:ext uri="{FF2B5EF4-FFF2-40B4-BE49-F238E27FC236}">
                  <a16:creationId xmlns:a16="http://schemas.microsoft.com/office/drawing/2014/main" id="{9A07A446-9D7B-4CD6-A5F9-D19596355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324" y="3151903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73" name="Oval 52">
              <a:extLst>
                <a:ext uri="{FF2B5EF4-FFF2-40B4-BE49-F238E27FC236}">
                  <a16:creationId xmlns:a16="http://schemas.microsoft.com/office/drawing/2014/main" id="{0914E202-C0CE-4B69-8CAD-12D0AD8C8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374" y="3747745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74" name="Oval 53">
              <a:extLst>
                <a:ext uri="{FF2B5EF4-FFF2-40B4-BE49-F238E27FC236}">
                  <a16:creationId xmlns:a16="http://schemas.microsoft.com/office/drawing/2014/main" id="{692D1CAF-C1FD-4EAE-A9BA-9D7715343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574" y="3747745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</p:grpSp>
      <p:grpSp>
        <p:nvGrpSpPr>
          <p:cNvPr id="46089" name="Group 70">
            <a:extLst>
              <a:ext uri="{FF2B5EF4-FFF2-40B4-BE49-F238E27FC236}">
                <a16:creationId xmlns:a16="http://schemas.microsoft.com/office/drawing/2014/main" id="{80639975-612B-4356-A150-D0F68BB88BA7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689225"/>
            <a:ext cx="1292225" cy="1295400"/>
            <a:chOff x="658295" y="2500261"/>
            <a:chExt cx="1292225" cy="1295400"/>
          </a:xfrm>
        </p:grpSpPr>
        <p:sp>
          <p:nvSpPr>
            <p:cNvPr id="46157" name="Freeform 59">
              <a:extLst>
                <a:ext uri="{FF2B5EF4-FFF2-40B4-BE49-F238E27FC236}">
                  <a16:creationId xmlns:a16="http://schemas.microsoft.com/office/drawing/2014/main" id="{0D9A477F-1880-4420-A999-1AADBA17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95" y="2535186"/>
              <a:ext cx="1238250" cy="1235075"/>
            </a:xfrm>
            <a:custGeom>
              <a:avLst/>
              <a:gdLst>
                <a:gd name="T0" fmla="*/ 6350 w 1238250"/>
                <a:gd name="T1" fmla="*/ 0 h 1235075"/>
                <a:gd name="T2" fmla="*/ 977900 w 1238250"/>
                <a:gd name="T3" fmla="*/ 419100 h 1235075"/>
                <a:gd name="T4" fmla="*/ 1238250 w 1238250"/>
                <a:gd name="T5" fmla="*/ 1235075 h 1235075"/>
                <a:gd name="T6" fmla="*/ 0 w 1238250"/>
                <a:gd name="T7" fmla="*/ 1225550 h 1235075"/>
                <a:gd name="T8" fmla="*/ 6350 w 1238250"/>
                <a:gd name="T9" fmla="*/ 0 h 1235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8250" h="1235075">
                  <a:moveTo>
                    <a:pt x="6350" y="0"/>
                  </a:moveTo>
                  <a:lnTo>
                    <a:pt x="977900" y="419100"/>
                  </a:lnTo>
                  <a:lnTo>
                    <a:pt x="1238250" y="1235075"/>
                  </a:lnTo>
                  <a:lnTo>
                    <a:pt x="0" y="1225550"/>
                  </a:lnTo>
                  <a:cubicBezTo>
                    <a:pt x="1058" y="818092"/>
                    <a:pt x="2117" y="410633"/>
                    <a:pt x="6350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6158" name="Straight Connector 60">
              <a:extLst>
                <a:ext uri="{FF2B5EF4-FFF2-40B4-BE49-F238E27FC236}">
                  <a16:creationId xmlns:a16="http://schemas.microsoft.com/office/drawing/2014/main" id="{CD340B21-A641-461C-A908-04FA1709B0C5}"/>
                </a:ext>
              </a:extLst>
            </p:cNvPr>
            <p:cNvCxnSpPr>
              <a:cxnSpLocks noChangeShapeType="1"/>
              <a:stCxn id="46157" idx="0"/>
              <a:endCxn id="46163" idx="1"/>
            </p:cNvCxnSpPr>
            <p:nvPr/>
          </p:nvCxnSpPr>
          <p:spPr bwMode="auto">
            <a:xfrm>
              <a:off x="690045" y="2535186"/>
              <a:ext cx="331369" cy="8404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59" name="Straight Connector 61">
              <a:extLst>
                <a:ext uri="{FF2B5EF4-FFF2-40B4-BE49-F238E27FC236}">
                  <a16:creationId xmlns:a16="http://schemas.microsoft.com/office/drawing/2014/main" id="{6FD8CD6B-202D-45BC-91D8-0D99A8203A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6870" y="2532011"/>
              <a:ext cx="6350" cy="1231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60" name="Straight Connector 62">
              <a:extLst>
                <a:ext uri="{FF2B5EF4-FFF2-40B4-BE49-F238E27FC236}">
                  <a16:creationId xmlns:a16="http://schemas.microsoft.com/office/drawing/2014/main" id="{1D478297-3DD2-4A04-A4AF-938662571B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99570" y="3763911"/>
              <a:ext cx="12223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61" name="Straight Connector 63">
              <a:extLst>
                <a:ext uri="{FF2B5EF4-FFF2-40B4-BE49-F238E27FC236}">
                  <a16:creationId xmlns:a16="http://schemas.microsoft.com/office/drawing/2014/main" id="{64FF4152-7F4B-46C3-A486-D904AE18A00F}"/>
                </a:ext>
              </a:extLst>
            </p:cNvPr>
            <p:cNvCxnSpPr>
              <a:cxnSpLocks noChangeShapeType="1"/>
              <a:endCxn id="46163" idx="5"/>
            </p:cNvCxnSpPr>
            <p:nvPr/>
          </p:nvCxnSpPr>
          <p:spPr bwMode="auto">
            <a:xfrm flipH="1" flipV="1">
              <a:off x="1073051" y="3427250"/>
              <a:ext cx="857349" cy="34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62" name="Oval 64">
              <a:extLst>
                <a:ext uri="{FF2B5EF4-FFF2-40B4-BE49-F238E27FC236}">
                  <a16:creationId xmlns:a16="http://schemas.microsoft.com/office/drawing/2014/main" id="{8813477D-5B61-4621-AF11-BD3F5ECB2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295" y="2500261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63" name="Oval 65">
              <a:extLst>
                <a:ext uri="{FF2B5EF4-FFF2-40B4-BE49-F238E27FC236}">
                  <a16:creationId xmlns:a16="http://schemas.microsoft.com/office/drawing/2014/main" id="{19C70529-C8FE-4977-8DC8-22FFA7FFA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720" y="3364919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64" name="Oval 66">
              <a:extLst>
                <a:ext uri="{FF2B5EF4-FFF2-40B4-BE49-F238E27FC236}">
                  <a16:creationId xmlns:a16="http://schemas.microsoft.com/office/drawing/2014/main" id="{974CA7FD-96D3-4F1B-A7EC-F32F8C3F6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295" y="3722636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46165" name="Oval 67">
              <a:extLst>
                <a:ext uri="{FF2B5EF4-FFF2-40B4-BE49-F238E27FC236}">
                  <a16:creationId xmlns:a16="http://schemas.microsoft.com/office/drawing/2014/main" id="{116DD150-1334-4725-989A-9C00EF590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495" y="3722636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A0E72F0-A522-4052-B21D-49B84BF3D334}"/>
              </a:ext>
            </a:extLst>
          </p:cNvPr>
          <p:cNvSpPr txBox="1"/>
          <p:nvPr/>
        </p:nvSpPr>
        <p:spPr>
          <a:xfrm>
            <a:off x="3290888" y="2020888"/>
            <a:ext cx="25717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Element Shape Metrics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1ED2F93-8137-45F1-91CE-9FE198DFD5C4}"/>
              </a:ext>
            </a:extLst>
          </p:cNvPr>
          <p:cNvSpPr txBox="1"/>
          <p:nvPr/>
        </p:nvSpPr>
        <p:spPr>
          <a:xfrm>
            <a:off x="1190625" y="4016375"/>
            <a:ext cx="5826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-0.5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BECFBC9-F286-4E57-B0E1-112AB966B922}"/>
              </a:ext>
            </a:extLst>
          </p:cNvPr>
          <p:cNvSpPr txBox="1"/>
          <p:nvPr/>
        </p:nvSpPr>
        <p:spPr>
          <a:xfrm>
            <a:off x="3227388" y="4019550"/>
            <a:ext cx="5048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0.0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570D88-CC72-445B-BB2E-A04EECDE4F09}"/>
              </a:ext>
            </a:extLst>
          </p:cNvPr>
          <p:cNvSpPr txBox="1"/>
          <p:nvPr/>
        </p:nvSpPr>
        <p:spPr>
          <a:xfrm>
            <a:off x="5222875" y="4006850"/>
            <a:ext cx="504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0.5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3CD52C8-14F6-4645-832F-60C6461D123D}"/>
              </a:ext>
            </a:extLst>
          </p:cNvPr>
          <p:cNvSpPr txBox="1"/>
          <p:nvPr/>
        </p:nvSpPr>
        <p:spPr>
          <a:xfrm>
            <a:off x="7191375" y="4010025"/>
            <a:ext cx="5064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1.0</a:t>
            </a:r>
          </a:p>
        </p:txBody>
      </p:sp>
      <p:grpSp>
        <p:nvGrpSpPr>
          <p:cNvPr id="46095" name="Group 136">
            <a:extLst>
              <a:ext uri="{FF2B5EF4-FFF2-40B4-BE49-F238E27FC236}">
                <a16:creationId xmlns:a16="http://schemas.microsoft.com/office/drawing/2014/main" id="{05B2131B-DCEE-4164-B6D9-5159EF7485D4}"/>
              </a:ext>
            </a:extLst>
          </p:cNvPr>
          <p:cNvGrpSpPr>
            <a:grpSpLocks/>
          </p:cNvGrpSpPr>
          <p:nvPr/>
        </p:nvGrpSpPr>
        <p:grpSpPr bwMode="auto">
          <a:xfrm>
            <a:off x="6816725" y="4541838"/>
            <a:ext cx="1292225" cy="1260475"/>
            <a:chOff x="6830537" y="4515097"/>
            <a:chExt cx="1292225" cy="1260475"/>
          </a:xfrm>
        </p:grpSpPr>
        <p:sp>
          <p:nvSpPr>
            <p:cNvPr id="46150" name="Freeform 80">
              <a:extLst>
                <a:ext uri="{FF2B5EF4-FFF2-40B4-BE49-F238E27FC236}">
                  <a16:creationId xmlns:a16="http://schemas.microsoft.com/office/drawing/2014/main" id="{4E081C3F-DF7F-4A36-ADE8-0FEA6346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937" y="4515097"/>
              <a:ext cx="1238250" cy="1235075"/>
            </a:xfrm>
            <a:custGeom>
              <a:avLst/>
              <a:gdLst>
                <a:gd name="T0" fmla="*/ 6350 w 1238250"/>
                <a:gd name="T1" fmla="*/ 0 h 1235075"/>
                <a:gd name="T2" fmla="*/ 977900 w 1238250"/>
                <a:gd name="T3" fmla="*/ 419100 h 1235075"/>
                <a:gd name="T4" fmla="*/ 1238250 w 1238250"/>
                <a:gd name="T5" fmla="*/ 1235075 h 1235075"/>
                <a:gd name="T6" fmla="*/ 0 w 1238250"/>
                <a:gd name="T7" fmla="*/ 1225550 h 1235075"/>
                <a:gd name="T8" fmla="*/ 6350 w 1238250"/>
                <a:gd name="T9" fmla="*/ 0 h 1235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8250" h="1235075">
                  <a:moveTo>
                    <a:pt x="6350" y="0"/>
                  </a:moveTo>
                  <a:lnTo>
                    <a:pt x="977900" y="419100"/>
                  </a:lnTo>
                  <a:lnTo>
                    <a:pt x="1238250" y="1235075"/>
                  </a:lnTo>
                  <a:lnTo>
                    <a:pt x="0" y="1225550"/>
                  </a:lnTo>
                  <a:cubicBezTo>
                    <a:pt x="1058" y="818092"/>
                    <a:pt x="2117" y="410633"/>
                    <a:pt x="6350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6151" name="Straight Connector 82">
              <a:extLst>
                <a:ext uri="{FF2B5EF4-FFF2-40B4-BE49-F238E27FC236}">
                  <a16:creationId xmlns:a16="http://schemas.microsoft.com/office/drawing/2014/main" id="{AA8E0374-4339-4F05-850A-3071870734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65462" y="4718050"/>
              <a:ext cx="621188" cy="1025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52" name="Straight Connector 83">
              <a:extLst>
                <a:ext uri="{FF2B5EF4-FFF2-40B4-BE49-F238E27FC236}">
                  <a16:creationId xmlns:a16="http://schemas.microsoft.com/office/drawing/2014/main" id="{7198DA0A-6D02-4366-9313-09E9E28021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71812" y="5743822"/>
              <a:ext cx="12223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53" name="Straight Connector 84">
              <a:extLst>
                <a:ext uri="{FF2B5EF4-FFF2-40B4-BE49-F238E27FC236}">
                  <a16:creationId xmlns:a16="http://schemas.microsoft.com/office/drawing/2014/main" id="{06434C6F-A85E-4631-917B-E834128301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83475" y="4718050"/>
              <a:ext cx="610713" cy="1022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54" name="Oval 86">
              <a:extLst>
                <a:ext uri="{FF2B5EF4-FFF2-40B4-BE49-F238E27FC236}">
                  <a16:creationId xmlns:a16="http://schemas.microsoft.com/office/drawing/2014/main" id="{8F333BAB-E5C7-4522-BCDC-2B3EC1C63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537" y="5702547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5" name="Oval 87">
              <a:extLst>
                <a:ext uri="{FF2B5EF4-FFF2-40B4-BE49-F238E27FC236}">
                  <a16:creationId xmlns:a16="http://schemas.microsoft.com/office/drawing/2014/main" id="{E979019F-4645-4458-B8A4-19F65592E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9737" y="5702547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6" name="Oval 88">
              <a:extLst>
                <a:ext uri="{FF2B5EF4-FFF2-40B4-BE49-F238E27FC236}">
                  <a16:creationId xmlns:a16="http://schemas.microsoft.com/office/drawing/2014/main" id="{9A28821B-F9ED-4433-AAF6-67B6F692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9065" y="4686463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6096" name="Group 135">
            <a:extLst>
              <a:ext uri="{FF2B5EF4-FFF2-40B4-BE49-F238E27FC236}">
                <a16:creationId xmlns:a16="http://schemas.microsoft.com/office/drawing/2014/main" id="{E088D34E-65F8-4FE7-AA85-4AC5567C4FAD}"/>
              </a:ext>
            </a:extLst>
          </p:cNvPr>
          <p:cNvGrpSpPr>
            <a:grpSpLocks/>
          </p:cNvGrpSpPr>
          <p:nvPr/>
        </p:nvGrpSpPr>
        <p:grpSpPr bwMode="auto">
          <a:xfrm>
            <a:off x="4933950" y="5305425"/>
            <a:ext cx="1292225" cy="485775"/>
            <a:chOff x="4948282" y="5250949"/>
            <a:chExt cx="1292225" cy="485859"/>
          </a:xfrm>
        </p:grpSpPr>
        <p:cxnSp>
          <p:nvCxnSpPr>
            <p:cNvPr id="46144" name="Straight Connector 92">
              <a:extLst>
                <a:ext uri="{FF2B5EF4-FFF2-40B4-BE49-F238E27FC236}">
                  <a16:creationId xmlns:a16="http://schemas.microsoft.com/office/drawing/2014/main" id="{934FB966-5AFE-4218-823D-F70953D333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983207" y="5286375"/>
              <a:ext cx="604793" cy="418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45" name="Straight Connector 94">
              <a:extLst>
                <a:ext uri="{FF2B5EF4-FFF2-40B4-BE49-F238E27FC236}">
                  <a16:creationId xmlns:a16="http://schemas.microsoft.com/office/drawing/2014/main" id="{E840A808-DD96-49AD-B4A4-0A5C804679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600700" y="5289550"/>
              <a:ext cx="611234" cy="412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46" name="Oval 95">
              <a:extLst>
                <a:ext uri="{FF2B5EF4-FFF2-40B4-BE49-F238E27FC236}">
                  <a16:creationId xmlns:a16="http://schemas.microsoft.com/office/drawing/2014/main" id="{A132C07F-90C9-448B-89AD-AD35E0513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282" y="5663783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7" name="Oval 96">
              <a:extLst>
                <a:ext uri="{FF2B5EF4-FFF2-40B4-BE49-F238E27FC236}">
                  <a16:creationId xmlns:a16="http://schemas.microsoft.com/office/drawing/2014/main" id="{BECE680D-296D-48B8-A3FE-3E1BCCC9A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482" y="5663783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8" name="Oval 97">
              <a:extLst>
                <a:ext uri="{FF2B5EF4-FFF2-40B4-BE49-F238E27FC236}">
                  <a16:creationId xmlns:a16="http://schemas.microsoft.com/office/drawing/2014/main" id="{006379FD-EC06-48E1-9F1F-4C1509F4A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110" y="5250949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6149" name="Straight Connector 98">
              <a:extLst>
                <a:ext uri="{FF2B5EF4-FFF2-40B4-BE49-F238E27FC236}">
                  <a16:creationId xmlns:a16="http://schemas.microsoft.com/office/drawing/2014/main" id="{A6C2669A-816F-4E77-BFD9-8621DF58E9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984750" y="5699125"/>
              <a:ext cx="1222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097" name="Group 134">
            <a:extLst>
              <a:ext uri="{FF2B5EF4-FFF2-40B4-BE49-F238E27FC236}">
                <a16:creationId xmlns:a16="http://schemas.microsoft.com/office/drawing/2014/main" id="{BECEC39A-2F59-4D7D-B8DD-E707B62FD899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5734050"/>
            <a:ext cx="1292225" cy="73025"/>
            <a:chOff x="2984095" y="5693208"/>
            <a:chExt cx="1292225" cy="73109"/>
          </a:xfrm>
        </p:grpSpPr>
        <p:sp>
          <p:nvSpPr>
            <p:cNvPr id="46140" name="Oval 105">
              <a:extLst>
                <a:ext uri="{FF2B5EF4-FFF2-40B4-BE49-F238E27FC236}">
                  <a16:creationId xmlns:a16="http://schemas.microsoft.com/office/drawing/2014/main" id="{C02D1884-7BC9-49BC-8572-9EB39774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095" y="5693292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1" name="Oval 106">
              <a:extLst>
                <a:ext uri="{FF2B5EF4-FFF2-40B4-BE49-F238E27FC236}">
                  <a16:creationId xmlns:a16="http://schemas.microsoft.com/office/drawing/2014/main" id="{DC2CEB2E-640F-4D6D-B2EB-3BB9424D8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295" y="5693292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2" name="Oval 107">
              <a:extLst>
                <a:ext uri="{FF2B5EF4-FFF2-40B4-BE49-F238E27FC236}">
                  <a16:creationId xmlns:a16="http://schemas.microsoft.com/office/drawing/2014/main" id="{DD12EC08-D798-4946-9398-BD6EC783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748" y="5693208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6143" name="Straight Connector 108">
              <a:extLst>
                <a:ext uri="{FF2B5EF4-FFF2-40B4-BE49-F238E27FC236}">
                  <a16:creationId xmlns:a16="http://schemas.microsoft.com/office/drawing/2014/main" id="{7D25561C-CAFD-4ED4-8004-3D56E5368D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20563" y="5728634"/>
              <a:ext cx="1222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098" name="Group 133">
            <a:extLst>
              <a:ext uri="{FF2B5EF4-FFF2-40B4-BE49-F238E27FC236}">
                <a16:creationId xmlns:a16="http://schemas.microsoft.com/office/drawing/2014/main" id="{6930BEF1-1B4A-4570-86B5-6743C445C152}"/>
              </a:ext>
            </a:extLst>
          </p:cNvPr>
          <p:cNvGrpSpPr>
            <a:grpSpLocks/>
          </p:cNvGrpSpPr>
          <p:nvPr/>
        </p:nvGrpSpPr>
        <p:grpSpPr bwMode="auto">
          <a:xfrm>
            <a:off x="976313" y="5692775"/>
            <a:ext cx="1292225" cy="508000"/>
            <a:chOff x="976750" y="5693292"/>
            <a:chExt cx="1292225" cy="507916"/>
          </a:xfrm>
        </p:grpSpPr>
        <p:cxnSp>
          <p:nvCxnSpPr>
            <p:cNvPr id="46134" name="Straight Connector 109">
              <a:extLst>
                <a:ext uri="{FF2B5EF4-FFF2-40B4-BE49-F238E27FC236}">
                  <a16:creationId xmlns:a16="http://schemas.microsoft.com/office/drawing/2014/main" id="{2516F6BA-F123-458E-BF52-58626639C3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011676" y="5734567"/>
              <a:ext cx="610749" cy="428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35" name="Straight Connector 110">
              <a:extLst>
                <a:ext uri="{FF2B5EF4-FFF2-40B4-BE49-F238E27FC236}">
                  <a16:creationId xmlns:a16="http://schemas.microsoft.com/office/drawing/2014/main" id="{F3FCAA14-F36B-4E16-A04B-92725D7025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38300" y="5731393"/>
              <a:ext cx="602102" cy="428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36" name="Oval 111">
              <a:extLst>
                <a:ext uri="{FF2B5EF4-FFF2-40B4-BE49-F238E27FC236}">
                  <a16:creationId xmlns:a16="http://schemas.microsoft.com/office/drawing/2014/main" id="{592E9B5B-BB31-419A-8CFC-15559C721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750" y="5693292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7" name="Oval 112">
              <a:extLst>
                <a:ext uri="{FF2B5EF4-FFF2-40B4-BE49-F238E27FC236}">
                  <a16:creationId xmlns:a16="http://schemas.microsoft.com/office/drawing/2014/main" id="{E533CF6F-1E90-488A-B04C-ED526C5A3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950" y="5693292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8" name="Oval 113">
              <a:extLst>
                <a:ext uri="{FF2B5EF4-FFF2-40B4-BE49-F238E27FC236}">
                  <a16:creationId xmlns:a16="http://schemas.microsoft.com/office/drawing/2014/main" id="{F3C008B7-1A3A-46A6-A379-66E427857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103" y="6128183"/>
              <a:ext cx="73025" cy="73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6139" name="Straight Connector 114">
              <a:extLst>
                <a:ext uri="{FF2B5EF4-FFF2-40B4-BE49-F238E27FC236}">
                  <a16:creationId xmlns:a16="http://schemas.microsoft.com/office/drawing/2014/main" id="{FD6118E1-631D-46F9-AB22-B4AF305AFF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13218" y="5728634"/>
              <a:ext cx="1222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1B3DADCA-C669-414D-827A-4BB268225591}"/>
              </a:ext>
            </a:extLst>
          </p:cNvPr>
          <p:cNvSpPr txBox="1"/>
          <p:nvPr/>
        </p:nvSpPr>
        <p:spPr>
          <a:xfrm>
            <a:off x="800100" y="391160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A0A0100-D6EB-445E-BEFB-42C6943EE622}"/>
              </a:ext>
            </a:extLst>
          </p:cNvPr>
          <p:cNvSpPr txBox="1"/>
          <p:nvPr/>
        </p:nvSpPr>
        <p:spPr>
          <a:xfrm>
            <a:off x="2181225" y="389255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4BE2AB-A095-4889-AC04-8E07F6456720}"/>
              </a:ext>
            </a:extLst>
          </p:cNvPr>
          <p:cNvSpPr txBox="1"/>
          <p:nvPr/>
        </p:nvSpPr>
        <p:spPr>
          <a:xfrm>
            <a:off x="1320800" y="342265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7FC9DC2-6BB6-43AB-8BDC-4C7A3FCAEA6F}"/>
              </a:ext>
            </a:extLst>
          </p:cNvPr>
          <p:cNvSpPr txBox="1"/>
          <p:nvPr/>
        </p:nvSpPr>
        <p:spPr>
          <a:xfrm>
            <a:off x="806450" y="2536825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1A49C62-4830-419A-85F9-17F789A0DCDA}"/>
              </a:ext>
            </a:extLst>
          </p:cNvPr>
          <p:cNvSpPr txBox="1"/>
          <p:nvPr/>
        </p:nvSpPr>
        <p:spPr>
          <a:xfrm>
            <a:off x="2730500" y="391160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B835A79-83B1-4B63-9951-A8B4D103B921}"/>
              </a:ext>
            </a:extLst>
          </p:cNvPr>
          <p:cNvSpPr txBox="1"/>
          <p:nvPr/>
        </p:nvSpPr>
        <p:spPr>
          <a:xfrm>
            <a:off x="4111625" y="389255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0BE6DEB-8AD7-4D5D-AED6-1027191D064F}"/>
              </a:ext>
            </a:extLst>
          </p:cNvPr>
          <p:cNvSpPr txBox="1"/>
          <p:nvPr/>
        </p:nvSpPr>
        <p:spPr>
          <a:xfrm>
            <a:off x="3517900" y="316865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D5DD501-8559-4995-B14A-9C08FEC3686A}"/>
              </a:ext>
            </a:extLst>
          </p:cNvPr>
          <p:cNvSpPr txBox="1"/>
          <p:nvPr/>
        </p:nvSpPr>
        <p:spPr>
          <a:xfrm>
            <a:off x="2736850" y="2536825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1A16ADC-2BCE-433B-AC7C-DBA2596FD238}"/>
              </a:ext>
            </a:extLst>
          </p:cNvPr>
          <p:cNvSpPr txBox="1"/>
          <p:nvPr/>
        </p:nvSpPr>
        <p:spPr>
          <a:xfrm>
            <a:off x="4686300" y="390525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99A6118-2B80-4DA5-ABE4-5A44BF5DC5F3}"/>
              </a:ext>
            </a:extLst>
          </p:cNvPr>
          <p:cNvSpPr txBox="1"/>
          <p:nvPr/>
        </p:nvSpPr>
        <p:spPr>
          <a:xfrm>
            <a:off x="6067425" y="388620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F3B0FBA-88C7-4F0E-8D21-85780E912000}"/>
              </a:ext>
            </a:extLst>
          </p:cNvPr>
          <p:cNvSpPr txBox="1"/>
          <p:nvPr/>
        </p:nvSpPr>
        <p:spPr>
          <a:xfrm>
            <a:off x="5746750" y="290195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C69AE91-15F6-4993-AC4B-62E3DE65A172}"/>
              </a:ext>
            </a:extLst>
          </p:cNvPr>
          <p:cNvSpPr txBox="1"/>
          <p:nvPr/>
        </p:nvSpPr>
        <p:spPr>
          <a:xfrm>
            <a:off x="4692650" y="2530475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BECFDB-EE4D-42D7-9D87-86795B638666}"/>
              </a:ext>
            </a:extLst>
          </p:cNvPr>
          <p:cNvSpPr txBox="1"/>
          <p:nvPr/>
        </p:nvSpPr>
        <p:spPr>
          <a:xfrm>
            <a:off x="6635750" y="390525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839C923-7702-4163-AA87-50068893F9F4}"/>
              </a:ext>
            </a:extLst>
          </p:cNvPr>
          <p:cNvSpPr txBox="1"/>
          <p:nvPr/>
        </p:nvSpPr>
        <p:spPr>
          <a:xfrm>
            <a:off x="8016875" y="388620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5D74FE1-33AB-414F-82C8-4D19D303DE16}"/>
              </a:ext>
            </a:extLst>
          </p:cNvPr>
          <p:cNvSpPr txBox="1"/>
          <p:nvPr/>
        </p:nvSpPr>
        <p:spPr>
          <a:xfrm>
            <a:off x="8020050" y="2540000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639EF6-3709-47FC-85DE-E214A9375B97}"/>
              </a:ext>
            </a:extLst>
          </p:cNvPr>
          <p:cNvSpPr txBox="1"/>
          <p:nvPr/>
        </p:nvSpPr>
        <p:spPr>
          <a:xfrm>
            <a:off x="6642100" y="2530475"/>
            <a:ext cx="255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713F678-6FA7-4A6E-84C8-34B1A9381E0B}"/>
              </a:ext>
            </a:extLst>
          </p:cNvPr>
          <p:cNvSpPr txBox="1"/>
          <p:nvPr/>
        </p:nvSpPr>
        <p:spPr>
          <a:xfrm>
            <a:off x="1287463" y="5343525"/>
            <a:ext cx="5826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-0.5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3B01040-4030-49FF-BCC4-C8F74D053DA8}"/>
              </a:ext>
            </a:extLst>
          </p:cNvPr>
          <p:cNvSpPr txBox="1"/>
          <p:nvPr/>
        </p:nvSpPr>
        <p:spPr>
          <a:xfrm>
            <a:off x="3365500" y="5783263"/>
            <a:ext cx="5064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0.0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E789843-C098-4A41-A348-E7A817D1A7EF}"/>
              </a:ext>
            </a:extLst>
          </p:cNvPr>
          <p:cNvSpPr txBox="1"/>
          <p:nvPr/>
        </p:nvSpPr>
        <p:spPr>
          <a:xfrm>
            <a:off x="5360988" y="5770563"/>
            <a:ext cx="5064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0.5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75D9788-61C1-4857-AAC5-4608D35B4F1A}"/>
              </a:ext>
            </a:extLst>
          </p:cNvPr>
          <p:cNvSpPr txBox="1"/>
          <p:nvPr/>
        </p:nvSpPr>
        <p:spPr>
          <a:xfrm>
            <a:off x="7329488" y="5773738"/>
            <a:ext cx="5064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1.0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6E4FFA-2385-4200-80D4-A3F82B39354C}"/>
              </a:ext>
            </a:extLst>
          </p:cNvPr>
          <p:cNvSpPr txBox="1"/>
          <p:nvPr/>
        </p:nvSpPr>
        <p:spPr>
          <a:xfrm>
            <a:off x="6635750" y="5710238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5B394FE-4876-45C0-BA2E-63E1322210E2}"/>
              </a:ext>
            </a:extLst>
          </p:cNvPr>
          <p:cNvSpPr txBox="1"/>
          <p:nvPr/>
        </p:nvSpPr>
        <p:spPr>
          <a:xfrm>
            <a:off x="8042275" y="5697538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8B94FF7-C9B4-4720-913F-89D2E1CAC3A2}"/>
              </a:ext>
            </a:extLst>
          </p:cNvPr>
          <p:cNvSpPr txBox="1"/>
          <p:nvPr/>
        </p:nvSpPr>
        <p:spPr>
          <a:xfrm>
            <a:off x="7346950" y="4494213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34C0979-5033-470C-BF44-7DA5E99DE88D}"/>
              </a:ext>
            </a:extLst>
          </p:cNvPr>
          <p:cNvSpPr txBox="1"/>
          <p:nvPr/>
        </p:nvSpPr>
        <p:spPr>
          <a:xfrm>
            <a:off x="4737100" y="5697538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E39E467-1499-46E8-B3DF-82FA83AAEFA9}"/>
              </a:ext>
            </a:extLst>
          </p:cNvPr>
          <p:cNvSpPr txBox="1"/>
          <p:nvPr/>
        </p:nvSpPr>
        <p:spPr>
          <a:xfrm>
            <a:off x="6175375" y="5681663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C1DF0B9-E6B7-41CE-9B20-6CEFB7E11131}"/>
              </a:ext>
            </a:extLst>
          </p:cNvPr>
          <p:cNvSpPr txBox="1"/>
          <p:nvPr/>
        </p:nvSpPr>
        <p:spPr>
          <a:xfrm>
            <a:off x="5448300" y="5094288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02E420-5999-41CB-9F2A-19669DB5A339}"/>
              </a:ext>
            </a:extLst>
          </p:cNvPr>
          <p:cNvSpPr txBox="1"/>
          <p:nvPr/>
        </p:nvSpPr>
        <p:spPr>
          <a:xfrm>
            <a:off x="784225" y="5576888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852FDA9-C60D-473A-8773-DA96BEA4B3E9}"/>
              </a:ext>
            </a:extLst>
          </p:cNvPr>
          <p:cNvSpPr txBox="1"/>
          <p:nvPr/>
        </p:nvSpPr>
        <p:spPr>
          <a:xfrm>
            <a:off x="4238625" y="5637213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5133003-E274-47A2-BBA9-BF1CC0B933A3}"/>
              </a:ext>
            </a:extLst>
          </p:cNvPr>
          <p:cNvSpPr txBox="1"/>
          <p:nvPr/>
        </p:nvSpPr>
        <p:spPr>
          <a:xfrm>
            <a:off x="3511550" y="5513388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97E8504-FED6-4EAE-8A28-F7E9387C4646}"/>
              </a:ext>
            </a:extLst>
          </p:cNvPr>
          <p:cNvSpPr txBox="1"/>
          <p:nvPr/>
        </p:nvSpPr>
        <p:spPr>
          <a:xfrm>
            <a:off x="2216150" y="5557838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F559C1E-6117-4639-ABC5-758242AD91E1}"/>
              </a:ext>
            </a:extLst>
          </p:cNvPr>
          <p:cNvSpPr txBox="1"/>
          <p:nvPr/>
        </p:nvSpPr>
        <p:spPr>
          <a:xfrm>
            <a:off x="1501775" y="6157913"/>
            <a:ext cx="2571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F67C584-D63C-494B-886A-9B411667F9B5}"/>
              </a:ext>
            </a:extLst>
          </p:cNvPr>
          <p:cNvSpPr txBox="1"/>
          <p:nvPr/>
        </p:nvSpPr>
        <p:spPr>
          <a:xfrm>
            <a:off x="4171950" y="4225925"/>
            <a:ext cx="863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Quads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1EDA192-99E9-4922-A02C-92D6C8F9BA9E}"/>
              </a:ext>
            </a:extLst>
          </p:cNvPr>
          <p:cNvSpPr txBox="1"/>
          <p:nvPr/>
        </p:nvSpPr>
        <p:spPr>
          <a:xfrm>
            <a:off x="4078288" y="5975350"/>
            <a:ext cx="11255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Triangles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0CD29F8-9C30-4D30-B839-55771FEEFF30}"/>
              </a:ext>
            </a:extLst>
          </p:cNvPr>
          <p:cNvSpPr txBox="1"/>
          <p:nvPr/>
        </p:nvSpPr>
        <p:spPr>
          <a:xfrm rot="16200000">
            <a:off x="7914482" y="3799681"/>
            <a:ext cx="14287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Best Quality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16F83F3-6577-49B4-BD1D-F23E61192044}"/>
              </a:ext>
            </a:extLst>
          </p:cNvPr>
          <p:cNvSpPr txBox="1"/>
          <p:nvPr/>
        </p:nvSpPr>
        <p:spPr>
          <a:xfrm rot="16200000">
            <a:off x="-377031" y="3847307"/>
            <a:ext cx="15700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Worst Quality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4E7D6F43-4315-48D8-A60F-2D3BB84F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31888"/>
            <a:ext cx="20066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5">
            <a:extLst>
              <a:ext uri="{FF2B5EF4-FFF2-40B4-BE49-F238E27FC236}">
                <a16:creationId xmlns:a16="http://schemas.microsoft.com/office/drawing/2014/main" id="{1ECB63F6-B5A1-411A-9BB4-01DFED58E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7108" name="Oval 6">
            <a:extLst>
              <a:ext uri="{FF2B5EF4-FFF2-40B4-BE49-F238E27FC236}">
                <a16:creationId xmlns:a16="http://schemas.microsoft.com/office/drawing/2014/main" id="{B2B80084-7DA2-49AC-BF92-424C499DD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7109" name="Text Box 7">
            <a:extLst>
              <a:ext uri="{FF2B5EF4-FFF2-40B4-BE49-F238E27FC236}">
                <a16:creationId xmlns:a16="http://schemas.microsoft.com/office/drawing/2014/main" id="{BC96D4A5-FEB1-49C2-96C4-036B6C34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744538"/>
            <a:ext cx="174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Check Quality</a:t>
            </a:r>
          </a:p>
        </p:txBody>
      </p:sp>
      <p:sp>
        <p:nvSpPr>
          <p:cNvPr id="47110" name="Rectangle 8">
            <a:extLst>
              <a:ext uri="{FF2B5EF4-FFF2-40B4-BE49-F238E27FC236}">
                <a16:creationId xmlns:a16="http://schemas.microsoft.com/office/drawing/2014/main" id="{01D0B63D-04E9-4FBE-A3F4-F5BBD030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908051"/>
            <a:ext cx="1997075" cy="10175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Check to see if the </a:t>
            </a:r>
          </a:p>
          <a:p>
            <a:r>
              <a:rPr lang="en-US" altLang="en-US" dirty="0"/>
              <a:t>quality of your elements </a:t>
            </a:r>
          </a:p>
          <a:p>
            <a:r>
              <a:rPr lang="en-US" altLang="en-US" dirty="0"/>
              <a:t>are reasonable for </a:t>
            </a:r>
          </a:p>
          <a:p>
            <a:r>
              <a:rPr lang="en-US" altLang="en-US" dirty="0"/>
              <a:t>analysis</a:t>
            </a:r>
          </a:p>
        </p:txBody>
      </p:sp>
      <p:pic>
        <p:nvPicPr>
          <p:cNvPr id="47111" name="Picture 4">
            <a:extLst>
              <a:ext uri="{FF2B5EF4-FFF2-40B4-BE49-F238E27FC236}">
                <a16:creationId xmlns:a16="http://schemas.microsoft.com/office/drawing/2014/main" id="{2C9FBD55-018E-4600-B407-B5A26D4D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93688"/>
            <a:ext cx="165258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AutoShape 11">
            <a:extLst>
              <a:ext uri="{FF2B5EF4-FFF2-40B4-BE49-F238E27FC236}">
                <a16:creationId xmlns:a16="http://schemas.microsoft.com/office/drawing/2014/main" id="{795C24C8-CE68-494A-9F1F-D26434920888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069975" y="13652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13" name="Oval 12">
            <a:extLst>
              <a:ext uri="{FF2B5EF4-FFF2-40B4-BE49-F238E27FC236}">
                <a16:creationId xmlns:a16="http://schemas.microsoft.com/office/drawing/2014/main" id="{5F8D4A1D-929D-427E-8518-FBEB7DD20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15716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7114" name="Oval 13">
            <a:extLst>
              <a:ext uri="{FF2B5EF4-FFF2-40B4-BE49-F238E27FC236}">
                <a16:creationId xmlns:a16="http://schemas.microsoft.com/office/drawing/2014/main" id="{92AE89FD-9EFA-4371-8062-3547BA09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27432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7115" name="Text Box 14">
            <a:extLst>
              <a:ext uri="{FF2B5EF4-FFF2-40B4-BE49-F238E27FC236}">
                <a16:creationId xmlns:a16="http://schemas.microsoft.com/office/drawing/2014/main" id="{AF470C76-52A0-4FDA-A3C7-261089A8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2695575"/>
            <a:ext cx="2344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Mode-Mesh</a:t>
            </a:r>
          </a:p>
        </p:txBody>
      </p:sp>
      <p:sp>
        <p:nvSpPr>
          <p:cNvPr id="47116" name="AutoShape 15">
            <a:extLst>
              <a:ext uri="{FF2B5EF4-FFF2-40B4-BE49-F238E27FC236}">
                <a16:creationId xmlns:a16="http://schemas.microsoft.com/office/drawing/2014/main" id="{BB280481-D4FD-4374-8F78-43A5D7DE3C52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858838" y="21209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17" name="Oval 16">
            <a:extLst>
              <a:ext uri="{FF2B5EF4-FFF2-40B4-BE49-F238E27FC236}">
                <a16:creationId xmlns:a16="http://schemas.microsoft.com/office/drawing/2014/main" id="{31218C5D-A4AE-40BB-9476-A6BC6EB1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23161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7118" name="Oval 17">
            <a:extLst>
              <a:ext uri="{FF2B5EF4-FFF2-40B4-BE49-F238E27FC236}">
                <a16:creationId xmlns:a16="http://schemas.microsoft.com/office/drawing/2014/main" id="{0B30C3A0-585A-4434-B7CD-16A29FD9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1575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7119" name="Text Box 18">
            <a:extLst>
              <a:ext uri="{FF2B5EF4-FFF2-40B4-BE49-F238E27FC236}">
                <a16:creationId xmlns:a16="http://schemas.microsoft.com/office/drawing/2014/main" id="{C647D4EF-B940-423F-8EFF-DF90F7C8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3124200"/>
            <a:ext cx="2344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Entity-Volumes</a:t>
            </a:r>
          </a:p>
        </p:txBody>
      </p:sp>
      <p:sp>
        <p:nvSpPr>
          <p:cNvPr id="47120" name="AutoShape 19">
            <a:extLst>
              <a:ext uri="{FF2B5EF4-FFF2-40B4-BE49-F238E27FC236}">
                <a16:creationId xmlns:a16="http://schemas.microsoft.com/office/drawing/2014/main" id="{908A3B48-E13A-4CD2-B398-E5AC5242443E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503363" y="29956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21" name="Oval 20">
            <a:extLst>
              <a:ext uri="{FF2B5EF4-FFF2-40B4-BE49-F238E27FC236}">
                <a16:creationId xmlns:a16="http://schemas.microsoft.com/office/drawing/2014/main" id="{5EB58346-4DF1-4829-AF4C-413E70C3C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5893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7122" name="Oval 21">
            <a:extLst>
              <a:ext uri="{FF2B5EF4-FFF2-40B4-BE49-F238E27FC236}">
                <a16:creationId xmlns:a16="http://schemas.microsoft.com/office/drawing/2014/main" id="{6DF7C8AD-7A81-477B-890C-35F8A6953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32051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7123" name="Text Box 22">
            <a:extLst>
              <a:ext uri="{FF2B5EF4-FFF2-40B4-BE49-F238E27FC236}">
                <a16:creationId xmlns:a16="http://schemas.microsoft.com/office/drawing/2014/main" id="{AC302091-E9B1-41FE-A017-D07801C67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3560763"/>
            <a:ext cx="2344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Action-Quality</a:t>
            </a:r>
          </a:p>
        </p:txBody>
      </p:sp>
      <p:sp>
        <p:nvSpPr>
          <p:cNvPr id="47124" name="AutoShape 23">
            <a:extLst>
              <a:ext uri="{FF2B5EF4-FFF2-40B4-BE49-F238E27FC236}">
                <a16:creationId xmlns:a16="http://schemas.microsoft.com/office/drawing/2014/main" id="{054EFC5D-3921-41AC-B807-24572DF6592A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185988" y="39179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25" name="Oval 24">
            <a:extLst>
              <a:ext uri="{FF2B5EF4-FFF2-40B4-BE49-F238E27FC236}">
                <a16:creationId xmlns:a16="http://schemas.microsoft.com/office/drawing/2014/main" id="{4816DB1E-5F1E-40BD-BFA8-2761F90C9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9893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7126" name="Oval 25">
            <a:extLst>
              <a:ext uri="{FF2B5EF4-FFF2-40B4-BE49-F238E27FC236}">
                <a16:creationId xmlns:a16="http://schemas.microsoft.com/office/drawing/2014/main" id="{7A42B9E2-0D79-40E5-AC1E-58F2CA7C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40814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7127" name="Text Box 26">
            <a:extLst>
              <a:ext uri="{FF2B5EF4-FFF2-40B4-BE49-F238E27FC236}">
                <a16:creationId xmlns:a16="http://schemas.microsoft.com/office/drawing/2014/main" id="{BC2BC229-E7D3-4115-84DE-85125D56F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3967163"/>
            <a:ext cx="2344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Volumes (</a:t>
            </a:r>
            <a:r>
              <a:rPr lang="en-US" altLang="en-US" sz="1800" i="1">
                <a:latin typeface="Arial" panose="020B0604020202020204" pitchFamily="34" charset="0"/>
              </a:rPr>
              <a:t>all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7128" name="Text Box 27">
            <a:extLst>
              <a:ext uri="{FF2B5EF4-FFF2-40B4-BE49-F238E27FC236}">
                <a16:creationId xmlns:a16="http://schemas.microsoft.com/office/drawing/2014/main" id="{230ECEF0-A33E-43F8-AA10-85E640930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1925638"/>
            <a:ext cx="3703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Display color-coded elements based on the </a:t>
            </a:r>
            <a:r>
              <a:rPr lang="en-US" altLang="en-US" sz="1800" i="1">
                <a:latin typeface="Arial" panose="020B0604020202020204" pitchFamily="34" charset="0"/>
              </a:rPr>
              <a:t>Shape</a:t>
            </a:r>
            <a:r>
              <a:rPr lang="en-US" altLang="en-US" sz="1800">
                <a:latin typeface="Arial" panose="020B0604020202020204" pitchFamily="34" charset="0"/>
              </a:rPr>
              <a:t> quality metric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47129" name="AutoShape 28">
            <a:extLst>
              <a:ext uri="{FF2B5EF4-FFF2-40B4-BE49-F238E27FC236}">
                <a16:creationId xmlns:a16="http://schemas.microsoft.com/office/drawing/2014/main" id="{C9B9AAD5-F895-44D2-86C2-EC63AFFD1A0A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843088" y="41640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30" name="Oval 29">
            <a:extLst>
              <a:ext uri="{FF2B5EF4-FFF2-40B4-BE49-F238E27FC236}">
                <a16:creationId xmlns:a16="http://schemas.microsoft.com/office/drawing/2014/main" id="{D1C13646-1B43-407D-BE4E-0E7BD1264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44005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7131" name="Oval 30">
            <a:extLst>
              <a:ext uri="{FF2B5EF4-FFF2-40B4-BE49-F238E27FC236}">
                <a16:creationId xmlns:a16="http://schemas.microsoft.com/office/drawing/2014/main" id="{97553A14-1B18-4693-B3AB-EF4273D97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463" y="44561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7132" name="Oval 31">
            <a:extLst>
              <a:ext uri="{FF2B5EF4-FFF2-40B4-BE49-F238E27FC236}">
                <a16:creationId xmlns:a16="http://schemas.microsoft.com/office/drawing/2014/main" id="{3F311511-9360-42D9-9208-4DDCB93F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53276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7133" name="AutoShape 32">
            <a:extLst>
              <a:ext uri="{FF2B5EF4-FFF2-40B4-BE49-F238E27FC236}">
                <a16:creationId xmlns:a16="http://schemas.microsoft.com/office/drawing/2014/main" id="{C27BC544-2DBE-40DE-BFA3-65A23C6742F8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497013" y="52260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34" name="Oval 33">
            <a:extLst>
              <a:ext uri="{FF2B5EF4-FFF2-40B4-BE49-F238E27FC236}">
                <a16:creationId xmlns:a16="http://schemas.microsoft.com/office/drawing/2014/main" id="{339B5B0F-BF8D-4DA0-B935-45E0FC68D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52832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7135" name="Text Box 34">
            <a:extLst>
              <a:ext uri="{FF2B5EF4-FFF2-40B4-BE49-F238E27FC236}">
                <a16:creationId xmlns:a16="http://schemas.microsoft.com/office/drawing/2014/main" id="{EA723BE8-0D63-48D2-8385-E3D399EB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4365625"/>
            <a:ext cx="251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the </a:t>
            </a:r>
            <a:r>
              <a:rPr lang="en-US" altLang="en-US" sz="1800" i="1">
                <a:latin typeface="Arial" panose="020B0604020202020204" pitchFamily="34" charset="0"/>
              </a:rPr>
              <a:t>Shape</a:t>
            </a:r>
            <a:r>
              <a:rPr lang="en-US" altLang="en-US" sz="1800">
                <a:latin typeface="Arial" panose="020B0604020202020204" pitchFamily="34" charset="0"/>
              </a:rPr>
              <a:t> quality metric from the dropdown menu</a:t>
            </a:r>
          </a:p>
        </p:txBody>
      </p:sp>
      <p:sp>
        <p:nvSpPr>
          <p:cNvPr id="47136" name="Text Box 35">
            <a:extLst>
              <a:ext uri="{FF2B5EF4-FFF2-40B4-BE49-F238E27FC236}">
                <a16:creationId xmlns:a16="http://schemas.microsoft.com/office/drawing/2014/main" id="{F8095F69-BB50-4776-A98F-2FCFC58B9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5278438"/>
            <a:ext cx="2660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Check the </a:t>
            </a:r>
            <a:r>
              <a:rPr lang="en-US" altLang="en-US" sz="1800" i="1">
                <a:latin typeface="Arial" panose="020B0604020202020204" pitchFamily="34" charset="0"/>
              </a:rPr>
              <a:t>Display Graphical Summary</a:t>
            </a:r>
            <a:r>
              <a:rPr lang="en-US" altLang="en-US" sz="1800">
                <a:latin typeface="Arial" panose="020B0604020202020204" pitchFamily="34" charset="0"/>
              </a:rPr>
              <a:t> check box</a:t>
            </a:r>
          </a:p>
        </p:txBody>
      </p:sp>
      <p:sp>
        <p:nvSpPr>
          <p:cNvPr id="47137" name="AutoShape 36">
            <a:extLst>
              <a:ext uri="{FF2B5EF4-FFF2-40B4-BE49-F238E27FC236}">
                <a16:creationId xmlns:a16="http://schemas.microsoft.com/office/drawing/2014/main" id="{0359D382-A82B-42FB-96BC-1BAABF8A56BC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87400" y="54848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38" name="Oval 37">
            <a:extLst>
              <a:ext uri="{FF2B5EF4-FFF2-40B4-BE49-F238E27FC236}">
                <a16:creationId xmlns:a16="http://schemas.microsoft.com/office/drawing/2014/main" id="{0B6A9098-5764-4D5A-B681-3DA69C359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" y="58070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7139" name="Oval 38">
            <a:extLst>
              <a:ext uri="{FF2B5EF4-FFF2-40B4-BE49-F238E27FC236}">
                <a16:creationId xmlns:a16="http://schemas.microsoft.com/office/drawing/2014/main" id="{FF00A0BD-5D70-4CD2-8E86-AEBB03BF6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27590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7140" name="AutoShape 39">
            <a:extLst>
              <a:ext uri="{FF2B5EF4-FFF2-40B4-BE49-F238E27FC236}">
                <a16:creationId xmlns:a16="http://schemas.microsoft.com/office/drawing/2014/main" id="{79D03E00-5369-4252-877B-ECCBC588B399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308225" y="6373813"/>
            <a:ext cx="304800" cy="463550"/>
          </a:xfrm>
          <a:prstGeom prst="upArrow">
            <a:avLst>
              <a:gd name="adj1" fmla="val 25148"/>
              <a:gd name="adj2" fmla="val 980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41" name="Oval 40">
            <a:extLst>
              <a:ext uri="{FF2B5EF4-FFF2-40B4-BE49-F238E27FC236}">
                <a16:creationId xmlns:a16="http://schemas.microsoft.com/office/drawing/2014/main" id="{954CC1A1-4684-475E-8B94-51DA8C4E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36449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7142" name="Oval 43">
            <a:extLst>
              <a:ext uri="{FF2B5EF4-FFF2-40B4-BE49-F238E27FC236}">
                <a16:creationId xmlns:a16="http://schemas.microsoft.com/office/drawing/2014/main" id="{D43F7247-A460-4279-8CE9-C02823342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64690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7143" name="Text Box 45">
            <a:extLst>
              <a:ext uri="{FF2B5EF4-FFF2-40B4-BE49-F238E27FC236}">
                <a16:creationId xmlns:a16="http://schemas.microsoft.com/office/drawing/2014/main" id="{49FF3B10-6AD2-417F-8EED-64CE837CA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724150"/>
            <a:ext cx="23447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Check the </a:t>
            </a:r>
            <a:r>
              <a:rPr lang="en-US" altLang="en-US" sz="1800" i="1">
                <a:latin typeface="Arial" panose="020B0604020202020204" pitchFamily="34" charset="0"/>
              </a:rPr>
              <a:t>Draw Mesh Elements </a:t>
            </a:r>
            <a:r>
              <a:rPr lang="en-US" altLang="en-US" sz="1800">
                <a:latin typeface="Arial" panose="020B0604020202020204" pitchFamily="34" charset="0"/>
              </a:rPr>
              <a:t>check box</a:t>
            </a:r>
          </a:p>
        </p:txBody>
      </p:sp>
      <p:sp>
        <p:nvSpPr>
          <p:cNvPr id="47144" name="Text Box 46">
            <a:extLst>
              <a:ext uri="{FF2B5EF4-FFF2-40B4-BE49-F238E27FC236}">
                <a16:creationId xmlns:a16="http://schemas.microsoft.com/office/drawing/2014/main" id="{6CB8B26D-2C61-463D-A757-244903B01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3613150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Apply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7145" name="Picture 4">
            <a:extLst>
              <a:ext uri="{FF2B5EF4-FFF2-40B4-BE49-F238E27FC236}">
                <a16:creationId xmlns:a16="http://schemas.microsoft.com/office/drawing/2014/main" id="{EA55241E-F3EE-4368-BB2E-FDA9C3E8E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/>
          <a:stretch/>
        </p:blipFill>
        <p:spPr bwMode="auto">
          <a:xfrm>
            <a:off x="6012978" y="4354757"/>
            <a:ext cx="2918298" cy="197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6826044E-DA63-480E-9845-86472760D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/>
          <a:stretch/>
        </p:blipFill>
        <p:spPr bwMode="auto">
          <a:xfrm>
            <a:off x="4208463" y="2527301"/>
            <a:ext cx="45148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95F25C80-C426-47B3-AD27-B1E80B524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"/>
          <a:stretch/>
        </p:blipFill>
        <p:spPr bwMode="auto">
          <a:xfrm>
            <a:off x="217488" y="2112962"/>
            <a:ext cx="3403600" cy="32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2">
            <a:extLst>
              <a:ext uri="{FF2B5EF4-FFF2-40B4-BE49-F238E27FC236}">
                <a16:creationId xmlns:a16="http://schemas.microsoft.com/office/drawing/2014/main" id="{31FEB085-64EF-4EC4-AAC5-2A1D1B8C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id="{FC89703A-B50D-4412-9DF0-B0CFE44A8D15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8151813" y="45799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22" name="Oval 7">
            <a:extLst>
              <a:ext uri="{FF2B5EF4-FFF2-40B4-BE49-F238E27FC236}">
                <a16:creationId xmlns:a16="http://schemas.microsoft.com/office/drawing/2014/main" id="{8DFA33AE-25E6-4CEE-83AC-B3FB4237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1382713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23" name="AutoShape 11">
            <a:extLst>
              <a:ext uri="{FF2B5EF4-FFF2-40B4-BE49-F238E27FC236}">
                <a16:creationId xmlns:a16="http://schemas.microsoft.com/office/drawing/2014/main" id="{848994E1-C01E-4C1E-BA11-F367BA275EB1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6215063" y="32496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24" name="Oval 12">
            <a:extLst>
              <a:ext uri="{FF2B5EF4-FFF2-40B4-BE49-F238E27FC236}">
                <a16:creationId xmlns:a16="http://schemas.microsoft.com/office/drawing/2014/main" id="{43347D00-BF0E-46E6-A5EA-C0FF248D6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1951038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25" name="Text Box 14">
            <a:extLst>
              <a:ext uri="{FF2B5EF4-FFF2-40B4-BE49-F238E27FC236}">
                <a16:creationId xmlns:a16="http://schemas.microsoft.com/office/drawing/2014/main" id="{DF930725-1FBA-43C8-89CD-724B336E3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1946275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 i="1">
                <a:latin typeface="Arial" panose="020B0604020202020204" pitchFamily="34" charset="0"/>
              </a:rPr>
              <a:t>piston.stp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6" name="AutoShape 21">
            <a:extLst>
              <a:ext uri="{FF2B5EF4-FFF2-40B4-BE49-F238E27FC236}">
                <a16:creationId xmlns:a16="http://schemas.microsoft.com/office/drawing/2014/main" id="{D255F6D9-48AB-47D3-A924-83A1A8D68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9227" name="Picture 22">
            <a:extLst>
              <a:ext uri="{FF2B5EF4-FFF2-40B4-BE49-F238E27FC236}">
                <a16:creationId xmlns:a16="http://schemas.microsoft.com/office/drawing/2014/main" id="{9DE44F24-5D1F-4C33-AB25-B2E4BC79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376238"/>
            <a:ext cx="11763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23">
            <a:extLst>
              <a:ext uri="{FF2B5EF4-FFF2-40B4-BE49-F238E27FC236}">
                <a16:creationId xmlns:a16="http://schemas.microsoft.com/office/drawing/2014/main" id="{4EB70A0F-F64E-41D2-8853-C483B709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688975"/>
            <a:ext cx="2195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Import Solid Model</a:t>
            </a:r>
          </a:p>
        </p:txBody>
      </p:sp>
      <p:sp>
        <p:nvSpPr>
          <p:cNvPr id="9229" name="Oval 24">
            <a:extLst>
              <a:ext uri="{FF2B5EF4-FFF2-40B4-BE49-F238E27FC236}">
                <a16:creationId xmlns:a16="http://schemas.microsoft.com/office/drawing/2014/main" id="{2CBF67CB-363E-4B4D-8EAC-3F6307891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230" name="Text Box 25">
            <a:extLst>
              <a:ext uri="{FF2B5EF4-FFF2-40B4-BE49-F238E27FC236}">
                <a16:creationId xmlns:a16="http://schemas.microsoft.com/office/drawing/2014/main" id="{9BD94EE2-8AB5-4565-B3DF-11BA1234A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5643563"/>
            <a:ext cx="2373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Set the file filter type 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to STEP (*.stp *.step)</a:t>
            </a:r>
          </a:p>
        </p:txBody>
      </p:sp>
      <p:sp>
        <p:nvSpPr>
          <p:cNvPr id="9231" name="Rectangle 27">
            <a:extLst>
              <a:ext uri="{FF2B5EF4-FFF2-40B4-BE49-F238E27FC236}">
                <a16:creationId xmlns:a16="http://schemas.microsoft.com/office/drawing/2014/main" id="{86D51F3D-5C19-45BE-8484-02DCD59F3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74" y="873125"/>
            <a:ext cx="2014537" cy="1047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Import the STEP file </a:t>
            </a:r>
          </a:p>
          <a:p>
            <a:r>
              <a:rPr lang="ja-JP" altLang="en-US" dirty="0"/>
              <a:t>“</a:t>
            </a:r>
            <a:r>
              <a:rPr lang="en-US" altLang="ja-JP" dirty="0" err="1"/>
              <a:t>piston.stp</a:t>
            </a:r>
            <a:r>
              <a:rPr lang="ja-JP" altLang="en-US" dirty="0"/>
              <a:t>”</a:t>
            </a:r>
            <a:r>
              <a:rPr lang="en-US" altLang="ja-JP" dirty="0"/>
              <a:t> from the </a:t>
            </a:r>
          </a:p>
          <a:p>
            <a:r>
              <a:rPr lang="en-US" altLang="en-US" dirty="0" err="1"/>
              <a:t>Geometry_Files</a:t>
            </a:r>
            <a:r>
              <a:rPr lang="en-US" altLang="en-US" dirty="0"/>
              <a:t>-Basic </a:t>
            </a:r>
          </a:p>
          <a:p>
            <a:r>
              <a:rPr lang="en-US" altLang="en-US" dirty="0"/>
              <a:t>directory </a:t>
            </a:r>
          </a:p>
        </p:txBody>
      </p:sp>
      <p:sp>
        <p:nvSpPr>
          <p:cNvPr id="9232" name="AutoShape 4">
            <a:extLst>
              <a:ext uri="{FF2B5EF4-FFF2-40B4-BE49-F238E27FC236}">
                <a16:creationId xmlns:a16="http://schemas.microsoft.com/office/drawing/2014/main" id="{DF8FFD88-8FE0-4B10-9DF1-B3AF9E9ED638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181100" y="33623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33" name="Text Box 31">
            <a:extLst>
              <a:ext uri="{FF2B5EF4-FFF2-40B4-BE49-F238E27FC236}">
                <a16:creationId xmlns:a16="http://schemas.microsoft.com/office/drawing/2014/main" id="{19EF3940-492D-4685-9157-3D3C2EA3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36525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File-&gt;Import</a:t>
            </a:r>
          </a:p>
        </p:txBody>
      </p:sp>
      <p:sp>
        <p:nvSpPr>
          <p:cNvPr id="9234" name="Oval 32">
            <a:extLst>
              <a:ext uri="{FF2B5EF4-FFF2-40B4-BE49-F238E27FC236}">
                <a16:creationId xmlns:a16="http://schemas.microsoft.com/office/drawing/2014/main" id="{55ABC0EA-0099-4422-9870-906FAC982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5667375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7DD8A44F-53D3-46E4-807E-494F2E852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8131" name="Oval 6">
            <a:extLst>
              <a:ext uri="{FF2B5EF4-FFF2-40B4-BE49-F238E27FC236}">
                <a16:creationId xmlns:a16="http://schemas.microsoft.com/office/drawing/2014/main" id="{65F55DFF-467E-495E-860F-27ED4D163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48132" name="Text Box 7">
            <a:extLst>
              <a:ext uri="{FF2B5EF4-FFF2-40B4-BE49-F238E27FC236}">
                <a16:creationId xmlns:a16="http://schemas.microsoft.com/office/drawing/2014/main" id="{CE27F2A7-8D7A-4C59-9AED-54935F915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744538"/>
            <a:ext cx="174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Apply B.C.s</a:t>
            </a:r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BCDFC915-736A-4A17-87AE-A138767C7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07975"/>
            <a:ext cx="13938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8BB259-C1CB-4E07-8819-4F39060C4DE4}"/>
              </a:ext>
            </a:extLst>
          </p:cNvPr>
          <p:cNvSpPr txBox="1"/>
          <p:nvPr/>
        </p:nvSpPr>
        <p:spPr>
          <a:xfrm>
            <a:off x="1217613" y="2357438"/>
            <a:ext cx="10922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Blocks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A880A-371E-40DD-AB5C-910CB802CFF6}"/>
              </a:ext>
            </a:extLst>
          </p:cNvPr>
          <p:cNvSpPr txBox="1"/>
          <p:nvPr/>
        </p:nvSpPr>
        <p:spPr>
          <a:xfrm>
            <a:off x="1233488" y="3916363"/>
            <a:ext cx="1365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Sidesets</a:t>
            </a: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8CCF6-7EAC-4D20-8101-D23FB0B23E0E}"/>
              </a:ext>
            </a:extLst>
          </p:cNvPr>
          <p:cNvSpPr txBox="1"/>
          <p:nvPr/>
        </p:nvSpPr>
        <p:spPr>
          <a:xfrm>
            <a:off x="1222375" y="5407025"/>
            <a:ext cx="1485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Nodesets</a:t>
            </a: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41A2F4-17C9-441B-A442-AE5ACCC9FA55}"/>
              </a:ext>
            </a:extLst>
          </p:cNvPr>
          <p:cNvSpPr txBox="1"/>
          <p:nvPr/>
        </p:nvSpPr>
        <p:spPr>
          <a:xfrm>
            <a:off x="2895600" y="1949450"/>
            <a:ext cx="59801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Grouping of Elements with Common Properties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Normally define elements with same Material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Element can be in only one block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Common element type (i.e. hex8, tet10, </a:t>
            </a:r>
            <a:r>
              <a:rPr lang="en-US" sz="1600" dirty="0" err="1">
                <a:latin typeface="+mj-lt"/>
                <a:ea typeface="ＭＳ Ｐゴシック" charset="0"/>
                <a:cs typeface="ＭＳ Ｐゴシック" charset="0"/>
              </a:rPr>
              <a:t>etc</a:t>
            </a: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86DD18-1880-4065-B89E-8AF953D5093C}"/>
              </a:ext>
            </a:extLst>
          </p:cNvPr>
          <p:cNvSpPr txBox="1"/>
          <p:nvPr/>
        </p:nvSpPr>
        <p:spPr>
          <a:xfrm>
            <a:off x="2911475" y="3332163"/>
            <a:ext cx="567848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Grouping of Quads on Hexes (3D),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Edges on Quads (2D)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Normally describe force over an area (</a:t>
            </a:r>
            <a:r>
              <a:rPr lang="en-US" sz="1600" dirty="0" err="1">
                <a:latin typeface="+mj-lt"/>
                <a:ea typeface="ＭＳ Ｐゴシック" charset="0"/>
                <a:cs typeface="ＭＳ Ｐゴシック" charset="0"/>
              </a:rPr>
              <a:t>ie</a:t>
            </a: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. Pressure loading)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Side can be in any number of </a:t>
            </a:r>
            <a:r>
              <a:rPr lang="en-US" sz="2000" dirty="0" err="1">
                <a:latin typeface="+mj-lt"/>
                <a:ea typeface="ＭＳ Ｐゴシック" charset="0"/>
                <a:cs typeface="ＭＳ Ｐゴシック" charset="0"/>
              </a:rPr>
              <a:t>sidesets</a:t>
            </a:r>
            <a:endParaRPr lang="en-US" sz="20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47B57-3CFB-4E00-8F96-3EFAADA6D5FD}"/>
              </a:ext>
            </a:extLst>
          </p:cNvPr>
          <p:cNvSpPr txBox="1"/>
          <p:nvPr/>
        </p:nvSpPr>
        <p:spPr>
          <a:xfrm>
            <a:off x="2927350" y="5013325"/>
            <a:ext cx="567848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Grouping of Nodes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Normally describe force at a point (</a:t>
            </a:r>
            <a:r>
              <a:rPr lang="en-US" sz="1600" dirty="0" err="1">
                <a:latin typeface="+mj-lt"/>
                <a:ea typeface="ＭＳ Ｐゴシック" charset="0"/>
                <a:cs typeface="ＭＳ Ｐゴシック" charset="0"/>
              </a:rPr>
              <a:t>ie</a:t>
            </a: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. Point source loading, constraint)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Node can be in any number of </a:t>
            </a:r>
            <a:r>
              <a:rPr lang="en-US" sz="1600" dirty="0" err="1">
                <a:latin typeface="+mj-lt"/>
                <a:ea typeface="ＭＳ Ｐゴシック" charset="0"/>
                <a:cs typeface="ＭＳ Ｐゴシック" charset="0"/>
              </a:rPr>
              <a:t>nodesets</a:t>
            </a:r>
            <a:endParaRPr lang="en-US" sz="16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8140" name="Straight Connector 19">
            <a:extLst>
              <a:ext uri="{FF2B5EF4-FFF2-40B4-BE49-F238E27FC236}">
                <a16:creationId xmlns:a16="http://schemas.microsoft.com/office/drawing/2014/main" id="{30F15FBB-45FF-4432-8CB9-5D8CADC624A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025" y="1884363"/>
            <a:ext cx="8589963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1" name="Straight Connector 20">
            <a:extLst>
              <a:ext uri="{FF2B5EF4-FFF2-40B4-BE49-F238E27FC236}">
                <a16:creationId xmlns:a16="http://schemas.microsoft.com/office/drawing/2014/main" id="{704107D4-62F5-4FB9-B90F-6D241419AC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0200" y="6324600"/>
            <a:ext cx="858837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2" name="Straight Connector 21">
            <a:extLst>
              <a:ext uri="{FF2B5EF4-FFF2-40B4-BE49-F238E27FC236}">
                <a16:creationId xmlns:a16="http://schemas.microsoft.com/office/drawing/2014/main" id="{C175658F-2192-4CA8-81DB-C8BF96F29E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4325" y="1898650"/>
            <a:ext cx="1270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3" name="Straight Connector 24">
            <a:extLst>
              <a:ext uri="{FF2B5EF4-FFF2-40B4-BE49-F238E27FC236}">
                <a16:creationId xmlns:a16="http://schemas.microsoft.com/office/drawing/2014/main" id="{44196A7F-7F51-401F-B5DC-43A03919F6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75" y="1858963"/>
            <a:ext cx="11113" cy="446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4" name="Straight Connector 26">
            <a:extLst>
              <a:ext uri="{FF2B5EF4-FFF2-40B4-BE49-F238E27FC236}">
                <a16:creationId xmlns:a16="http://schemas.microsoft.com/office/drawing/2014/main" id="{DEBD975C-AF04-4ECC-92D6-40A8A0FF5B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0513" y="1889125"/>
            <a:ext cx="9525" cy="443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5" name="Straight Connector 27">
            <a:extLst>
              <a:ext uri="{FF2B5EF4-FFF2-40B4-BE49-F238E27FC236}">
                <a16:creationId xmlns:a16="http://schemas.microsoft.com/office/drawing/2014/main" id="{C0BCB94B-DBD2-46B7-B1AF-1FD8F8B011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4325" y="3305175"/>
            <a:ext cx="8575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6" name="Straight Connector 31">
            <a:extLst>
              <a:ext uri="{FF2B5EF4-FFF2-40B4-BE49-F238E27FC236}">
                <a16:creationId xmlns:a16="http://schemas.microsoft.com/office/drawing/2014/main" id="{B5528D5E-FC3B-4AE4-A76D-CAAD039EF7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" y="5013325"/>
            <a:ext cx="8575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147" name="Picture 2">
            <a:extLst>
              <a:ext uri="{FF2B5EF4-FFF2-40B4-BE49-F238E27FC236}">
                <a16:creationId xmlns:a16="http://schemas.microsoft.com/office/drawing/2014/main" id="{2156904D-E63D-4493-A34D-9D8F0087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24088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6">
            <a:extLst>
              <a:ext uri="{FF2B5EF4-FFF2-40B4-BE49-F238E27FC236}">
                <a16:creationId xmlns:a16="http://schemas.microsoft.com/office/drawing/2014/main" id="{37614E63-4380-4B35-8746-065810C2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838575"/>
            <a:ext cx="6794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9">
            <a:extLst>
              <a:ext uri="{FF2B5EF4-FFF2-40B4-BE49-F238E27FC236}">
                <a16:creationId xmlns:a16="http://schemas.microsoft.com/office/drawing/2014/main" id="{7D79FC09-D6F1-42C7-B035-2C3DB84C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259388"/>
            <a:ext cx="6826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090A3345-AF3A-46B7-B141-E70D6772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0" y="959231"/>
            <a:ext cx="2467830" cy="577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5">
            <a:extLst>
              <a:ext uri="{FF2B5EF4-FFF2-40B4-BE49-F238E27FC236}">
                <a16:creationId xmlns:a16="http://schemas.microsoft.com/office/drawing/2014/main" id="{E5BCCC27-AF73-451E-B0D5-51F60CDDA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9156" name="Oval 6">
            <a:extLst>
              <a:ext uri="{FF2B5EF4-FFF2-40B4-BE49-F238E27FC236}">
                <a16:creationId xmlns:a16="http://schemas.microsoft.com/office/drawing/2014/main" id="{185EBB19-5954-40AF-BB40-BEB37B4FE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49157" name="Text Box 7">
            <a:extLst>
              <a:ext uri="{FF2B5EF4-FFF2-40B4-BE49-F238E27FC236}">
                <a16:creationId xmlns:a16="http://schemas.microsoft.com/office/drawing/2014/main" id="{292C8BEF-3D08-4F37-BD24-9A927FC42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744538"/>
            <a:ext cx="174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Apply B.C.s</a:t>
            </a:r>
          </a:p>
        </p:txBody>
      </p:sp>
      <p:sp>
        <p:nvSpPr>
          <p:cNvPr id="49158" name="Rectangle 8">
            <a:extLst>
              <a:ext uri="{FF2B5EF4-FFF2-40B4-BE49-F238E27FC236}">
                <a16:creationId xmlns:a16="http://schemas.microsoft.com/office/drawing/2014/main" id="{D1DD46CE-D5B7-4F5C-8581-529C258A0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965994"/>
            <a:ext cx="1997075" cy="11033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Designate where </a:t>
            </a:r>
          </a:p>
          <a:p>
            <a:r>
              <a:rPr lang="en-US" altLang="en-US" dirty="0"/>
              <a:t>materials and boundary </a:t>
            </a:r>
          </a:p>
          <a:p>
            <a:r>
              <a:rPr lang="en-US" altLang="en-US" dirty="0"/>
              <a:t>conditions will be </a:t>
            </a:r>
          </a:p>
          <a:p>
            <a:r>
              <a:rPr lang="en-US" altLang="en-US" dirty="0"/>
              <a:t>applied on the model</a:t>
            </a:r>
          </a:p>
        </p:txBody>
      </p:sp>
      <p:pic>
        <p:nvPicPr>
          <p:cNvPr id="49159" name="Picture 4">
            <a:extLst>
              <a:ext uri="{FF2B5EF4-FFF2-40B4-BE49-F238E27FC236}">
                <a16:creationId xmlns:a16="http://schemas.microsoft.com/office/drawing/2014/main" id="{5311DC91-EAF7-4473-87D7-708AAF0DD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07975"/>
            <a:ext cx="13938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AutoShape 11">
            <a:extLst>
              <a:ext uri="{FF2B5EF4-FFF2-40B4-BE49-F238E27FC236}">
                <a16:creationId xmlns:a16="http://schemas.microsoft.com/office/drawing/2014/main" id="{B5555494-F7B3-4EB8-8FF4-0A14B52FD64C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411288" y="15795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161" name="Oval 12">
            <a:extLst>
              <a:ext uri="{FF2B5EF4-FFF2-40B4-BE49-F238E27FC236}">
                <a16:creationId xmlns:a16="http://schemas.microsoft.com/office/drawing/2014/main" id="{0860A21E-D8AF-4BDF-9D3F-99FFEF50D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17462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9162" name="Oval 13">
            <a:extLst>
              <a:ext uri="{FF2B5EF4-FFF2-40B4-BE49-F238E27FC236}">
                <a16:creationId xmlns:a16="http://schemas.microsoft.com/office/drawing/2014/main" id="{C1DD6132-B356-4C2F-A3E9-D361F2B44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29892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9163" name="Text Box 14">
            <a:extLst>
              <a:ext uri="{FF2B5EF4-FFF2-40B4-BE49-F238E27FC236}">
                <a16:creationId xmlns:a16="http://schemas.microsoft.com/office/drawing/2014/main" id="{96EFFA28-5152-4FD7-B20E-A9361245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941638"/>
            <a:ext cx="2344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Mode – Analysis Groups and Materials</a:t>
            </a:r>
          </a:p>
        </p:txBody>
      </p:sp>
      <p:sp>
        <p:nvSpPr>
          <p:cNvPr id="49164" name="AutoShape 15">
            <a:extLst>
              <a:ext uri="{FF2B5EF4-FFF2-40B4-BE49-F238E27FC236}">
                <a16:creationId xmlns:a16="http://schemas.microsoft.com/office/drawing/2014/main" id="{6D721476-8AA0-4D75-AEAA-2248CB6E1773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458868" y="2156946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165" name="Oval 16">
            <a:extLst>
              <a:ext uri="{FF2B5EF4-FFF2-40B4-BE49-F238E27FC236}">
                <a16:creationId xmlns:a16="http://schemas.microsoft.com/office/drawing/2014/main" id="{429BAF2A-5167-4651-B8FE-E88917B1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968" y="238395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9166" name="Oval 17">
            <a:extLst>
              <a:ext uri="{FF2B5EF4-FFF2-40B4-BE49-F238E27FC236}">
                <a16:creationId xmlns:a16="http://schemas.microsoft.com/office/drawing/2014/main" id="{B510B3C9-31C8-4406-AB41-0F2CA3DB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9243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9167" name="Text Box 18">
            <a:extLst>
              <a:ext uri="{FF2B5EF4-FFF2-40B4-BE49-F238E27FC236}">
                <a16:creationId xmlns:a16="http://schemas.microsoft.com/office/drawing/2014/main" id="{1E36916D-3A9D-4FCE-92DC-4FCF2C211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3981450"/>
            <a:ext cx="2344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Entity-Blocks</a:t>
            </a:r>
          </a:p>
        </p:txBody>
      </p:sp>
      <p:sp>
        <p:nvSpPr>
          <p:cNvPr id="49168" name="AutoShape 19">
            <a:extLst>
              <a:ext uri="{FF2B5EF4-FFF2-40B4-BE49-F238E27FC236}">
                <a16:creationId xmlns:a16="http://schemas.microsoft.com/office/drawing/2014/main" id="{3EF227FD-655B-4EC5-8F13-9256CB8A01AF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804085" y="270920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169" name="Oval 20">
            <a:extLst>
              <a:ext uri="{FF2B5EF4-FFF2-40B4-BE49-F238E27FC236}">
                <a16:creationId xmlns:a16="http://schemas.microsoft.com/office/drawing/2014/main" id="{7C18738A-FCDF-4218-8BF2-CB1DCB4C2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43703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9170" name="Oval 21">
            <a:extLst>
              <a:ext uri="{FF2B5EF4-FFF2-40B4-BE49-F238E27FC236}">
                <a16:creationId xmlns:a16="http://schemas.microsoft.com/office/drawing/2014/main" id="{ED2F62B3-D1A7-416C-8CDE-A91EC5C8A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672" y="298542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9171" name="Text Box 22">
            <a:extLst>
              <a:ext uri="{FF2B5EF4-FFF2-40B4-BE49-F238E27FC236}">
                <a16:creationId xmlns:a16="http://schemas.microsoft.com/office/drawing/2014/main" id="{E01D4D42-E7CF-4D74-8A69-2A6EFB39E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4360863"/>
            <a:ext cx="234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 - Create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9172" name="AutoShape 23">
            <a:extLst>
              <a:ext uri="{FF2B5EF4-FFF2-40B4-BE49-F238E27FC236}">
                <a16:creationId xmlns:a16="http://schemas.microsoft.com/office/drawing/2014/main" id="{A7D1A35F-3AEC-409A-B80D-0AD2481A2169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665333" y="368351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173" name="Oval 24">
            <a:extLst>
              <a:ext uri="{FF2B5EF4-FFF2-40B4-BE49-F238E27FC236}">
                <a16:creationId xmlns:a16="http://schemas.microsoft.com/office/drawing/2014/main" id="{E46294AD-171C-4FE8-BB51-DFE060D73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8704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9174" name="Oval 25">
            <a:extLst>
              <a:ext uri="{FF2B5EF4-FFF2-40B4-BE49-F238E27FC236}">
                <a16:creationId xmlns:a16="http://schemas.microsoft.com/office/drawing/2014/main" id="{F0F85E31-3D8B-4C64-930A-DB61FFAE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58" y="406293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9175" name="Text Box 26">
            <a:extLst>
              <a:ext uri="{FF2B5EF4-FFF2-40B4-BE49-F238E27FC236}">
                <a16:creationId xmlns:a16="http://schemas.microsoft.com/office/drawing/2014/main" id="{B5C39D77-9835-45F7-B17A-5E324785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4814888"/>
            <a:ext cx="2344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Enter Block ID </a:t>
            </a:r>
            <a:r>
              <a:rPr lang="en-US" altLang="en-US" sz="1800" i="1"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9176" name="Text Box 27">
            <a:extLst>
              <a:ext uri="{FF2B5EF4-FFF2-40B4-BE49-F238E27FC236}">
                <a16:creationId xmlns:a16="http://schemas.microsoft.com/office/drawing/2014/main" id="{CEA2222F-DF06-44DF-A66D-0FC39FB4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2303463"/>
            <a:ext cx="4710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Define a Material Block with ID=100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49177" name="AutoShape 28">
            <a:extLst>
              <a:ext uri="{FF2B5EF4-FFF2-40B4-BE49-F238E27FC236}">
                <a16:creationId xmlns:a16="http://schemas.microsoft.com/office/drawing/2014/main" id="{E65FE95B-079E-481C-9982-A4648E8A3A5A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568325" y="45831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178" name="Oval 29">
            <a:extLst>
              <a:ext uri="{FF2B5EF4-FFF2-40B4-BE49-F238E27FC236}">
                <a16:creationId xmlns:a16="http://schemas.microsoft.com/office/drawing/2014/main" id="{59187AF9-0FC4-4C42-A95F-E5038B5A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9860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179" name="Oval 30">
            <a:extLst>
              <a:ext uri="{FF2B5EF4-FFF2-40B4-BE49-F238E27FC236}">
                <a16:creationId xmlns:a16="http://schemas.microsoft.com/office/drawing/2014/main" id="{1041F2B4-4A55-44F3-8EAF-C15ACEFE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47910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180" name="Oval 31">
            <a:extLst>
              <a:ext uri="{FF2B5EF4-FFF2-40B4-BE49-F238E27FC236}">
                <a16:creationId xmlns:a16="http://schemas.microsoft.com/office/drawing/2014/main" id="{575FC227-F607-4933-B75A-B1F1E5C6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34559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9181" name="AutoShape 32">
            <a:extLst>
              <a:ext uri="{FF2B5EF4-FFF2-40B4-BE49-F238E27FC236}">
                <a16:creationId xmlns:a16="http://schemas.microsoft.com/office/drawing/2014/main" id="{11F2893F-C083-4D90-B9A0-56BA10CCCD00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968375" y="56737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182" name="Text Box 34">
            <a:extLst>
              <a:ext uri="{FF2B5EF4-FFF2-40B4-BE49-F238E27FC236}">
                <a16:creationId xmlns:a16="http://schemas.microsoft.com/office/drawing/2014/main" id="{07A3353B-FF0A-44B7-B6B0-DF0B4E77E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2963863"/>
            <a:ext cx="2344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</a:t>
            </a:r>
            <a:r>
              <a:rPr lang="en-US" altLang="en-US" sz="1800" i="1">
                <a:latin typeface="Arial" panose="020B0604020202020204" pitchFamily="34" charset="0"/>
              </a:rPr>
              <a:t>Volume</a:t>
            </a:r>
          </a:p>
        </p:txBody>
      </p:sp>
      <p:sp>
        <p:nvSpPr>
          <p:cNvPr id="49183" name="Oval 35">
            <a:extLst>
              <a:ext uri="{FF2B5EF4-FFF2-40B4-BE49-F238E27FC236}">
                <a16:creationId xmlns:a16="http://schemas.microsoft.com/office/drawing/2014/main" id="{4DD4E0C4-3BC7-40CE-8336-0A3FD105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58340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9184" name="Text Box 36">
            <a:extLst>
              <a:ext uri="{FF2B5EF4-FFF2-40B4-BE49-F238E27FC236}">
                <a16:creationId xmlns:a16="http://schemas.microsoft.com/office/drawing/2014/main" id="{4FEA8AF0-128E-48D2-8F94-4640E36C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3452813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the volumes to add to the block (</a:t>
            </a:r>
            <a:r>
              <a:rPr lang="en-US" altLang="en-US" sz="1800" i="1">
                <a:latin typeface="Arial" panose="020B0604020202020204" pitchFamily="34" charset="0"/>
              </a:rPr>
              <a:t>all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49185" name="Oval 37">
            <a:extLst>
              <a:ext uri="{FF2B5EF4-FFF2-40B4-BE49-F238E27FC236}">
                <a16:creationId xmlns:a16="http://schemas.microsoft.com/office/drawing/2014/main" id="{24481848-88F0-4490-8CA5-AC26D8E14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42624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9186" name="AutoShape 38">
            <a:extLst>
              <a:ext uri="{FF2B5EF4-FFF2-40B4-BE49-F238E27FC236}">
                <a16:creationId xmlns:a16="http://schemas.microsoft.com/office/drawing/2014/main" id="{8D93FBC4-C17A-488F-9D30-F58CDDAB7617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554288" y="6457950"/>
            <a:ext cx="290512" cy="412750"/>
          </a:xfrm>
          <a:prstGeom prst="upArrow">
            <a:avLst>
              <a:gd name="adj1" fmla="val 25148"/>
              <a:gd name="adj2" fmla="val 98296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187" name="Oval 39">
            <a:extLst>
              <a:ext uri="{FF2B5EF4-FFF2-40B4-BE49-F238E27FC236}">
                <a16:creationId xmlns:a16="http://schemas.microsoft.com/office/drawing/2014/main" id="{92857250-51E4-404D-8927-1525DD3C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61372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9188" name="Text Box 40">
            <a:extLst>
              <a:ext uri="{FF2B5EF4-FFF2-40B4-BE49-F238E27FC236}">
                <a16:creationId xmlns:a16="http://schemas.microsoft.com/office/drawing/2014/main" id="{E5240B50-C057-4D8C-9CCE-808513029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4229100"/>
            <a:ext cx="256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Apply</a:t>
            </a:r>
            <a:r>
              <a:rPr lang="en-US" altLang="en-US" sz="1800">
                <a:latin typeface="Arial" panose="020B0604020202020204" pitchFamily="34" charset="0"/>
              </a:rPr>
              <a:t> to create the new block 100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84F6687F-3B60-4534-A379-8ED89125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162050"/>
            <a:ext cx="21907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4">
            <a:extLst>
              <a:ext uri="{FF2B5EF4-FFF2-40B4-BE49-F238E27FC236}">
                <a16:creationId xmlns:a16="http://schemas.microsoft.com/office/drawing/2014/main" id="{95871FE8-D37A-4A0C-92A6-2B989E4FB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0180" name="Oval 5">
            <a:extLst>
              <a:ext uri="{FF2B5EF4-FFF2-40B4-BE49-F238E27FC236}">
                <a16:creationId xmlns:a16="http://schemas.microsoft.com/office/drawing/2014/main" id="{F2B09E15-3A0C-4E1F-AB4C-0E054BB46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0181" name="Text Box 6">
            <a:extLst>
              <a:ext uri="{FF2B5EF4-FFF2-40B4-BE49-F238E27FC236}">
                <a16:creationId xmlns:a16="http://schemas.microsoft.com/office/drawing/2014/main" id="{C13C1778-BDC0-43A8-9005-D9A5A62ED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744538"/>
            <a:ext cx="174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Apply B.C.s</a:t>
            </a:r>
          </a:p>
        </p:txBody>
      </p:sp>
      <p:sp>
        <p:nvSpPr>
          <p:cNvPr id="50182" name="Rectangle 7">
            <a:extLst>
              <a:ext uri="{FF2B5EF4-FFF2-40B4-BE49-F238E27FC236}">
                <a16:creationId xmlns:a16="http://schemas.microsoft.com/office/drawing/2014/main" id="{B3FCC529-F940-4EFF-87C6-8AD8749DD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2" y="885826"/>
            <a:ext cx="1997075" cy="11033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Designate where </a:t>
            </a:r>
          </a:p>
          <a:p>
            <a:r>
              <a:rPr lang="en-US" altLang="en-US" dirty="0"/>
              <a:t>materials and boundary </a:t>
            </a:r>
          </a:p>
          <a:p>
            <a:r>
              <a:rPr lang="en-US" altLang="en-US" dirty="0"/>
              <a:t>conditions will be </a:t>
            </a:r>
          </a:p>
          <a:p>
            <a:r>
              <a:rPr lang="en-US" altLang="en-US" dirty="0"/>
              <a:t>applied on the model</a:t>
            </a:r>
          </a:p>
        </p:txBody>
      </p:sp>
      <p:pic>
        <p:nvPicPr>
          <p:cNvPr id="50183" name="Picture 8">
            <a:extLst>
              <a:ext uri="{FF2B5EF4-FFF2-40B4-BE49-F238E27FC236}">
                <a16:creationId xmlns:a16="http://schemas.microsoft.com/office/drawing/2014/main" id="{065A32D7-1053-4C2A-BC75-D100CF41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07975"/>
            <a:ext cx="13938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AutoShape 10">
            <a:extLst>
              <a:ext uri="{FF2B5EF4-FFF2-40B4-BE49-F238E27FC236}">
                <a16:creationId xmlns:a16="http://schemas.microsoft.com/office/drawing/2014/main" id="{F71C7E8F-4F0C-4842-B39F-0D1CE5BDB004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535238" y="27241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85" name="Oval 11">
            <a:extLst>
              <a:ext uri="{FF2B5EF4-FFF2-40B4-BE49-F238E27FC236}">
                <a16:creationId xmlns:a16="http://schemas.microsoft.com/office/drawing/2014/main" id="{1DE5E609-4264-4EAF-B7A0-9D6ED5C9C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28622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0186" name="AutoShape 14">
            <a:extLst>
              <a:ext uri="{FF2B5EF4-FFF2-40B4-BE49-F238E27FC236}">
                <a16:creationId xmlns:a16="http://schemas.microsoft.com/office/drawing/2014/main" id="{0CC67018-083C-4403-AC44-26AF00E53974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197100" y="34353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87" name="Oval 15">
            <a:extLst>
              <a:ext uri="{FF2B5EF4-FFF2-40B4-BE49-F238E27FC236}">
                <a16:creationId xmlns:a16="http://schemas.microsoft.com/office/drawing/2014/main" id="{A38F5882-D6C2-4E3A-8C1E-2073C606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775" y="35020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0188" name="AutoShape 18">
            <a:extLst>
              <a:ext uri="{FF2B5EF4-FFF2-40B4-BE49-F238E27FC236}">
                <a16:creationId xmlns:a16="http://schemas.microsoft.com/office/drawing/2014/main" id="{294E4F87-1B86-402A-9E76-AB97956AA1AC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666875" y="40116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89" name="Oval 19">
            <a:extLst>
              <a:ext uri="{FF2B5EF4-FFF2-40B4-BE49-F238E27FC236}">
                <a16:creationId xmlns:a16="http://schemas.microsoft.com/office/drawing/2014/main" id="{6096A29D-7D82-441D-87F5-52CD56761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44100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0190" name="Oval 20">
            <a:extLst>
              <a:ext uri="{FF2B5EF4-FFF2-40B4-BE49-F238E27FC236}">
                <a16:creationId xmlns:a16="http://schemas.microsoft.com/office/drawing/2014/main" id="{62D9A5DA-2D4F-4F95-821C-8C3429003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41814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0191" name="Text Box 21">
            <a:extLst>
              <a:ext uri="{FF2B5EF4-FFF2-40B4-BE49-F238E27FC236}">
                <a16:creationId xmlns:a16="http://schemas.microsoft.com/office/drawing/2014/main" id="{5F88FE7A-0C21-4728-87A5-E7BEB717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3295650"/>
            <a:ext cx="284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 – Element Type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92" name="Text Box 22">
            <a:extLst>
              <a:ext uri="{FF2B5EF4-FFF2-40B4-BE49-F238E27FC236}">
                <a16:creationId xmlns:a16="http://schemas.microsoft.com/office/drawing/2014/main" id="{8668E271-69C1-43CE-AB5E-D5D8FB42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2006600"/>
            <a:ext cx="3363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Define the element type for Block 100 as HEX8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50193" name="Oval 23">
            <a:extLst>
              <a:ext uri="{FF2B5EF4-FFF2-40B4-BE49-F238E27FC236}">
                <a16:creationId xmlns:a16="http://schemas.microsoft.com/office/drawing/2014/main" id="{F078B294-8277-4960-A896-F7F7AFB7C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34131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0194" name="Oval 25">
            <a:extLst>
              <a:ext uri="{FF2B5EF4-FFF2-40B4-BE49-F238E27FC236}">
                <a16:creationId xmlns:a16="http://schemas.microsoft.com/office/drawing/2014/main" id="{7817BEEF-C43A-4D52-889F-D309BCB0A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39735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0195" name="Text Box 26">
            <a:extLst>
              <a:ext uri="{FF2B5EF4-FFF2-40B4-BE49-F238E27FC236}">
                <a16:creationId xmlns:a16="http://schemas.microsoft.com/office/drawing/2014/main" id="{F660546A-D3A8-40CC-BE83-ADC131BDD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3959225"/>
            <a:ext cx="2344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Enter Block ID </a:t>
            </a:r>
            <a:r>
              <a:rPr lang="en-US" altLang="en-US" sz="1800" i="1"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50196" name="Text Box 27">
            <a:extLst>
              <a:ext uri="{FF2B5EF4-FFF2-40B4-BE49-F238E27FC236}">
                <a16:creationId xmlns:a16="http://schemas.microsoft.com/office/drawing/2014/main" id="{15E396FB-A561-40EF-945B-A62244727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4379913"/>
            <a:ext cx="2344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</a:t>
            </a:r>
            <a:r>
              <a:rPr lang="en-US" altLang="en-US" sz="1800" i="1">
                <a:latin typeface="Arial" panose="020B0604020202020204" pitchFamily="34" charset="0"/>
              </a:rPr>
              <a:t>Volumes</a:t>
            </a:r>
          </a:p>
        </p:txBody>
      </p:sp>
      <p:sp>
        <p:nvSpPr>
          <p:cNvPr id="50197" name="AutoShape 28">
            <a:extLst>
              <a:ext uri="{FF2B5EF4-FFF2-40B4-BE49-F238E27FC236}">
                <a16:creationId xmlns:a16="http://schemas.microsoft.com/office/drawing/2014/main" id="{0EB734BD-2BEE-41A5-84F4-268BA2B8C0C0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855663" y="46656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98" name="Oval 29">
            <a:extLst>
              <a:ext uri="{FF2B5EF4-FFF2-40B4-BE49-F238E27FC236}">
                <a16:creationId xmlns:a16="http://schemas.microsoft.com/office/drawing/2014/main" id="{F61C9495-AA14-4282-9AF6-8E9878F83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48482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0199" name="Oval 30">
            <a:extLst>
              <a:ext uri="{FF2B5EF4-FFF2-40B4-BE49-F238E27FC236}">
                <a16:creationId xmlns:a16="http://schemas.microsoft.com/office/drawing/2014/main" id="{428D45EB-6356-47FD-871B-FF74CDD83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47593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0200" name="Text Box 31">
            <a:extLst>
              <a:ext uri="{FF2B5EF4-FFF2-40B4-BE49-F238E27FC236}">
                <a16:creationId xmlns:a16="http://schemas.microsoft.com/office/drawing/2014/main" id="{8FD77BE1-7C5E-4D29-ABC9-386B275F0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4811713"/>
            <a:ext cx="2344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</a:t>
            </a:r>
            <a:r>
              <a:rPr lang="en-US" altLang="en-US" sz="1800" i="1">
                <a:latin typeface="Arial" panose="020B0604020202020204" pitchFamily="34" charset="0"/>
              </a:rPr>
              <a:t>Hex8</a:t>
            </a:r>
          </a:p>
        </p:txBody>
      </p:sp>
      <p:sp>
        <p:nvSpPr>
          <p:cNvPr id="50201" name="AutoShape 32">
            <a:extLst>
              <a:ext uri="{FF2B5EF4-FFF2-40B4-BE49-F238E27FC236}">
                <a16:creationId xmlns:a16="http://schemas.microsoft.com/office/drawing/2014/main" id="{AA9F7F5B-8824-4FE9-B81D-216A5756EA48}"/>
              </a:ext>
            </a:extLst>
          </p:cNvPr>
          <p:cNvSpPr>
            <a:spLocks noChangeArrowheads="1"/>
          </p:cNvSpPr>
          <p:nvPr/>
        </p:nvSpPr>
        <p:spPr bwMode="auto">
          <a:xfrm rot="-8079928">
            <a:off x="2667000" y="60960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202" name="Oval 33">
            <a:extLst>
              <a:ext uri="{FF2B5EF4-FFF2-40B4-BE49-F238E27FC236}">
                <a16:creationId xmlns:a16="http://schemas.microsoft.com/office/drawing/2014/main" id="{D060BAA9-E8C3-48AB-8736-5B491DA79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60721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0203" name="Oval 34">
            <a:extLst>
              <a:ext uri="{FF2B5EF4-FFF2-40B4-BE49-F238E27FC236}">
                <a16:creationId xmlns:a16="http://schemas.microsoft.com/office/drawing/2014/main" id="{652D65B5-596E-45BD-AC0F-57FC68CF6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53228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0204" name="Text Box 35">
            <a:extLst>
              <a:ext uri="{FF2B5EF4-FFF2-40B4-BE49-F238E27FC236}">
                <a16:creationId xmlns:a16="http://schemas.microsoft.com/office/drawing/2014/main" id="{7F241DCD-3AD1-4754-8253-E44764CFF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5264150"/>
            <a:ext cx="2344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Apply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id="{D608AF1A-32CD-4A62-866C-5E21F2A1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746375"/>
            <a:ext cx="2635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>
            <a:extLst>
              <a:ext uri="{FF2B5EF4-FFF2-40B4-BE49-F238E27FC236}">
                <a16:creationId xmlns:a16="http://schemas.microsoft.com/office/drawing/2014/main" id="{7866A011-5D37-4F3D-A189-6F583E1E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328" y="1185863"/>
            <a:ext cx="2043968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4">
            <a:extLst>
              <a:ext uri="{FF2B5EF4-FFF2-40B4-BE49-F238E27FC236}">
                <a16:creationId xmlns:a16="http://schemas.microsoft.com/office/drawing/2014/main" id="{3CDB295C-9C4A-4FCD-96A2-BD5449C78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05" name="Oval 5">
            <a:extLst>
              <a:ext uri="{FF2B5EF4-FFF2-40B4-BE49-F238E27FC236}">
                <a16:creationId xmlns:a16="http://schemas.microsoft.com/office/drawing/2014/main" id="{585C0753-89F3-4FBE-925C-2CA4A203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F13F7799-67D6-495D-9B22-E8F77F305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744538"/>
            <a:ext cx="174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Apply B.C.s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DB08ED49-1FE3-4090-84A4-93A4F4DCF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8820" y="944731"/>
            <a:ext cx="1997075" cy="11033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Designate where </a:t>
            </a:r>
          </a:p>
          <a:p>
            <a:r>
              <a:rPr lang="en-US" altLang="en-US" dirty="0"/>
              <a:t>materials and boundary </a:t>
            </a:r>
          </a:p>
          <a:p>
            <a:r>
              <a:rPr lang="en-US" altLang="en-US" dirty="0"/>
              <a:t>conditions will be </a:t>
            </a:r>
          </a:p>
          <a:p>
            <a:r>
              <a:rPr lang="en-US" altLang="en-US" dirty="0"/>
              <a:t>applied on the model</a:t>
            </a:r>
          </a:p>
        </p:txBody>
      </p:sp>
      <p:pic>
        <p:nvPicPr>
          <p:cNvPr id="51208" name="Picture 8">
            <a:extLst>
              <a:ext uri="{FF2B5EF4-FFF2-40B4-BE49-F238E27FC236}">
                <a16:creationId xmlns:a16="http://schemas.microsoft.com/office/drawing/2014/main" id="{078C89CA-600F-472F-817C-2CB4C836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07975"/>
            <a:ext cx="13938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AutoShape 11">
            <a:extLst>
              <a:ext uri="{FF2B5EF4-FFF2-40B4-BE49-F238E27FC236}">
                <a16:creationId xmlns:a16="http://schemas.microsoft.com/office/drawing/2014/main" id="{A7D4CC9E-423F-498D-9BC9-DA0A65AC33C7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232084" y="223114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10" name="Oval 12">
            <a:extLst>
              <a:ext uri="{FF2B5EF4-FFF2-40B4-BE49-F238E27FC236}">
                <a16:creationId xmlns:a16="http://schemas.microsoft.com/office/drawing/2014/main" id="{E8DEDA47-92A9-42BF-A24E-B9950623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4209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1211" name="AutoShape 13">
            <a:extLst>
              <a:ext uri="{FF2B5EF4-FFF2-40B4-BE49-F238E27FC236}">
                <a16:creationId xmlns:a16="http://schemas.microsoft.com/office/drawing/2014/main" id="{603F8B92-8EF6-4181-B066-B50B21FAC794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077637" y="2577637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12" name="Oval 14">
            <a:extLst>
              <a:ext uri="{FF2B5EF4-FFF2-40B4-BE49-F238E27FC236}">
                <a16:creationId xmlns:a16="http://schemas.microsoft.com/office/drawing/2014/main" id="{F935EE26-C9AE-4B69-B8B3-D2A81F44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32194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1213" name="AutoShape 15">
            <a:extLst>
              <a:ext uri="{FF2B5EF4-FFF2-40B4-BE49-F238E27FC236}">
                <a16:creationId xmlns:a16="http://schemas.microsoft.com/office/drawing/2014/main" id="{0817BE0E-09D5-424F-9638-A9501054823C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763885" y="3245644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14" name="Oval 16">
            <a:extLst>
              <a:ext uri="{FF2B5EF4-FFF2-40B4-BE49-F238E27FC236}">
                <a16:creationId xmlns:a16="http://schemas.microsoft.com/office/drawing/2014/main" id="{77B1BB89-38A0-4813-8314-47B6DF01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38782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1215" name="Oval 17">
            <a:extLst>
              <a:ext uri="{FF2B5EF4-FFF2-40B4-BE49-F238E27FC236}">
                <a16:creationId xmlns:a16="http://schemas.microsoft.com/office/drawing/2014/main" id="{9B6FBD29-1C0D-4A2A-8749-5EDB4E115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35194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1216" name="Text Box 18">
            <a:extLst>
              <a:ext uri="{FF2B5EF4-FFF2-40B4-BE49-F238E27FC236}">
                <a16:creationId xmlns:a16="http://schemas.microsoft.com/office/drawing/2014/main" id="{347F724F-B614-4670-B258-5CBA92EB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2782888"/>
            <a:ext cx="284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Entity-Sidesets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17" name="Text Box 19">
            <a:extLst>
              <a:ext uri="{FF2B5EF4-FFF2-40B4-BE49-F238E27FC236}">
                <a16:creationId xmlns:a16="http://schemas.microsoft.com/office/drawing/2014/main" id="{CA9DA8FD-FA7D-4266-8081-02D66ED09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2089150"/>
            <a:ext cx="336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Create a Sideset representing a distributed load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51218" name="Oval 20">
            <a:extLst>
              <a:ext uri="{FF2B5EF4-FFF2-40B4-BE49-F238E27FC236}">
                <a16:creationId xmlns:a16="http://schemas.microsoft.com/office/drawing/2014/main" id="{B111EC60-B419-4835-AD3B-79651DD8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28305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1219" name="Oval 21">
            <a:extLst>
              <a:ext uri="{FF2B5EF4-FFF2-40B4-BE49-F238E27FC236}">
                <a16:creationId xmlns:a16="http://schemas.microsoft.com/office/drawing/2014/main" id="{FF6E08DF-5CAF-4844-A119-EA94665B5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76" y="296882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1220" name="Text Box 22">
            <a:extLst>
              <a:ext uri="{FF2B5EF4-FFF2-40B4-BE49-F238E27FC236}">
                <a16:creationId xmlns:a16="http://schemas.microsoft.com/office/drawing/2014/main" id="{C1AD91A9-0B5A-4B7B-9012-BE39E74B1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3189288"/>
            <a:ext cx="2344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Choose </a:t>
            </a:r>
            <a:r>
              <a:rPr lang="en-US" altLang="en-US" sz="1800" i="1">
                <a:latin typeface="Arial" panose="020B0604020202020204" pitchFamily="34" charset="0"/>
              </a:rPr>
              <a:t>Action – Create Sideset</a:t>
            </a:r>
          </a:p>
        </p:txBody>
      </p:sp>
      <p:sp>
        <p:nvSpPr>
          <p:cNvPr id="51221" name="Text Box 23">
            <a:extLst>
              <a:ext uri="{FF2B5EF4-FFF2-40B4-BE49-F238E27FC236}">
                <a16:creationId xmlns:a16="http://schemas.microsoft.com/office/drawing/2014/main" id="{C6F0F522-199A-4854-B191-7DC492C3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3848100"/>
            <a:ext cx="2620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Enter a Sideset ID of </a:t>
            </a:r>
            <a:r>
              <a:rPr lang="en-US" altLang="en-US" sz="1800" i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1222" name="AutoShape 24">
            <a:extLst>
              <a:ext uri="{FF2B5EF4-FFF2-40B4-BE49-F238E27FC236}">
                <a16:creationId xmlns:a16="http://schemas.microsoft.com/office/drawing/2014/main" id="{53F12873-8578-4971-AD5E-007AD447B7A8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927100" y="37528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23" name="Oval 25">
            <a:extLst>
              <a:ext uri="{FF2B5EF4-FFF2-40B4-BE49-F238E27FC236}">
                <a16:creationId xmlns:a16="http://schemas.microsoft.com/office/drawing/2014/main" id="{F6137196-01EB-4BA4-AE01-4BB170DA3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43164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1224" name="Oval 26">
            <a:extLst>
              <a:ext uri="{FF2B5EF4-FFF2-40B4-BE49-F238E27FC236}">
                <a16:creationId xmlns:a16="http://schemas.microsoft.com/office/drawing/2014/main" id="{4D2945A0-74D0-4CD3-91E1-E4DEE2E8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39004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1225" name="Text Box 27">
            <a:extLst>
              <a:ext uri="{FF2B5EF4-FFF2-40B4-BE49-F238E27FC236}">
                <a16:creationId xmlns:a16="http://schemas.microsoft.com/office/drawing/2014/main" id="{041CEB22-0DE7-4DAB-8802-91C18E01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279900"/>
            <a:ext cx="2344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</a:t>
            </a:r>
            <a:r>
              <a:rPr lang="en-US" altLang="en-US" sz="1800" i="1">
                <a:latin typeface="Arial" panose="020B0604020202020204" pitchFamily="34" charset="0"/>
              </a:rPr>
              <a:t>Surface</a:t>
            </a:r>
          </a:p>
        </p:txBody>
      </p:sp>
      <p:sp>
        <p:nvSpPr>
          <p:cNvPr id="51226" name="AutoShape 28">
            <a:extLst>
              <a:ext uri="{FF2B5EF4-FFF2-40B4-BE49-F238E27FC236}">
                <a16:creationId xmlns:a16="http://schemas.microsoft.com/office/drawing/2014/main" id="{0BD1F5D0-877D-48B2-B53B-3996AA47978E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701800" y="43005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27" name="Oval 29">
            <a:extLst>
              <a:ext uri="{FF2B5EF4-FFF2-40B4-BE49-F238E27FC236}">
                <a16:creationId xmlns:a16="http://schemas.microsoft.com/office/drawing/2014/main" id="{5C1CA427-7AA4-403B-BBCF-96CFAA49B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44465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1228" name="Oval 30">
            <a:extLst>
              <a:ext uri="{FF2B5EF4-FFF2-40B4-BE49-F238E27FC236}">
                <a16:creationId xmlns:a16="http://schemas.microsoft.com/office/drawing/2014/main" id="{F7BB6493-0D27-4EB7-BF24-D3A9DA60E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47371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1229" name="Text Box 31">
            <a:extLst>
              <a:ext uri="{FF2B5EF4-FFF2-40B4-BE49-F238E27FC236}">
                <a16:creationId xmlns:a16="http://schemas.microsoft.com/office/drawing/2014/main" id="{455E8A64-5CBD-432A-90AE-42955D7AD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686300"/>
            <a:ext cx="25987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Pick the surfaces as shown where the distributed load should be applied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51230" name="AutoShape 32">
            <a:extLst>
              <a:ext uri="{FF2B5EF4-FFF2-40B4-BE49-F238E27FC236}">
                <a16:creationId xmlns:a16="http://schemas.microsoft.com/office/drawing/2014/main" id="{5E22F487-CA1C-4170-AA2B-183A925FA867}"/>
              </a:ext>
            </a:extLst>
          </p:cNvPr>
          <p:cNvSpPr>
            <a:spLocks noChangeArrowheads="1"/>
          </p:cNvSpPr>
          <p:nvPr/>
        </p:nvSpPr>
        <p:spPr bwMode="auto">
          <a:xfrm rot="4907570">
            <a:off x="6286500" y="33543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31" name="AutoShape 33">
            <a:extLst>
              <a:ext uri="{FF2B5EF4-FFF2-40B4-BE49-F238E27FC236}">
                <a16:creationId xmlns:a16="http://schemas.microsoft.com/office/drawing/2014/main" id="{41C5AB51-1FDF-45E3-9EA8-848F4496AFE3}"/>
              </a:ext>
            </a:extLst>
          </p:cNvPr>
          <p:cNvSpPr>
            <a:spLocks noChangeArrowheads="1"/>
          </p:cNvSpPr>
          <p:nvPr/>
        </p:nvSpPr>
        <p:spPr bwMode="auto">
          <a:xfrm rot="2509373">
            <a:off x="6462713" y="41767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32" name="AutoShape 34">
            <a:extLst>
              <a:ext uri="{FF2B5EF4-FFF2-40B4-BE49-F238E27FC236}">
                <a16:creationId xmlns:a16="http://schemas.microsoft.com/office/drawing/2014/main" id="{C0D6C6B2-003D-4D66-BB4D-F0A88D6F6748}"/>
              </a:ext>
            </a:extLst>
          </p:cNvPr>
          <p:cNvSpPr>
            <a:spLocks noChangeArrowheads="1"/>
          </p:cNvSpPr>
          <p:nvPr/>
        </p:nvSpPr>
        <p:spPr bwMode="auto">
          <a:xfrm rot="1911990">
            <a:off x="7324725" y="46069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33" name="Oval 35">
            <a:extLst>
              <a:ext uri="{FF2B5EF4-FFF2-40B4-BE49-F238E27FC236}">
                <a16:creationId xmlns:a16="http://schemas.microsoft.com/office/drawing/2014/main" id="{B29243B3-21EF-4874-83D9-41A3EBA7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45212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1234" name="Oval 36">
            <a:extLst>
              <a:ext uri="{FF2B5EF4-FFF2-40B4-BE49-F238E27FC236}">
                <a16:creationId xmlns:a16="http://schemas.microsoft.com/office/drawing/2014/main" id="{A3A7BDC8-6BD9-408C-A1FA-C9C0C0AED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58531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1235" name="AutoShape 37">
            <a:extLst>
              <a:ext uri="{FF2B5EF4-FFF2-40B4-BE49-F238E27FC236}">
                <a16:creationId xmlns:a16="http://schemas.microsoft.com/office/drawing/2014/main" id="{24EF1BC3-72B7-4B8A-93B7-141F0182B972}"/>
              </a:ext>
            </a:extLst>
          </p:cNvPr>
          <p:cNvSpPr>
            <a:spLocks noChangeArrowheads="1"/>
          </p:cNvSpPr>
          <p:nvPr/>
        </p:nvSpPr>
        <p:spPr bwMode="auto">
          <a:xfrm rot="-7982598">
            <a:off x="2621444" y="6032229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36" name="Oval 38">
            <a:extLst>
              <a:ext uri="{FF2B5EF4-FFF2-40B4-BE49-F238E27FC236}">
                <a16:creationId xmlns:a16="http://schemas.microsoft.com/office/drawing/2014/main" id="{CCDDD814-5A1F-4BD2-B75E-C73474A35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58531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1237" name="Text Box 40">
            <a:extLst>
              <a:ext uri="{FF2B5EF4-FFF2-40B4-BE49-F238E27FC236}">
                <a16:creationId xmlns:a16="http://schemas.microsoft.com/office/drawing/2014/main" id="{AFFE630E-CF60-4091-BF1D-2F775ABB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5853113"/>
            <a:ext cx="2344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Apply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A06387E2-D8C1-4B96-A528-72B2834B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52588"/>
            <a:ext cx="2725737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4">
            <a:extLst>
              <a:ext uri="{FF2B5EF4-FFF2-40B4-BE49-F238E27FC236}">
                <a16:creationId xmlns:a16="http://schemas.microsoft.com/office/drawing/2014/main" id="{B9B322E2-A34D-4E36-BAE0-F1608FBF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2228" name="Oval 5">
            <a:extLst>
              <a:ext uri="{FF2B5EF4-FFF2-40B4-BE49-F238E27FC236}">
                <a16:creationId xmlns:a16="http://schemas.microsoft.com/office/drawing/2014/main" id="{DEA6FD97-CFD8-4E82-BEBD-9CD5FF547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2229" name="Text Box 6">
            <a:extLst>
              <a:ext uri="{FF2B5EF4-FFF2-40B4-BE49-F238E27FC236}">
                <a16:creationId xmlns:a16="http://schemas.microsoft.com/office/drawing/2014/main" id="{BFC87F9B-FB2F-4829-85E6-FADFF811D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744538"/>
            <a:ext cx="174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Export Mesh</a:t>
            </a:r>
          </a:p>
        </p:txBody>
      </p:sp>
      <p:sp>
        <p:nvSpPr>
          <p:cNvPr id="52230" name="Rectangle 7">
            <a:extLst>
              <a:ext uri="{FF2B5EF4-FFF2-40B4-BE49-F238E27FC236}">
                <a16:creationId xmlns:a16="http://schemas.microsoft.com/office/drawing/2014/main" id="{D9149282-17DD-466E-A320-73292113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965994"/>
            <a:ext cx="1997075" cy="8048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Create an FEA Mesh </a:t>
            </a:r>
          </a:p>
          <a:p>
            <a:r>
              <a:rPr lang="en-US" altLang="en-US" dirty="0"/>
              <a:t>File to be used in </a:t>
            </a:r>
          </a:p>
          <a:p>
            <a:r>
              <a:rPr lang="en-US" altLang="en-US" dirty="0"/>
              <a:t>an analysis</a:t>
            </a:r>
          </a:p>
        </p:txBody>
      </p:sp>
      <p:pic>
        <p:nvPicPr>
          <p:cNvPr id="52231" name="Picture 9">
            <a:extLst>
              <a:ext uri="{FF2B5EF4-FFF2-40B4-BE49-F238E27FC236}">
                <a16:creationId xmlns:a16="http://schemas.microsoft.com/office/drawing/2014/main" id="{1373B7C0-3633-4F92-AC1D-A311DAB14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33375"/>
            <a:ext cx="1338263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AutoShape 11">
            <a:extLst>
              <a:ext uri="{FF2B5EF4-FFF2-40B4-BE49-F238E27FC236}">
                <a16:creationId xmlns:a16="http://schemas.microsoft.com/office/drawing/2014/main" id="{B33DF0EB-D17A-4422-9E69-1DDE8CE4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23114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2233" name="Oval 12">
            <a:extLst>
              <a:ext uri="{FF2B5EF4-FFF2-40B4-BE49-F238E27FC236}">
                <a16:creationId xmlns:a16="http://schemas.microsoft.com/office/drawing/2014/main" id="{B797D09A-C880-41F6-9D3B-45E08E889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23685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2234" name="AutoShape 13">
            <a:extLst>
              <a:ext uri="{FF2B5EF4-FFF2-40B4-BE49-F238E27FC236}">
                <a16:creationId xmlns:a16="http://schemas.microsoft.com/office/drawing/2014/main" id="{D726EAC8-C575-46E9-9400-B76CB4B4BF64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820738" y="31765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2235" name="Oval 14">
            <a:extLst>
              <a:ext uri="{FF2B5EF4-FFF2-40B4-BE49-F238E27FC236}">
                <a16:creationId xmlns:a16="http://schemas.microsoft.com/office/drawing/2014/main" id="{8D169BC0-45EC-4B94-86AB-7D71ED325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32194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2236" name="AutoShape 15">
            <a:extLst>
              <a:ext uri="{FF2B5EF4-FFF2-40B4-BE49-F238E27FC236}">
                <a16:creationId xmlns:a16="http://schemas.microsoft.com/office/drawing/2014/main" id="{DAE29899-A234-4527-A5B3-8AE7D911D3C4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631950" y="41544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2237" name="Oval 16">
            <a:extLst>
              <a:ext uri="{FF2B5EF4-FFF2-40B4-BE49-F238E27FC236}">
                <a16:creationId xmlns:a16="http://schemas.microsoft.com/office/drawing/2014/main" id="{F2580ED7-DE42-4251-A481-E61313CD8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36560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2238" name="Oval 17">
            <a:extLst>
              <a:ext uri="{FF2B5EF4-FFF2-40B4-BE49-F238E27FC236}">
                <a16:creationId xmlns:a16="http://schemas.microsoft.com/office/drawing/2014/main" id="{DD6CAA61-326A-482F-8A75-ACEE52A7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2084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2239" name="Text Box 18">
            <a:extLst>
              <a:ext uri="{FF2B5EF4-FFF2-40B4-BE49-F238E27FC236}">
                <a16:creationId xmlns:a16="http://schemas.microsoft.com/office/drawing/2014/main" id="{DFDC32FF-8F85-46CD-BDF6-AAD4B2300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2782888"/>
            <a:ext cx="3444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Mode - Export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2240" name="Text Box 19">
            <a:extLst>
              <a:ext uri="{FF2B5EF4-FFF2-40B4-BE49-F238E27FC236}">
                <a16:creationId xmlns:a16="http://schemas.microsoft.com/office/drawing/2014/main" id="{60B7BBCD-12E6-4955-A223-FA92E6FCA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2089150"/>
            <a:ext cx="3579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Export a Genesis file containing mesh, blocks and sidesets 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52241" name="Oval 20">
            <a:extLst>
              <a:ext uri="{FF2B5EF4-FFF2-40B4-BE49-F238E27FC236}">
                <a16:creationId xmlns:a16="http://schemas.microsoft.com/office/drawing/2014/main" id="{75D34760-95A9-4E00-A05A-D87AB613C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8067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2242" name="Oval 21">
            <a:extLst>
              <a:ext uri="{FF2B5EF4-FFF2-40B4-BE49-F238E27FC236}">
                <a16:creationId xmlns:a16="http://schemas.microsoft.com/office/drawing/2014/main" id="{35A7569F-C07E-4355-B867-B4B6F7D26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3353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2243" name="Text Box 22">
            <a:extLst>
              <a:ext uri="{FF2B5EF4-FFF2-40B4-BE49-F238E27FC236}">
                <a16:creationId xmlns:a16="http://schemas.microsoft.com/office/drawing/2014/main" id="{2675E0DE-31BD-4401-AC89-F9DBF27E3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3189288"/>
            <a:ext cx="3997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Operation-Export Mesh</a:t>
            </a:r>
          </a:p>
        </p:txBody>
      </p:sp>
      <p:sp>
        <p:nvSpPr>
          <p:cNvPr id="52244" name="Text Box 23">
            <a:extLst>
              <a:ext uri="{FF2B5EF4-FFF2-40B4-BE49-F238E27FC236}">
                <a16:creationId xmlns:a16="http://schemas.microsoft.com/office/drawing/2014/main" id="{F2F24506-9CEA-4D3E-9985-73F477772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3625850"/>
            <a:ext cx="522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Choose </a:t>
            </a:r>
            <a:r>
              <a:rPr lang="en-US" altLang="en-US" sz="1800" i="1">
                <a:latin typeface="Arial" panose="020B0604020202020204" pitchFamily="34" charset="0"/>
              </a:rPr>
              <a:t>Genesis </a:t>
            </a:r>
            <a:r>
              <a:rPr lang="en-US" altLang="en-US" sz="1800">
                <a:latin typeface="Arial" panose="020B0604020202020204" pitchFamily="34" charset="0"/>
              </a:rPr>
              <a:t>from the dropdown menu</a:t>
            </a:r>
          </a:p>
        </p:txBody>
      </p:sp>
      <p:sp>
        <p:nvSpPr>
          <p:cNvPr id="52245" name="AutoShape 24">
            <a:extLst>
              <a:ext uri="{FF2B5EF4-FFF2-40B4-BE49-F238E27FC236}">
                <a16:creationId xmlns:a16="http://schemas.microsoft.com/office/drawing/2014/main" id="{DB3607D4-1E7A-4A1A-AB07-25230E137234}"/>
              </a:ext>
            </a:extLst>
          </p:cNvPr>
          <p:cNvSpPr>
            <a:spLocks noChangeArrowheads="1"/>
          </p:cNvSpPr>
          <p:nvPr/>
        </p:nvSpPr>
        <p:spPr bwMode="auto">
          <a:xfrm rot="1588185">
            <a:off x="2287588" y="39417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2246" name="Oval 25">
            <a:extLst>
              <a:ext uri="{FF2B5EF4-FFF2-40B4-BE49-F238E27FC236}">
                <a16:creationId xmlns:a16="http://schemas.microsoft.com/office/drawing/2014/main" id="{41054F87-FA57-4882-9EE4-731AA265E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40941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2247" name="Oval 26">
            <a:extLst>
              <a:ext uri="{FF2B5EF4-FFF2-40B4-BE49-F238E27FC236}">
                <a16:creationId xmlns:a16="http://schemas.microsoft.com/office/drawing/2014/main" id="{2703E9A9-C3AB-4FC0-9572-033DE6E3C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3434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2248" name="Text Box 27">
            <a:extLst>
              <a:ext uri="{FF2B5EF4-FFF2-40B4-BE49-F238E27FC236}">
                <a16:creationId xmlns:a16="http://schemas.microsoft.com/office/drawing/2014/main" id="{7361A16C-8067-4E7D-9777-6D854F9C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073525"/>
            <a:ext cx="4894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Browse.  </a:t>
            </a:r>
            <a:r>
              <a:rPr lang="en-US" altLang="en-US" sz="1800">
                <a:latin typeface="Arial" panose="020B0604020202020204" pitchFamily="34" charset="0"/>
              </a:rPr>
              <a:t>Enter the file name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qtr_piston.g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in a directory of your choosing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52249" name="AutoShape 28">
            <a:extLst>
              <a:ext uri="{FF2B5EF4-FFF2-40B4-BE49-F238E27FC236}">
                <a16:creationId xmlns:a16="http://schemas.microsoft.com/office/drawing/2014/main" id="{9C601A34-BF56-4A96-B339-2EC06C3B3D57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993775" y="44561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2250" name="Oval 29">
            <a:extLst>
              <a:ext uri="{FF2B5EF4-FFF2-40B4-BE49-F238E27FC236}">
                <a16:creationId xmlns:a16="http://schemas.microsoft.com/office/drawing/2014/main" id="{24F1CB16-2B62-4F20-ABAF-100EBE0CD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138" y="46942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51" name="Oval 30">
            <a:extLst>
              <a:ext uri="{FF2B5EF4-FFF2-40B4-BE49-F238E27FC236}">
                <a16:creationId xmlns:a16="http://schemas.microsoft.com/office/drawing/2014/main" id="{BB5B0ED9-C3F5-429D-9B93-85CF4DD9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48244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52" name="Oval 31">
            <a:extLst>
              <a:ext uri="{FF2B5EF4-FFF2-40B4-BE49-F238E27FC236}">
                <a16:creationId xmlns:a16="http://schemas.microsoft.com/office/drawing/2014/main" id="{64467DD9-B202-4A95-A2D8-2BBD714B3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52768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2253" name="AutoShape 32">
            <a:extLst>
              <a:ext uri="{FF2B5EF4-FFF2-40B4-BE49-F238E27FC236}">
                <a16:creationId xmlns:a16="http://schemas.microsoft.com/office/drawing/2014/main" id="{8AD260ED-025E-4183-8EA9-60F1995864A9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541588" y="54610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2254" name="Oval 33">
            <a:extLst>
              <a:ext uri="{FF2B5EF4-FFF2-40B4-BE49-F238E27FC236}">
                <a16:creationId xmlns:a16="http://schemas.microsoft.com/office/drawing/2014/main" id="{F8967041-009E-47EE-959B-6F9692B97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57372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2255" name="Text Box 34">
            <a:extLst>
              <a:ext uri="{FF2B5EF4-FFF2-40B4-BE49-F238E27FC236}">
                <a16:creationId xmlns:a16="http://schemas.microsoft.com/office/drawing/2014/main" id="{798DC5FD-3D06-43DD-ABED-CDD1D4AD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800600"/>
            <a:ext cx="522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Export All to export all block ids</a:t>
            </a:r>
          </a:p>
        </p:txBody>
      </p:sp>
      <p:sp>
        <p:nvSpPr>
          <p:cNvPr id="52256" name="Text Box 35">
            <a:extLst>
              <a:ext uri="{FF2B5EF4-FFF2-40B4-BE49-F238E27FC236}">
                <a16:creationId xmlns:a16="http://schemas.microsoft.com/office/drawing/2014/main" id="{4040E6B1-9E09-48FF-9CBB-7A11E32C3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5268913"/>
            <a:ext cx="522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Apply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ADC0308-8008-4276-9DDC-DFEF947E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841" y="1944688"/>
            <a:ext cx="266194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val 5">
            <a:extLst>
              <a:ext uri="{FF2B5EF4-FFF2-40B4-BE49-F238E27FC236}">
                <a16:creationId xmlns:a16="http://schemas.microsoft.com/office/drawing/2014/main" id="{BF4AA9C0-F62C-4AD0-986F-66C08BA6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646738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BC709032-5D32-4E37-8176-DCB567CE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2768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 Finish</a:t>
            </a:r>
          </a:p>
        </p:txBody>
      </p:sp>
      <p:sp>
        <p:nvSpPr>
          <p:cNvPr id="11269" name="AutoShape 7">
            <a:extLst>
              <a:ext uri="{FF2B5EF4-FFF2-40B4-BE49-F238E27FC236}">
                <a16:creationId xmlns:a16="http://schemas.microsoft.com/office/drawing/2014/main" id="{B2A38E95-35C9-40D1-9895-6E62F8AA0D60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3076575" y="53086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7" name="AutoShape 8">
            <a:extLst>
              <a:ext uri="{FF2B5EF4-FFF2-40B4-BE49-F238E27FC236}">
                <a16:creationId xmlns:a16="http://schemas.microsoft.com/office/drawing/2014/main" id="{CB1B98CA-C5F8-4FEB-86DE-51280E210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271" name="Picture 9">
            <a:extLst>
              <a:ext uri="{FF2B5EF4-FFF2-40B4-BE49-F238E27FC236}">
                <a16:creationId xmlns:a16="http://schemas.microsoft.com/office/drawing/2014/main" id="{471CDC26-E01B-487E-A47C-E3BEAA95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376238"/>
            <a:ext cx="11763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0">
            <a:extLst>
              <a:ext uri="{FF2B5EF4-FFF2-40B4-BE49-F238E27FC236}">
                <a16:creationId xmlns:a16="http://schemas.microsoft.com/office/drawing/2014/main" id="{5A0C8A44-47FB-4E67-BC99-73E3B837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688975"/>
            <a:ext cx="2195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Import Solid Model</a:t>
            </a:r>
          </a:p>
        </p:txBody>
      </p:sp>
      <p:sp>
        <p:nvSpPr>
          <p:cNvPr id="11273" name="Oval 11">
            <a:extLst>
              <a:ext uri="{FF2B5EF4-FFF2-40B4-BE49-F238E27FC236}">
                <a16:creationId xmlns:a16="http://schemas.microsoft.com/office/drawing/2014/main" id="{D7AABF3B-87A2-483A-A64A-0B2D3F65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274" name="Rectangle 12">
            <a:extLst>
              <a:ext uri="{FF2B5EF4-FFF2-40B4-BE49-F238E27FC236}">
                <a16:creationId xmlns:a16="http://schemas.microsoft.com/office/drawing/2014/main" id="{EA987F51-1B9B-4234-A3D2-D4C03E4A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1" y="896144"/>
            <a:ext cx="2014537" cy="9159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Import the STEP file </a:t>
            </a:r>
          </a:p>
          <a:p>
            <a:r>
              <a:rPr lang="ja-JP" altLang="en-US" dirty="0"/>
              <a:t>“</a:t>
            </a:r>
            <a:r>
              <a:rPr lang="en-US" altLang="ja-JP" dirty="0" err="1"/>
              <a:t>piston.stp</a:t>
            </a:r>
            <a:r>
              <a:rPr lang="ja-JP" altLang="en-US" dirty="0"/>
              <a:t>”</a:t>
            </a:r>
            <a:r>
              <a:rPr lang="en-US" altLang="ja-JP" dirty="0"/>
              <a:t> from the </a:t>
            </a:r>
          </a:p>
          <a:p>
            <a:r>
              <a:rPr lang="en-US" altLang="en-US" dirty="0"/>
              <a:t>Fast-start directory </a:t>
            </a:r>
          </a:p>
        </p:txBody>
      </p:sp>
      <p:pic>
        <p:nvPicPr>
          <p:cNvPr id="11275" name="Picture 4">
            <a:extLst>
              <a:ext uri="{FF2B5EF4-FFF2-40B4-BE49-F238E27FC236}">
                <a16:creationId xmlns:a16="http://schemas.microsoft.com/office/drawing/2014/main" id="{CE46A7BB-CF45-41A7-A8E4-5203E45B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8233" y="2288564"/>
            <a:ext cx="5255105" cy="281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877F645D-00AB-4F67-9410-3AF9B521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91325" y="1632967"/>
            <a:ext cx="1831975" cy="351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>
            <a:extLst>
              <a:ext uri="{FF2B5EF4-FFF2-40B4-BE49-F238E27FC236}">
                <a16:creationId xmlns:a16="http://schemas.microsoft.com/office/drawing/2014/main" id="{2C5E1B57-562E-4E6D-86CE-A892EE60C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25" y="1335087"/>
            <a:ext cx="2574546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>
            <a:extLst>
              <a:ext uri="{FF2B5EF4-FFF2-40B4-BE49-F238E27FC236}">
                <a16:creationId xmlns:a16="http://schemas.microsoft.com/office/drawing/2014/main" id="{D1A8B44D-B43E-4B16-9FD2-2E6F121C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259388"/>
            <a:ext cx="11207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2">
            <a:extLst>
              <a:ext uri="{FF2B5EF4-FFF2-40B4-BE49-F238E27FC236}">
                <a16:creationId xmlns:a16="http://schemas.microsoft.com/office/drawing/2014/main" id="{A8FA28F6-B70F-472C-AD17-D4A362207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18" name="Oval 11">
            <a:extLst>
              <a:ext uri="{FF2B5EF4-FFF2-40B4-BE49-F238E27FC236}">
                <a16:creationId xmlns:a16="http://schemas.microsoft.com/office/drawing/2014/main" id="{ED0DCA4C-0A87-46EB-9C7A-3E0388D2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36258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319" name="Text Box 12">
            <a:extLst>
              <a:ext uri="{FF2B5EF4-FFF2-40B4-BE49-F238E27FC236}">
                <a16:creationId xmlns:a16="http://schemas.microsoft.com/office/drawing/2014/main" id="{C62523B5-AF22-4C5E-B5B8-57042B317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0701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20" name="Text Box 13">
            <a:extLst>
              <a:ext uri="{FF2B5EF4-FFF2-40B4-BE49-F238E27FC236}">
                <a16:creationId xmlns:a16="http://schemas.microsoft.com/office/drawing/2014/main" id="{C2EF28BD-A9B6-47E2-88E1-449ED1FE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7043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volume (or enter </a:t>
            </a:r>
            <a:r>
              <a:rPr lang="en-US" altLang="en-US" sz="1800" b="1">
                <a:latin typeface="Arial" panose="020B0604020202020204" pitchFamily="34" charset="0"/>
              </a:rPr>
              <a:t>all</a:t>
            </a:r>
            <a:r>
              <a:rPr lang="en-US" altLang="en-US" sz="1800">
                <a:latin typeface="Arial" panose="020B0604020202020204" pitchFamily="34" charset="0"/>
              </a:rPr>
              <a:t> in the field</a:t>
            </a:r>
            <a:r>
              <a:rPr lang="en-US" altLang="en-US" sz="1800" i="1">
                <a:latin typeface="Arial" panose="020B0604020202020204" pitchFamily="34" charset="0"/>
              </a:rPr>
              <a:t>)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1" name="Text Box 16">
            <a:extLst>
              <a:ext uri="{FF2B5EF4-FFF2-40B4-BE49-F238E27FC236}">
                <a16:creationId xmlns:a16="http://schemas.microsoft.com/office/drawing/2014/main" id="{93B09EAB-2DDE-4083-ACAA-156C933B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111875"/>
            <a:ext cx="261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Preview</a:t>
            </a:r>
            <a:r>
              <a:rPr lang="en-US" altLang="en-US" sz="1800">
                <a:latin typeface="Arial" panose="020B0604020202020204" pitchFamily="34" charset="0"/>
              </a:rPr>
              <a:t> to display a preview of the plane</a:t>
            </a:r>
          </a:p>
        </p:txBody>
      </p:sp>
      <p:sp>
        <p:nvSpPr>
          <p:cNvPr id="13322" name="Line 17">
            <a:extLst>
              <a:ext uri="{FF2B5EF4-FFF2-40B4-BE49-F238E27FC236}">
                <a16:creationId xmlns:a16="http://schemas.microsoft.com/office/drawing/2014/main" id="{C9F3CB33-4927-463B-9A83-580C9A5F93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75463" y="5826125"/>
            <a:ext cx="102870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8">
            <a:extLst>
              <a:ext uri="{FF2B5EF4-FFF2-40B4-BE49-F238E27FC236}">
                <a16:creationId xmlns:a16="http://schemas.microsoft.com/office/drawing/2014/main" id="{F49E3BF3-5C00-4AA7-A724-751ED02D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5851525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Cutting plane Preview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24" name="Oval 23">
            <a:extLst>
              <a:ext uri="{FF2B5EF4-FFF2-40B4-BE49-F238E27FC236}">
                <a16:creationId xmlns:a16="http://schemas.microsoft.com/office/drawing/2014/main" id="{1F1DB0F2-6DE9-40B4-AC0F-38856D3A6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17478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325" name="Oval 24">
            <a:extLst>
              <a:ext uri="{FF2B5EF4-FFF2-40B4-BE49-F238E27FC236}">
                <a16:creationId xmlns:a16="http://schemas.microsoft.com/office/drawing/2014/main" id="{C4AC869B-DBBA-43DD-98CC-C13180CE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29956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3326" name="AutoShape 25">
            <a:extLst>
              <a:ext uri="{FF2B5EF4-FFF2-40B4-BE49-F238E27FC236}">
                <a16:creationId xmlns:a16="http://schemas.microsoft.com/office/drawing/2014/main" id="{73F6E330-84D3-41BD-86EE-5F0CE9B63BED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35013" y="18303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27" name="AutoShape 26">
            <a:extLst>
              <a:ext uri="{FF2B5EF4-FFF2-40B4-BE49-F238E27FC236}">
                <a16:creationId xmlns:a16="http://schemas.microsoft.com/office/drawing/2014/main" id="{49D3F668-A0B8-4677-A5C0-B3C7C050411D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14375" y="26177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28" name="AutoShape 29">
            <a:extLst>
              <a:ext uri="{FF2B5EF4-FFF2-40B4-BE49-F238E27FC236}">
                <a16:creationId xmlns:a16="http://schemas.microsoft.com/office/drawing/2014/main" id="{0F978D96-31BE-498E-B8B5-5148E9E72D9B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120775" y="35210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161" name="AutoShape 34">
            <a:extLst>
              <a:ext uri="{FF2B5EF4-FFF2-40B4-BE49-F238E27FC236}">
                <a16:creationId xmlns:a16="http://schemas.microsoft.com/office/drawing/2014/main" id="{B5802F8C-0F9B-4116-AF68-40FDC2949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30" name="Oval 37">
            <a:extLst>
              <a:ext uri="{FF2B5EF4-FFF2-40B4-BE49-F238E27FC236}">
                <a16:creationId xmlns:a16="http://schemas.microsoft.com/office/drawing/2014/main" id="{A218B95F-587B-4AC2-B9CF-26CA22351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13331" name="Picture 38">
            <a:extLst>
              <a:ext uri="{FF2B5EF4-FFF2-40B4-BE49-F238E27FC236}">
                <a16:creationId xmlns:a16="http://schemas.microsoft.com/office/drawing/2014/main" id="{A0E26AFB-1825-4218-9ABA-F381F22A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71475"/>
            <a:ext cx="12779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 Box 39">
            <a:extLst>
              <a:ext uri="{FF2B5EF4-FFF2-40B4-BE49-F238E27FC236}">
                <a16:creationId xmlns:a16="http://schemas.microsoft.com/office/drawing/2014/main" id="{656B7BF0-5256-48A9-976A-6EEF00EC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Simplify Geometry</a:t>
            </a:r>
          </a:p>
        </p:txBody>
      </p:sp>
      <p:sp>
        <p:nvSpPr>
          <p:cNvPr id="13333" name="Rectangle 40">
            <a:extLst>
              <a:ext uri="{FF2B5EF4-FFF2-40B4-BE49-F238E27FC236}">
                <a16:creationId xmlns:a16="http://schemas.microsoft.com/office/drawing/2014/main" id="{A6F40487-D5AF-47C0-A104-C7C591994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363" y="449263"/>
            <a:ext cx="2014537" cy="1047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/>
              <a:t>quarters to take</a:t>
            </a:r>
          </a:p>
          <a:p>
            <a:r>
              <a:rPr lang="en-US" altLang="en-US" dirty="0"/>
              <a:t>advantage of</a:t>
            </a:r>
          </a:p>
          <a:p>
            <a:r>
              <a:rPr lang="en-US" altLang="en-US" dirty="0"/>
              <a:t>symmetry </a:t>
            </a:r>
          </a:p>
        </p:txBody>
      </p:sp>
      <p:sp>
        <p:nvSpPr>
          <p:cNvPr id="13334" name="Text Box 44">
            <a:extLst>
              <a:ext uri="{FF2B5EF4-FFF2-40B4-BE49-F238E27FC236}">
                <a16:creationId xmlns:a16="http://schemas.microsoft.com/office/drawing/2014/main" id="{F343F319-DF85-4F78-8043-15DF06373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429250"/>
            <a:ext cx="227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Choose </a:t>
            </a:r>
            <a:r>
              <a:rPr lang="en-US" altLang="en-US" sz="1800" i="1">
                <a:latin typeface="Arial" panose="020B0604020202020204" pitchFamily="34" charset="0"/>
              </a:rPr>
              <a:t>Webcut With YZ Plane</a:t>
            </a:r>
          </a:p>
        </p:txBody>
      </p:sp>
      <p:sp>
        <p:nvSpPr>
          <p:cNvPr id="13335" name="Oval 51">
            <a:extLst>
              <a:ext uri="{FF2B5EF4-FFF2-40B4-BE49-F238E27FC236}">
                <a16:creationId xmlns:a16="http://schemas.microsoft.com/office/drawing/2014/main" id="{055EBAC3-CEAF-4274-800D-89064A79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26860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336" name="Text Box 52">
            <a:extLst>
              <a:ext uri="{FF2B5EF4-FFF2-40B4-BE49-F238E27FC236}">
                <a16:creationId xmlns:a16="http://schemas.microsoft.com/office/drawing/2014/main" id="{B2071F36-0A9D-4132-A45C-969EEFEC9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671763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Mode-Geometry</a:t>
            </a:r>
          </a:p>
        </p:txBody>
      </p:sp>
      <p:sp>
        <p:nvSpPr>
          <p:cNvPr id="13337" name="Text Box 53">
            <a:extLst>
              <a:ext uri="{FF2B5EF4-FFF2-40B4-BE49-F238E27FC236}">
                <a16:creationId xmlns:a16="http://schemas.microsoft.com/office/drawing/2014/main" id="{FD61E84A-F882-44ED-8844-DE3B16F9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00388"/>
            <a:ext cx="2767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Entity-Volume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13338" name="Oval 54">
            <a:extLst>
              <a:ext uri="{FF2B5EF4-FFF2-40B4-BE49-F238E27FC236}">
                <a16:creationId xmlns:a16="http://schemas.microsoft.com/office/drawing/2014/main" id="{B6ED4A5A-4ED0-44E1-9595-8C0167B4C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31083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3339" name="Text Box 55">
            <a:extLst>
              <a:ext uri="{FF2B5EF4-FFF2-40B4-BE49-F238E27FC236}">
                <a16:creationId xmlns:a16="http://schemas.microsoft.com/office/drawing/2014/main" id="{BD7D43B0-FAB1-49FD-9EE5-31F629649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719513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Action-Webcut</a:t>
            </a:r>
          </a:p>
        </p:txBody>
      </p:sp>
      <p:sp>
        <p:nvSpPr>
          <p:cNvPr id="13340" name="Oval 56">
            <a:extLst>
              <a:ext uri="{FF2B5EF4-FFF2-40B4-BE49-F238E27FC236}">
                <a16:creationId xmlns:a16="http://schemas.microsoft.com/office/drawing/2014/main" id="{EA821972-ED40-4DEF-B2EF-DAA60567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4789488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341" name="Oval 57">
            <a:extLst>
              <a:ext uri="{FF2B5EF4-FFF2-40B4-BE49-F238E27FC236}">
                <a16:creationId xmlns:a16="http://schemas.microsoft.com/office/drawing/2014/main" id="{18D00B96-FDE7-4D5B-80DE-23B22E2AF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54514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342" name="Oval 58">
            <a:extLst>
              <a:ext uri="{FF2B5EF4-FFF2-40B4-BE49-F238E27FC236}">
                <a16:creationId xmlns:a16="http://schemas.microsoft.com/office/drawing/2014/main" id="{79C7D80F-63E5-4F93-9990-DA0E28853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61737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343" name="Oval 59">
            <a:extLst>
              <a:ext uri="{FF2B5EF4-FFF2-40B4-BE49-F238E27FC236}">
                <a16:creationId xmlns:a16="http://schemas.microsoft.com/office/drawing/2014/main" id="{7ACF573F-A163-4A2D-AD5E-F3CA4FDB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37988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344" name="AutoShape 60">
            <a:extLst>
              <a:ext uri="{FF2B5EF4-FFF2-40B4-BE49-F238E27FC236}">
                <a16:creationId xmlns:a16="http://schemas.microsoft.com/office/drawing/2014/main" id="{1AA9BE11-2D81-433B-BAA2-9BC8C35EAE5C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708149" y="4034979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45" name="Oval 61">
            <a:extLst>
              <a:ext uri="{FF2B5EF4-FFF2-40B4-BE49-F238E27FC236}">
                <a16:creationId xmlns:a16="http://schemas.microsoft.com/office/drawing/2014/main" id="{202EA3CC-5948-427B-8D8F-213226BB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41910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3346" name="Oval 62">
            <a:extLst>
              <a:ext uri="{FF2B5EF4-FFF2-40B4-BE49-F238E27FC236}">
                <a16:creationId xmlns:a16="http://schemas.microsoft.com/office/drawing/2014/main" id="{10AF4AEB-F477-4B4D-92B9-595CEE416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2" y="424294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3347" name="Text Box 63">
            <a:extLst>
              <a:ext uri="{FF2B5EF4-FFF2-40B4-BE49-F238E27FC236}">
                <a16:creationId xmlns:a16="http://schemas.microsoft.com/office/drawing/2014/main" id="{2B18EF04-2D29-4DB6-9608-EF395670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125913"/>
            <a:ext cx="2662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Select Coordinate </a:t>
            </a:r>
            <a:r>
              <a:rPr lang="en-US" altLang="en-US" sz="1800" i="1">
                <a:latin typeface="Arial" panose="020B0604020202020204" pitchFamily="34" charset="0"/>
              </a:rPr>
              <a:t>Plane</a:t>
            </a:r>
            <a:r>
              <a:rPr lang="en-US" altLang="en-US" sz="1800">
                <a:latin typeface="Arial" panose="020B0604020202020204" pitchFamily="34" charset="0"/>
              </a:rPr>
              <a:t> from the menu</a:t>
            </a:r>
          </a:p>
        </p:txBody>
      </p:sp>
      <p:sp>
        <p:nvSpPr>
          <p:cNvPr id="13348" name="AutoShape 64">
            <a:extLst>
              <a:ext uri="{FF2B5EF4-FFF2-40B4-BE49-F238E27FC236}">
                <a16:creationId xmlns:a16="http://schemas.microsoft.com/office/drawing/2014/main" id="{419EAA21-BC29-4B3C-9F72-4D8C3FA3CE0F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8101013" y="36004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49" name="Oval 65">
            <a:extLst>
              <a:ext uri="{FF2B5EF4-FFF2-40B4-BE49-F238E27FC236}">
                <a16:creationId xmlns:a16="http://schemas.microsoft.com/office/drawing/2014/main" id="{D43C16E8-0118-4168-9990-0A9A5333B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413" y="37195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350" name="Oval 66">
            <a:extLst>
              <a:ext uri="{FF2B5EF4-FFF2-40B4-BE49-F238E27FC236}">
                <a16:creationId xmlns:a16="http://schemas.microsoft.com/office/drawing/2014/main" id="{1E37CA3E-C6D8-4EF8-96D5-5CD6E7D98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39862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351" name="AutoShape 67">
            <a:extLst>
              <a:ext uri="{FF2B5EF4-FFF2-40B4-BE49-F238E27FC236}">
                <a16:creationId xmlns:a16="http://schemas.microsoft.com/office/drawing/2014/main" id="{AD84A6D0-A460-4C55-8B89-F28BF6EDD636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002463" y="38179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52" name="Text Box 68">
            <a:extLst>
              <a:ext uri="{FF2B5EF4-FFF2-40B4-BE49-F238E27FC236}">
                <a16:creationId xmlns:a16="http://schemas.microsoft.com/office/drawing/2014/main" id="{2AC23145-9E40-408C-9274-DAD95EE49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1885950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Define and preview a cut through the part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13353" name="AutoShape 69">
            <a:extLst>
              <a:ext uri="{FF2B5EF4-FFF2-40B4-BE49-F238E27FC236}">
                <a16:creationId xmlns:a16="http://schemas.microsoft.com/office/drawing/2014/main" id="{3F9F4FD5-ED9E-4E1F-8ACF-F64829E54BEB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581900" y="49831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54" name="Oval 70">
            <a:extLst>
              <a:ext uri="{FF2B5EF4-FFF2-40B4-BE49-F238E27FC236}">
                <a16:creationId xmlns:a16="http://schemas.microsoft.com/office/drawing/2014/main" id="{8CEC0C3F-5939-4CB6-BFBF-DFA59174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50514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42A0BC0-5025-4036-AA12-81D2283CA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5613" y="2482066"/>
            <a:ext cx="5735637" cy="308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9">
            <a:extLst>
              <a:ext uri="{FF2B5EF4-FFF2-40B4-BE49-F238E27FC236}">
                <a16:creationId xmlns:a16="http://schemas.microsoft.com/office/drawing/2014/main" id="{9827D50F-808C-420F-A119-5A46AA69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613" y="1237176"/>
            <a:ext cx="2286000" cy="438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2">
            <a:extLst>
              <a:ext uri="{FF2B5EF4-FFF2-40B4-BE49-F238E27FC236}">
                <a16:creationId xmlns:a16="http://schemas.microsoft.com/office/drawing/2014/main" id="{C5BE12D7-C259-4139-9EC8-8EEE5325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C7F2F968-D975-45C3-A6BC-46A9ABBEA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5667375"/>
            <a:ext cx="1800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Execute the webcut command by pressing </a:t>
            </a:r>
            <a:r>
              <a:rPr lang="en-US" altLang="en-US" sz="1800" i="1">
                <a:latin typeface="Arial" panose="020B0604020202020204" pitchFamily="34" charset="0"/>
              </a:rPr>
              <a:t>Apply</a:t>
            </a:r>
          </a:p>
        </p:txBody>
      </p:sp>
      <p:sp>
        <p:nvSpPr>
          <p:cNvPr id="15366" name="Oval 12">
            <a:extLst>
              <a:ext uri="{FF2B5EF4-FFF2-40B4-BE49-F238E27FC236}">
                <a16:creationId xmlns:a16="http://schemas.microsoft.com/office/drawing/2014/main" id="{E408CC59-002E-48C9-9501-A008D73A9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57356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174" name="AutoShape 17">
            <a:extLst>
              <a:ext uri="{FF2B5EF4-FFF2-40B4-BE49-F238E27FC236}">
                <a16:creationId xmlns:a16="http://schemas.microsoft.com/office/drawing/2014/main" id="{D63A556B-4576-4CF9-85BA-7F27C755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5368" name="Oval 18">
            <a:extLst>
              <a:ext uri="{FF2B5EF4-FFF2-40B4-BE49-F238E27FC236}">
                <a16:creationId xmlns:a16="http://schemas.microsoft.com/office/drawing/2014/main" id="{C7E5E85D-EBAC-4F04-B946-7A3CB3C1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15369" name="Picture 19">
            <a:extLst>
              <a:ext uri="{FF2B5EF4-FFF2-40B4-BE49-F238E27FC236}">
                <a16:creationId xmlns:a16="http://schemas.microsoft.com/office/drawing/2014/main" id="{7EE6DB66-E225-4E5B-8F1C-FCDB85DE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71475"/>
            <a:ext cx="12779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20">
            <a:extLst>
              <a:ext uri="{FF2B5EF4-FFF2-40B4-BE49-F238E27FC236}">
                <a16:creationId xmlns:a16="http://schemas.microsoft.com/office/drawing/2014/main" id="{FCC6BDEF-B57F-47FD-86F7-C7FA4A27E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Simplify Geometry</a:t>
            </a:r>
          </a:p>
        </p:txBody>
      </p:sp>
      <p:sp>
        <p:nvSpPr>
          <p:cNvPr id="15371" name="Rectangle 21">
            <a:extLst>
              <a:ext uri="{FF2B5EF4-FFF2-40B4-BE49-F238E27FC236}">
                <a16:creationId xmlns:a16="http://schemas.microsoft.com/office/drawing/2014/main" id="{9A680765-8E0A-45FB-9D47-4A665C124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256" y="838200"/>
            <a:ext cx="2014537" cy="1047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/>
              <a:t>quarters to take</a:t>
            </a:r>
          </a:p>
          <a:p>
            <a:r>
              <a:rPr lang="en-US" altLang="en-US" dirty="0"/>
              <a:t>advantage of</a:t>
            </a:r>
          </a:p>
          <a:p>
            <a:r>
              <a:rPr lang="en-US" altLang="en-US" dirty="0"/>
              <a:t>symmetry </a:t>
            </a:r>
          </a:p>
        </p:txBody>
      </p:sp>
      <p:sp>
        <p:nvSpPr>
          <p:cNvPr id="15372" name="AutoShape 7">
            <a:extLst>
              <a:ext uri="{FF2B5EF4-FFF2-40B4-BE49-F238E27FC236}">
                <a16:creationId xmlns:a16="http://schemas.microsoft.com/office/drawing/2014/main" id="{B8AB3FC2-8C8F-4E4A-9E51-2661D7433C98}"/>
              </a:ext>
            </a:extLst>
          </p:cNvPr>
          <p:cNvSpPr>
            <a:spLocks noChangeArrowheads="1"/>
          </p:cNvSpPr>
          <p:nvPr/>
        </p:nvSpPr>
        <p:spPr bwMode="auto">
          <a:xfrm rot="1091095">
            <a:off x="2052638" y="54498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373" name="Text Box 5">
            <a:extLst>
              <a:ext uri="{FF2B5EF4-FFF2-40B4-BE49-F238E27FC236}">
                <a16:creationId xmlns:a16="http://schemas.microsoft.com/office/drawing/2014/main" id="{BE92C7C5-3D7D-48EE-A436-169A056B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231616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Two separate and unconnected bodies</a:t>
            </a: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74" name="Line 24">
            <a:extLst>
              <a:ext uri="{FF2B5EF4-FFF2-40B4-BE49-F238E27FC236}">
                <a16:creationId xmlns:a16="http://schemas.microsoft.com/office/drawing/2014/main" id="{30F62A48-C39B-424D-8815-B099BF501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9925" y="2757488"/>
            <a:ext cx="409575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5">
            <a:extLst>
              <a:ext uri="{FF2B5EF4-FFF2-40B4-BE49-F238E27FC236}">
                <a16:creationId xmlns:a16="http://schemas.microsoft.com/office/drawing/2014/main" id="{827859EA-BADA-4CA7-92A4-FC098A920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9925" y="2784475"/>
            <a:ext cx="290513" cy="141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Box 5">
            <a:extLst>
              <a:ext uri="{FF2B5EF4-FFF2-40B4-BE49-F238E27FC236}">
                <a16:creationId xmlns:a16="http://schemas.microsoft.com/office/drawing/2014/main" id="{9ACEF921-47A8-440D-B080-BBD63C60C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2555875"/>
            <a:ext cx="1797050" cy="55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Two separate and unconnected bodies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535C3-E5CB-4445-BD25-FF68751C8455}"/>
              </a:ext>
            </a:extLst>
          </p:cNvPr>
          <p:cNvCxnSpPr>
            <a:cxnSpLocks/>
          </p:cNvCxnSpPr>
          <p:nvPr/>
        </p:nvCxnSpPr>
        <p:spPr bwMode="auto">
          <a:xfrm>
            <a:off x="4632325" y="3108325"/>
            <a:ext cx="846138" cy="641351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083085-E7AA-4A1C-874A-C53BC720D678}"/>
              </a:ext>
            </a:extLst>
          </p:cNvPr>
          <p:cNvCxnSpPr>
            <a:cxnSpLocks/>
          </p:cNvCxnSpPr>
          <p:nvPr/>
        </p:nvCxnSpPr>
        <p:spPr bwMode="auto">
          <a:xfrm>
            <a:off x="5632450" y="3073400"/>
            <a:ext cx="869950" cy="60325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01CBEDC-E106-4D4D-B4CD-24D0243A9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7"/>
          <a:stretch/>
        </p:blipFill>
        <p:spPr bwMode="auto">
          <a:xfrm>
            <a:off x="1983554" y="2073275"/>
            <a:ext cx="3158741" cy="321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0FE037B9-9FF3-46EE-AABF-B3DE425E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3311525"/>
            <a:ext cx="197485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2">
            <a:extLst>
              <a:ext uri="{FF2B5EF4-FFF2-40B4-BE49-F238E27FC236}">
                <a16:creationId xmlns:a16="http://schemas.microsoft.com/office/drawing/2014/main" id="{1DF0AA1E-7292-49AF-A016-BB42AAF0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7413" name="Oval 3">
            <a:extLst>
              <a:ext uri="{FF2B5EF4-FFF2-40B4-BE49-F238E27FC236}">
                <a16:creationId xmlns:a16="http://schemas.microsoft.com/office/drawing/2014/main" id="{267B36F9-F4D2-4897-9CA5-3104C1F9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3" y="25273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C3B190E1-75AB-4130-A148-19864F9F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500313"/>
            <a:ext cx="1752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Change cutting plane to the </a:t>
            </a:r>
            <a:r>
              <a:rPr lang="en-US" altLang="en-US" sz="1800" i="1">
                <a:latin typeface="Arial" panose="020B0604020202020204" pitchFamily="34" charset="0"/>
              </a:rPr>
              <a:t>XY Plane</a:t>
            </a:r>
          </a:p>
        </p:txBody>
      </p:sp>
      <p:sp>
        <p:nvSpPr>
          <p:cNvPr id="8198" name="AutoShape 25">
            <a:extLst>
              <a:ext uri="{FF2B5EF4-FFF2-40B4-BE49-F238E27FC236}">
                <a16:creationId xmlns:a16="http://schemas.microsoft.com/office/drawing/2014/main" id="{2281AA50-AB06-4B58-8B4B-C088D33D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416" name="Oval 26">
            <a:extLst>
              <a:ext uri="{FF2B5EF4-FFF2-40B4-BE49-F238E27FC236}">
                <a16:creationId xmlns:a16="http://schemas.microsoft.com/office/drawing/2014/main" id="{270C914A-B26F-4FC3-BE6B-710D2FD3F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17417" name="Picture 27">
            <a:extLst>
              <a:ext uri="{FF2B5EF4-FFF2-40B4-BE49-F238E27FC236}">
                <a16:creationId xmlns:a16="http://schemas.microsoft.com/office/drawing/2014/main" id="{E4B7FBCF-FE4C-4AA4-BAEC-D5731D69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71475"/>
            <a:ext cx="12779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28">
            <a:extLst>
              <a:ext uri="{FF2B5EF4-FFF2-40B4-BE49-F238E27FC236}">
                <a16:creationId xmlns:a16="http://schemas.microsoft.com/office/drawing/2014/main" id="{04C008C4-0AEE-4422-994A-AECE2519D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Simplify Geometry</a:t>
            </a:r>
          </a:p>
        </p:txBody>
      </p:sp>
      <p:sp>
        <p:nvSpPr>
          <p:cNvPr id="17419" name="Rectangle 29">
            <a:extLst>
              <a:ext uri="{FF2B5EF4-FFF2-40B4-BE49-F238E27FC236}">
                <a16:creationId xmlns:a16="http://schemas.microsoft.com/office/drawing/2014/main" id="{8E615DF0-F5BF-4FDF-8287-3E85B619E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886619"/>
            <a:ext cx="2014537" cy="1047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/>
              <a:t>quarters to take</a:t>
            </a:r>
          </a:p>
          <a:p>
            <a:r>
              <a:rPr lang="en-US" altLang="en-US" dirty="0"/>
              <a:t>advantage of</a:t>
            </a:r>
          </a:p>
          <a:p>
            <a:r>
              <a:rPr lang="en-US" altLang="en-US" dirty="0"/>
              <a:t>symmetry </a:t>
            </a:r>
          </a:p>
        </p:txBody>
      </p:sp>
      <p:sp>
        <p:nvSpPr>
          <p:cNvPr id="17420" name="AutoShape 9">
            <a:extLst>
              <a:ext uri="{FF2B5EF4-FFF2-40B4-BE49-F238E27FC236}">
                <a16:creationId xmlns:a16="http://schemas.microsoft.com/office/drawing/2014/main" id="{163A1CE3-2F6E-4DF5-B432-9DF49026C2D2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4271963" y="30718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7421" name="Text Box 33">
            <a:extLst>
              <a:ext uri="{FF2B5EF4-FFF2-40B4-BE49-F238E27FC236}">
                <a16:creationId xmlns:a16="http://schemas.microsoft.com/office/drawing/2014/main" id="{1F34C2BE-051B-42A0-9982-25AF53EB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594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Cutting plane Preview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7422" name="Line 34">
            <a:extLst>
              <a:ext uri="{FF2B5EF4-FFF2-40B4-BE49-F238E27FC236}">
                <a16:creationId xmlns:a16="http://schemas.microsoft.com/office/drawing/2014/main" id="{7D7C5B90-385D-4159-B976-BC37677352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9125" y="5268913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35">
            <a:extLst>
              <a:ext uri="{FF2B5EF4-FFF2-40B4-BE49-F238E27FC236}">
                <a16:creationId xmlns:a16="http://schemas.microsoft.com/office/drawing/2014/main" id="{326E11C7-22ED-4F7D-B7BD-5B907399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57880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424" name="Text Box 36">
            <a:extLst>
              <a:ext uri="{FF2B5EF4-FFF2-40B4-BE49-F238E27FC236}">
                <a16:creationId xmlns:a16="http://schemas.microsoft.com/office/drawing/2014/main" id="{53938C56-9D48-4E8C-AB86-513DECDA7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5741988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Preview the cutting plane</a:t>
            </a:r>
          </a:p>
        </p:txBody>
      </p:sp>
      <p:sp>
        <p:nvSpPr>
          <p:cNvPr id="17425" name="AutoShape 37">
            <a:extLst>
              <a:ext uri="{FF2B5EF4-FFF2-40B4-BE49-F238E27FC236}">
                <a16:creationId xmlns:a16="http://schemas.microsoft.com/office/drawing/2014/main" id="{7D23D6D8-0508-43A0-BCB9-40B6F4F515D5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3872755" y="495804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7426" name="Text Box 39">
            <a:extLst>
              <a:ext uri="{FF2B5EF4-FFF2-40B4-BE49-F238E27FC236}">
                <a16:creationId xmlns:a16="http://schemas.microsoft.com/office/drawing/2014/main" id="{328C6288-9E54-4CB9-9142-E4CAE0D06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044700"/>
            <a:ext cx="19431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Define and preview the second cut through the model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502D351B-8CD8-4BBD-A237-1C869CA4B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7"/>
          <a:stretch/>
        </p:blipFill>
        <p:spPr bwMode="auto">
          <a:xfrm>
            <a:off x="88900" y="1905149"/>
            <a:ext cx="3158741" cy="321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44B0CD7D-21C1-49BD-8E84-F0E0440FC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5500" y="2312353"/>
            <a:ext cx="5689600" cy="304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">
            <a:extLst>
              <a:ext uri="{FF2B5EF4-FFF2-40B4-BE49-F238E27FC236}">
                <a16:creationId xmlns:a16="http://schemas.microsoft.com/office/drawing/2014/main" id="{A29D8FDD-86F2-4729-AF30-D46C16100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16D23FF5-59B5-4C9A-8937-5F570475C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28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2" name="Text Box 4">
            <a:extLst>
              <a:ext uri="{FF2B5EF4-FFF2-40B4-BE49-F238E27FC236}">
                <a16:creationId xmlns:a16="http://schemas.microsoft.com/office/drawing/2014/main" id="{422DF0C4-64F3-43C6-B861-B77A9848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5154613"/>
            <a:ext cx="1905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Execute the webcut by pressing </a:t>
            </a:r>
            <a:r>
              <a:rPr lang="en-US" altLang="en-US" sz="1800" i="1">
                <a:latin typeface="Arial" panose="020B0604020202020204" pitchFamily="34" charset="0"/>
              </a:rPr>
              <a:t>Apply</a:t>
            </a:r>
          </a:p>
        </p:txBody>
      </p:sp>
      <p:sp>
        <p:nvSpPr>
          <p:cNvPr id="19463" name="Text Box 8">
            <a:extLst>
              <a:ext uri="{FF2B5EF4-FFF2-40B4-BE49-F238E27FC236}">
                <a16:creationId xmlns:a16="http://schemas.microsoft.com/office/drawing/2014/main" id="{057F45FB-AC3D-4D2F-BFAD-C90CCB93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2544763"/>
            <a:ext cx="1600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Four separate and unconnected volumes</a:t>
            </a: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Line 11">
            <a:extLst>
              <a:ext uri="{FF2B5EF4-FFF2-40B4-BE49-F238E27FC236}">
                <a16:creationId xmlns:a16="http://schemas.microsoft.com/office/drawing/2014/main" id="{D65E2D67-E7B4-40D9-8DDC-35970119AF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3500" y="2463803"/>
            <a:ext cx="179387" cy="422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2">
            <a:extLst>
              <a:ext uri="{FF2B5EF4-FFF2-40B4-BE49-F238E27FC236}">
                <a16:creationId xmlns:a16="http://schemas.microsoft.com/office/drawing/2014/main" id="{2F22E8CB-91D9-4959-816C-5C4806458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503" y="3548839"/>
            <a:ext cx="541338" cy="968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3">
            <a:extLst>
              <a:ext uri="{FF2B5EF4-FFF2-40B4-BE49-F238E27FC236}">
                <a16:creationId xmlns:a16="http://schemas.microsoft.com/office/drawing/2014/main" id="{3E9D8921-A0B3-4544-A05E-D09A21441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5475" y="3395663"/>
            <a:ext cx="3048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4">
            <a:extLst>
              <a:ext uri="{FF2B5EF4-FFF2-40B4-BE49-F238E27FC236}">
                <a16:creationId xmlns:a16="http://schemas.microsoft.com/office/drawing/2014/main" id="{B3F57348-4EAB-46B4-9264-FD05B7F12F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1781" y="4329271"/>
            <a:ext cx="103188" cy="354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6">
            <a:extLst>
              <a:ext uri="{FF2B5EF4-FFF2-40B4-BE49-F238E27FC236}">
                <a16:creationId xmlns:a16="http://schemas.microsoft.com/office/drawing/2014/main" id="{84FB4C0E-EE71-4DD6-AEAE-C84F4BDBC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52022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9469" name="AutoShape 21">
            <a:extLst>
              <a:ext uri="{FF2B5EF4-FFF2-40B4-BE49-F238E27FC236}">
                <a16:creationId xmlns:a16="http://schemas.microsoft.com/office/drawing/2014/main" id="{68664B69-0830-448C-83FF-332490FCC269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840860" y="4842951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31" name="AutoShape 26">
            <a:extLst>
              <a:ext uri="{FF2B5EF4-FFF2-40B4-BE49-F238E27FC236}">
                <a16:creationId xmlns:a16="http://schemas.microsoft.com/office/drawing/2014/main" id="{9272606A-24ED-4BB0-B398-F929759B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471" name="Oval 27">
            <a:extLst>
              <a:ext uri="{FF2B5EF4-FFF2-40B4-BE49-F238E27FC236}">
                <a16:creationId xmlns:a16="http://schemas.microsoft.com/office/drawing/2014/main" id="{903B608C-1DD9-443A-8CA6-7EFCCE0B4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19472" name="Picture 28">
            <a:extLst>
              <a:ext uri="{FF2B5EF4-FFF2-40B4-BE49-F238E27FC236}">
                <a16:creationId xmlns:a16="http://schemas.microsoft.com/office/drawing/2014/main" id="{4773AB06-51AD-4DCB-9207-00B70EB6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71475"/>
            <a:ext cx="12779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Text Box 29">
            <a:extLst>
              <a:ext uri="{FF2B5EF4-FFF2-40B4-BE49-F238E27FC236}">
                <a16:creationId xmlns:a16="http://schemas.microsoft.com/office/drawing/2014/main" id="{E7A0A589-0C26-472E-A114-40C65C4F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Simplify Geometry</a:t>
            </a:r>
          </a:p>
        </p:txBody>
      </p:sp>
      <p:sp>
        <p:nvSpPr>
          <p:cNvPr id="19474" name="Rectangle 30">
            <a:extLst>
              <a:ext uri="{FF2B5EF4-FFF2-40B4-BE49-F238E27FC236}">
                <a16:creationId xmlns:a16="http://schemas.microsoft.com/office/drawing/2014/main" id="{403976AC-3F57-4C02-B938-7045BE9C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431" y="927100"/>
            <a:ext cx="2014537" cy="1047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/>
              <a:t>quarters to take</a:t>
            </a:r>
          </a:p>
          <a:p>
            <a:r>
              <a:rPr lang="en-US" altLang="en-US" dirty="0"/>
              <a:t>advantage of</a:t>
            </a:r>
          </a:p>
          <a:p>
            <a:r>
              <a:rPr lang="en-US" altLang="en-US" dirty="0"/>
              <a:t>symmetry </a:t>
            </a:r>
          </a:p>
        </p:txBody>
      </p:sp>
      <p:sp>
        <p:nvSpPr>
          <p:cNvPr id="19475" name="TextBox 23">
            <a:extLst>
              <a:ext uri="{FF2B5EF4-FFF2-40B4-BE49-F238E27FC236}">
                <a16:creationId xmlns:a16="http://schemas.microsoft.com/office/drawing/2014/main" id="{FBB73A40-8326-415F-957B-1C869C1D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8" y="2698750"/>
            <a:ext cx="179705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Four separate and unconnected bodies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4BB04D-76B7-4716-9400-2D086B903D3E}"/>
              </a:ext>
            </a:extLst>
          </p:cNvPr>
          <p:cNvCxnSpPr>
            <a:cxnSpLocks/>
          </p:cNvCxnSpPr>
          <p:nvPr/>
        </p:nvCxnSpPr>
        <p:spPr bwMode="auto">
          <a:xfrm>
            <a:off x="6327775" y="3184525"/>
            <a:ext cx="171450" cy="484188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109388-A583-45AB-AFD1-23ABA64D129D}"/>
              </a:ext>
            </a:extLst>
          </p:cNvPr>
          <p:cNvCxnSpPr>
            <a:cxnSpLocks/>
          </p:cNvCxnSpPr>
          <p:nvPr/>
        </p:nvCxnSpPr>
        <p:spPr bwMode="auto">
          <a:xfrm flipH="1">
            <a:off x="6181725" y="3117850"/>
            <a:ext cx="57150" cy="903288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D74231-A91C-4B79-8767-DD717B401047}"/>
              </a:ext>
            </a:extLst>
          </p:cNvPr>
          <p:cNvCxnSpPr>
            <a:cxnSpLocks/>
          </p:cNvCxnSpPr>
          <p:nvPr/>
        </p:nvCxnSpPr>
        <p:spPr bwMode="auto">
          <a:xfrm>
            <a:off x="6067425" y="3178175"/>
            <a:ext cx="82550" cy="31115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53FA5F8-6E72-4569-9520-62265E0604C9}"/>
              </a:ext>
            </a:extLst>
          </p:cNvPr>
          <p:cNvCxnSpPr>
            <a:cxnSpLocks/>
          </p:cNvCxnSpPr>
          <p:nvPr/>
        </p:nvCxnSpPr>
        <p:spPr bwMode="auto">
          <a:xfrm>
            <a:off x="5402263" y="3235325"/>
            <a:ext cx="447675" cy="433388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B1D869BD-ADFF-4E5B-B541-4BBF5330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682" y="1619250"/>
            <a:ext cx="3498592" cy="445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>
            <a:extLst>
              <a:ext uri="{FF2B5EF4-FFF2-40B4-BE49-F238E27FC236}">
                <a16:creationId xmlns:a16="http://schemas.microsoft.com/office/drawing/2014/main" id="{5BE95F85-395F-4D44-8C06-3C8F342D6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3954463"/>
            <a:ext cx="180181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2">
            <a:extLst>
              <a:ext uri="{FF2B5EF4-FFF2-40B4-BE49-F238E27FC236}">
                <a16:creationId xmlns:a16="http://schemas.microsoft.com/office/drawing/2014/main" id="{AAFB77EB-7FC4-43B8-A15B-CBDBDD9D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09" name="Text Box 17">
            <a:extLst>
              <a:ext uri="{FF2B5EF4-FFF2-40B4-BE49-F238E27FC236}">
                <a16:creationId xmlns:a16="http://schemas.microsoft.com/office/drawing/2014/main" id="{EA55B57C-809D-46CC-AD9F-99FBD474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3533775"/>
            <a:ext cx="24018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Pick three of the four volumes from the graphics window</a:t>
            </a:r>
          </a:p>
        </p:txBody>
      </p:sp>
      <p:sp>
        <p:nvSpPr>
          <p:cNvPr id="21510" name="Text Box 18">
            <a:extLst>
              <a:ext uri="{FF2B5EF4-FFF2-40B4-BE49-F238E27FC236}">
                <a16:creationId xmlns:a16="http://schemas.microsoft.com/office/drawing/2014/main" id="{82032389-C695-48E3-9E2B-C268A955A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651375"/>
            <a:ext cx="2378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Execute the delete command by pressing </a:t>
            </a:r>
            <a:r>
              <a:rPr lang="en-US" altLang="en-US" sz="1800" i="1">
                <a:latin typeface="Arial" panose="020B0604020202020204" pitchFamily="34" charset="0"/>
              </a:rPr>
              <a:t>Apply</a:t>
            </a:r>
          </a:p>
        </p:txBody>
      </p:sp>
      <p:sp>
        <p:nvSpPr>
          <p:cNvPr id="21511" name="AutoShape 6">
            <a:extLst>
              <a:ext uri="{FF2B5EF4-FFF2-40B4-BE49-F238E27FC236}">
                <a16:creationId xmlns:a16="http://schemas.microsoft.com/office/drawing/2014/main" id="{8B2F6B7F-C9A2-4061-A099-6242855ECEE6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566988" y="41243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2" name="Text Box 7">
            <a:extLst>
              <a:ext uri="{FF2B5EF4-FFF2-40B4-BE49-F238E27FC236}">
                <a16:creationId xmlns:a16="http://schemas.microsoft.com/office/drawing/2014/main" id="{33D7B75F-8940-4CB8-986F-8E8C1680D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2460625"/>
            <a:ext cx="2535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Change from </a:t>
            </a:r>
            <a:r>
              <a:rPr lang="en-US" altLang="en-US" sz="1800" i="1">
                <a:latin typeface="Arial" panose="020B0604020202020204" pitchFamily="34" charset="0"/>
              </a:rPr>
              <a:t>Action-Webcut to Action-Delete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13" name="AutoShape 9">
            <a:extLst>
              <a:ext uri="{FF2B5EF4-FFF2-40B4-BE49-F238E27FC236}">
                <a16:creationId xmlns:a16="http://schemas.microsoft.com/office/drawing/2014/main" id="{E3850E00-B3B4-43B4-9E23-5D2D190224D2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101850" y="51085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4" name="AutoShape 12">
            <a:extLst>
              <a:ext uri="{FF2B5EF4-FFF2-40B4-BE49-F238E27FC236}">
                <a16:creationId xmlns:a16="http://schemas.microsoft.com/office/drawing/2014/main" id="{4B3D9EA1-571E-4C08-9147-ECAAE4DA0FEE}"/>
              </a:ext>
            </a:extLst>
          </p:cNvPr>
          <p:cNvSpPr>
            <a:spLocks noChangeArrowheads="1"/>
          </p:cNvSpPr>
          <p:nvPr/>
        </p:nvSpPr>
        <p:spPr bwMode="auto">
          <a:xfrm rot="-9639412">
            <a:off x="8089900" y="37576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5" name="AutoShape 13">
            <a:extLst>
              <a:ext uri="{FF2B5EF4-FFF2-40B4-BE49-F238E27FC236}">
                <a16:creationId xmlns:a16="http://schemas.microsoft.com/office/drawing/2014/main" id="{0990CBD3-2FA4-4B13-B4E7-A07B3BD593A3}"/>
              </a:ext>
            </a:extLst>
          </p:cNvPr>
          <p:cNvSpPr>
            <a:spLocks noChangeArrowheads="1"/>
          </p:cNvSpPr>
          <p:nvPr/>
        </p:nvSpPr>
        <p:spPr bwMode="auto">
          <a:xfrm rot="5914293">
            <a:off x="6872288" y="47117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6" name="AutoShape 15">
            <a:extLst>
              <a:ext uri="{FF2B5EF4-FFF2-40B4-BE49-F238E27FC236}">
                <a16:creationId xmlns:a16="http://schemas.microsoft.com/office/drawing/2014/main" id="{06A2A966-EDB0-454F-B94C-AE3A6AF3381E}"/>
              </a:ext>
            </a:extLst>
          </p:cNvPr>
          <p:cNvSpPr>
            <a:spLocks noChangeArrowheads="1"/>
          </p:cNvSpPr>
          <p:nvPr/>
        </p:nvSpPr>
        <p:spPr bwMode="auto">
          <a:xfrm rot="-1698553">
            <a:off x="8118475" y="51720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7" name="Oval 19">
            <a:extLst>
              <a:ext uri="{FF2B5EF4-FFF2-40B4-BE49-F238E27FC236}">
                <a16:creationId xmlns:a16="http://schemas.microsoft.com/office/drawing/2014/main" id="{4F0CD0EE-5252-48D1-B6D3-AC90CEDF1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5320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1518" name="Oval 20">
            <a:extLst>
              <a:ext uri="{FF2B5EF4-FFF2-40B4-BE49-F238E27FC236}">
                <a16:creationId xmlns:a16="http://schemas.microsoft.com/office/drawing/2014/main" id="{5F798609-6E35-44C3-AA3F-5358E3F0D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5988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1519" name="Oval 21">
            <a:extLst>
              <a:ext uri="{FF2B5EF4-FFF2-40B4-BE49-F238E27FC236}">
                <a16:creationId xmlns:a16="http://schemas.microsoft.com/office/drawing/2014/main" id="{E87C4BC2-F1F3-432E-AF3F-CC57473A4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577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520" name="AutoShape 26">
            <a:extLst>
              <a:ext uri="{FF2B5EF4-FFF2-40B4-BE49-F238E27FC236}">
                <a16:creationId xmlns:a16="http://schemas.microsoft.com/office/drawing/2014/main" id="{8661F57A-282B-4453-9B4F-4D99C2FCFC50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674938" y="58594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58" name="AutoShape 33">
            <a:extLst>
              <a:ext uri="{FF2B5EF4-FFF2-40B4-BE49-F238E27FC236}">
                <a16:creationId xmlns:a16="http://schemas.microsoft.com/office/drawing/2014/main" id="{E90A5390-B3A9-4E4E-AFA5-EA64F2A5A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252413"/>
            <a:ext cx="3676650" cy="1427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1522" name="Oval 34">
            <a:extLst>
              <a:ext uri="{FF2B5EF4-FFF2-40B4-BE49-F238E27FC236}">
                <a16:creationId xmlns:a16="http://schemas.microsoft.com/office/drawing/2014/main" id="{4EFB0B7E-2BB2-42B6-9AF9-098C37A28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06388"/>
            <a:ext cx="396875" cy="384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21523" name="Picture 35">
            <a:extLst>
              <a:ext uri="{FF2B5EF4-FFF2-40B4-BE49-F238E27FC236}">
                <a16:creationId xmlns:a16="http://schemas.microsoft.com/office/drawing/2014/main" id="{23BDAB24-C583-4CD7-B57B-0F5F97BA8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71475"/>
            <a:ext cx="12779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Text Box 36">
            <a:extLst>
              <a:ext uri="{FF2B5EF4-FFF2-40B4-BE49-F238E27FC236}">
                <a16:creationId xmlns:a16="http://schemas.microsoft.com/office/drawing/2014/main" id="{55215019-C8CB-48C8-91C9-401C9FCB4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784225"/>
            <a:ext cx="166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</a:rPr>
              <a:t>Simplify Geometry</a:t>
            </a:r>
          </a:p>
        </p:txBody>
      </p:sp>
      <p:sp>
        <p:nvSpPr>
          <p:cNvPr id="21525" name="Rectangle 37">
            <a:extLst>
              <a:ext uri="{FF2B5EF4-FFF2-40B4-BE49-F238E27FC236}">
                <a16:creationId xmlns:a16="http://schemas.microsoft.com/office/drawing/2014/main" id="{0D1AFE05-B710-4E03-8256-2D6344681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2" y="903346"/>
            <a:ext cx="2014537" cy="1047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Cut the model into </a:t>
            </a:r>
          </a:p>
          <a:p>
            <a:r>
              <a:rPr lang="en-US" altLang="en-US" dirty="0"/>
              <a:t>quarters to take</a:t>
            </a:r>
          </a:p>
          <a:p>
            <a:r>
              <a:rPr lang="en-US" altLang="en-US" dirty="0"/>
              <a:t>advantage of</a:t>
            </a:r>
          </a:p>
          <a:p>
            <a:r>
              <a:rPr lang="en-US" altLang="en-US" dirty="0"/>
              <a:t>symmetry </a:t>
            </a:r>
          </a:p>
        </p:txBody>
      </p:sp>
      <p:sp>
        <p:nvSpPr>
          <p:cNvPr id="21526" name="Oval 38">
            <a:extLst>
              <a:ext uri="{FF2B5EF4-FFF2-40B4-BE49-F238E27FC236}">
                <a16:creationId xmlns:a16="http://schemas.microsoft.com/office/drawing/2014/main" id="{5C37EE77-B98B-4452-B2BC-8B2AA8D0B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44259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1527" name="Oval 39">
            <a:extLst>
              <a:ext uri="{FF2B5EF4-FFF2-40B4-BE49-F238E27FC236}">
                <a16:creationId xmlns:a16="http://schemas.microsoft.com/office/drawing/2014/main" id="{47448332-B48B-4349-ABC5-B00831BE9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53022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1528" name="Oval 40">
            <a:extLst>
              <a:ext uri="{FF2B5EF4-FFF2-40B4-BE49-F238E27FC236}">
                <a16:creationId xmlns:a16="http://schemas.microsoft.com/office/drawing/2014/main" id="{EA09EA1A-3C57-42C4-94B3-30C02DECE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60690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529" name="Text Box 41">
            <a:extLst>
              <a:ext uri="{FF2B5EF4-FFF2-40B4-BE49-F238E27FC236}">
                <a16:creationId xmlns:a16="http://schemas.microsoft.com/office/drawing/2014/main" id="{FA489568-2C84-41A7-A7DE-2658F8CA9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1982788"/>
            <a:ext cx="2824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Delete 3 of the 4 volumes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5856</TotalTime>
  <Words>1441</Words>
  <Application>Microsoft Office PowerPoint</Application>
  <PresentationFormat>On-screen Show (4:3)</PresentationFormat>
  <Paragraphs>551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Times New Roman</vt:lpstr>
      <vt:lpstr>coreform-ppt-theme</vt:lpstr>
      <vt:lpstr>PowerPoint Presentation</vt:lpstr>
      <vt:lpstr>The Basic CUBIT™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Eric Nielsen</dc:creator>
  <cp:lastModifiedBy>Ben Taylor</cp:lastModifiedBy>
  <cp:revision>202</cp:revision>
  <cp:lastPrinted>2000-01-31T20:16:30Z</cp:lastPrinted>
  <dcterms:created xsi:type="dcterms:W3CDTF">2000-01-28T13:45:17Z</dcterms:created>
  <dcterms:modified xsi:type="dcterms:W3CDTF">2020-12-23T17:33:33Z</dcterms:modified>
</cp:coreProperties>
</file>