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98" r:id="rId2"/>
    <p:sldId id="276" r:id="rId3"/>
    <p:sldId id="277" r:id="rId4"/>
    <p:sldId id="333" r:id="rId5"/>
    <p:sldId id="334" r:id="rId6"/>
    <p:sldId id="335" r:id="rId7"/>
    <p:sldId id="336" r:id="rId8"/>
    <p:sldId id="338" r:id="rId9"/>
    <p:sldId id="339" r:id="rId10"/>
    <p:sldId id="363" r:id="rId11"/>
    <p:sldId id="302" r:id="rId12"/>
    <p:sldId id="281" r:id="rId13"/>
    <p:sldId id="279" r:id="rId14"/>
    <p:sldId id="280" r:id="rId15"/>
    <p:sldId id="282" r:id="rId16"/>
    <p:sldId id="364" r:id="rId17"/>
    <p:sldId id="356" r:id="rId18"/>
    <p:sldId id="372" r:id="rId19"/>
    <p:sldId id="284" r:id="rId20"/>
    <p:sldId id="373" r:id="rId21"/>
    <p:sldId id="374" r:id="rId22"/>
    <p:sldId id="371" r:id="rId23"/>
    <p:sldId id="375" r:id="rId24"/>
    <p:sldId id="286" r:id="rId25"/>
    <p:sldId id="376" r:id="rId26"/>
    <p:sldId id="287" r:id="rId27"/>
    <p:sldId id="365" r:id="rId28"/>
    <p:sldId id="366" r:id="rId29"/>
    <p:sldId id="367" r:id="rId30"/>
    <p:sldId id="368" r:id="rId31"/>
    <p:sldId id="369" r:id="rId32"/>
    <p:sldId id="327" r:id="rId33"/>
    <p:sldId id="378" r:id="rId34"/>
    <p:sldId id="377" r:id="rId35"/>
    <p:sldId id="330" r:id="rId36"/>
    <p:sldId id="328" r:id="rId37"/>
    <p:sldId id="329" r:id="rId38"/>
    <p:sldId id="326" r:id="rId39"/>
    <p:sldId id="332" r:id="rId40"/>
    <p:sldId id="370" r:id="rId41"/>
    <p:sldId id="3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4" autoAdjust="0"/>
    <p:restoredTop sz="94660"/>
  </p:normalViewPr>
  <p:slideViewPr>
    <p:cSldViewPr snapToGrid="0">
      <p:cViewPr varScale="1">
        <p:scale>
          <a:sx n="66" d="100"/>
          <a:sy n="66" d="100"/>
        </p:scale>
        <p:origin x="9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D03A4-67D5-40EF-9AC4-F0DFDDF1DB87}" type="datetimeFigureOut">
              <a:rPr lang="en-US" smtClean="0"/>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C2ACF-7D10-406D-AE94-4D400F5E3A1B}" type="slidenum">
              <a:rPr lang="en-US" smtClean="0"/>
              <a:t>‹#›</a:t>
            </a:fld>
            <a:endParaRPr lang="en-US"/>
          </a:p>
        </p:txBody>
      </p:sp>
    </p:spTree>
    <p:extLst>
      <p:ext uri="{BB962C8B-B14F-4D97-AF65-F5344CB8AC3E}">
        <p14:creationId xmlns:p14="http://schemas.microsoft.com/office/powerpoint/2010/main" val="264192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061CC3D-9CA8-464F-A8E2-48D39493F1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1D57BD5F-91C1-4C06-847A-7C4618264FC1}" type="slidenum">
              <a:rPr lang="en-US" altLang="en-US" sz="1200"/>
              <a:pPr/>
              <a:t>1</a:t>
            </a:fld>
            <a:endParaRPr lang="en-US" altLang="en-US" sz="1200"/>
          </a:p>
        </p:txBody>
      </p:sp>
      <p:sp>
        <p:nvSpPr>
          <p:cNvPr id="6147" name="Rectangle 2">
            <a:extLst>
              <a:ext uri="{FF2B5EF4-FFF2-40B4-BE49-F238E27FC236}">
                <a16:creationId xmlns:a16="http://schemas.microsoft.com/office/drawing/2014/main" id="{BCB28C67-3782-4B59-9ADA-8B5613621AD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F963227-01DA-4505-A87D-7FA33D96D57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Type: FORMAL - Training</a:t>
            </a:r>
          </a:p>
          <a:p>
            <a:r>
              <a:rPr lang="en-US" altLang="en-US">
                <a:latin typeface="Times New Roman" panose="02020603050405020304" pitchFamily="18" charset="0"/>
              </a:rPr>
              <a:t>Title: Cubit 100 Training</a:t>
            </a:r>
          </a:p>
          <a:p>
            <a:r>
              <a:rPr lang="en-US" altLang="en-US">
                <a:latin typeface="Times New Roman" panose="02020603050405020304" pitchFamily="18" charset="0"/>
              </a:rPr>
              <a:t>SAND Number: SAND2020-0679 TR</a:t>
            </a:r>
          </a:p>
          <a:p>
            <a:r>
              <a:rPr lang="en-US" altLang="en-US">
                <a:latin typeface="Times New Roman" panose="02020603050405020304" pitchFamily="18" charset="0"/>
              </a:rPr>
              <a:t>Contact: Hensley,Trevor Michael</a:t>
            </a:r>
          </a:p>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3D8C5FD-7DB3-41ED-B32C-06B3952048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98A8BFC4-FABD-4C0D-90AC-AE06A510F5B5}" type="slidenum">
              <a:rPr lang="en-US" altLang="en-US" sz="1200"/>
              <a:pPr/>
              <a:t>10</a:t>
            </a:fld>
            <a:endParaRPr lang="en-US" altLang="en-US" sz="1200"/>
          </a:p>
        </p:txBody>
      </p:sp>
      <p:sp>
        <p:nvSpPr>
          <p:cNvPr id="24579" name="Rectangle 2">
            <a:extLst>
              <a:ext uri="{FF2B5EF4-FFF2-40B4-BE49-F238E27FC236}">
                <a16:creationId xmlns:a16="http://schemas.microsoft.com/office/drawing/2014/main" id="{E200F367-D1E2-4CF8-8FEB-AE66705F37B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431A6CB-8B76-4B8B-A4B6-061A809D67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6A0C4E7-8EA3-4E67-8877-3366315E86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FB505D42-B065-4B6F-B6CF-4E246B5BEBD9}" type="slidenum">
              <a:rPr lang="en-US" altLang="en-US" sz="1200"/>
              <a:pPr/>
              <a:t>11</a:t>
            </a:fld>
            <a:endParaRPr lang="en-US" altLang="en-US" sz="1200"/>
          </a:p>
        </p:txBody>
      </p:sp>
      <p:sp>
        <p:nvSpPr>
          <p:cNvPr id="26627" name="Rectangle 2">
            <a:extLst>
              <a:ext uri="{FF2B5EF4-FFF2-40B4-BE49-F238E27FC236}">
                <a16:creationId xmlns:a16="http://schemas.microsoft.com/office/drawing/2014/main" id="{9F12A017-0199-4507-AAA9-C876F504ACC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A8A3FE2-4D66-42C3-BC5A-10947884A8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7ED716B-02BF-4DE4-A5CD-88F4710482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D414CB9D-B911-4362-AA49-0B60D95E58DD}" type="slidenum">
              <a:rPr lang="en-US" altLang="en-US" sz="1200"/>
              <a:pPr/>
              <a:t>12</a:t>
            </a:fld>
            <a:endParaRPr lang="en-US" altLang="en-US" sz="1200"/>
          </a:p>
        </p:txBody>
      </p:sp>
      <p:sp>
        <p:nvSpPr>
          <p:cNvPr id="28675" name="Rectangle 2">
            <a:extLst>
              <a:ext uri="{FF2B5EF4-FFF2-40B4-BE49-F238E27FC236}">
                <a16:creationId xmlns:a16="http://schemas.microsoft.com/office/drawing/2014/main" id="{AFFC947D-BE80-4761-87C9-6DA3EC851AC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7848C88-79A1-4F98-944A-B73723113E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D73E9F2-4D30-4F03-BD6F-9F6FB849B1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79147E46-6C86-436E-9D96-B6CC7DCDEB32}" type="slidenum">
              <a:rPr lang="en-US" altLang="en-US" sz="1200"/>
              <a:pPr/>
              <a:t>13</a:t>
            </a:fld>
            <a:endParaRPr lang="en-US" altLang="en-US" sz="1200"/>
          </a:p>
        </p:txBody>
      </p:sp>
      <p:sp>
        <p:nvSpPr>
          <p:cNvPr id="30723" name="Rectangle 2">
            <a:extLst>
              <a:ext uri="{FF2B5EF4-FFF2-40B4-BE49-F238E27FC236}">
                <a16:creationId xmlns:a16="http://schemas.microsoft.com/office/drawing/2014/main" id="{93D283E0-ADE1-41A9-96AD-8844DD7A62AA}"/>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2F7BAE1-C2FB-42E5-8E62-64152BC93F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0A45E43-840B-4D26-84C2-FC2753111F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8B33C2B2-8725-4CBF-9C15-FF2320AF5EA9}" type="slidenum">
              <a:rPr lang="en-US" altLang="en-US" sz="1200"/>
              <a:pPr/>
              <a:t>14</a:t>
            </a:fld>
            <a:endParaRPr lang="en-US" altLang="en-US" sz="1200"/>
          </a:p>
        </p:txBody>
      </p:sp>
      <p:sp>
        <p:nvSpPr>
          <p:cNvPr id="32771" name="Rectangle 2">
            <a:extLst>
              <a:ext uri="{FF2B5EF4-FFF2-40B4-BE49-F238E27FC236}">
                <a16:creationId xmlns:a16="http://schemas.microsoft.com/office/drawing/2014/main" id="{E6807308-2F52-408C-8FF4-DA14D59E63B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C808A5E-155C-4180-B937-DD82EBCC25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3A2400B-C7C1-465E-9344-FBD9AE63AA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0E8ECDC0-4EA8-4EF8-B0F1-D00D56E10971}" type="slidenum">
              <a:rPr lang="en-US" altLang="en-US" sz="1200"/>
              <a:pPr/>
              <a:t>15</a:t>
            </a:fld>
            <a:endParaRPr lang="en-US" altLang="en-US" sz="1200"/>
          </a:p>
        </p:txBody>
      </p:sp>
      <p:sp>
        <p:nvSpPr>
          <p:cNvPr id="34819" name="Rectangle 2">
            <a:extLst>
              <a:ext uri="{FF2B5EF4-FFF2-40B4-BE49-F238E27FC236}">
                <a16:creationId xmlns:a16="http://schemas.microsoft.com/office/drawing/2014/main" id="{4BB40354-CB65-4599-8D7C-4FA1AB061878}"/>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C688DF9A-5856-4667-A003-06CE3F0323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047C5C7-8730-4EEA-AEE6-DE2554687D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AC5F20FB-2882-44E5-B7F7-94CDA3784124}" type="slidenum">
              <a:rPr lang="en-US" altLang="en-US" sz="1200"/>
              <a:pPr/>
              <a:t>16</a:t>
            </a:fld>
            <a:endParaRPr lang="en-US" altLang="en-US" sz="1200"/>
          </a:p>
        </p:txBody>
      </p:sp>
      <p:sp>
        <p:nvSpPr>
          <p:cNvPr id="36867" name="Rectangle 2">
            <a:extLst>
              <a:ext uri="{FF2B5EF4-FFF2-40B4-BE49-F238E27FC236}">
                <a16:creationId xmlns:a16="http://schemas.microsoft.com/office/drawing/2014/main" id="{DDCF15F3-9D99-4BB3-88B1-9A1F42B6AEB4}"/>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B4F8A67-7EB2-42E3-A46C-A5F4C723F7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1771821-09E2-4413-808F-28E0D75812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787D74AA-1054-4F8D-BD11-775F6B83E0E5}" type="slidenum">
              <a:rPr lang="en-US" altLang="en-US" sz="1200"/>
              <a:pPr/>
              <a:t>17</a:t>
            </a:fld>
            <a:endParaRPr lang="en-US" altLang="en-US" sz="1200"/>
          </a:p>
        </p:txBody>
      </p:sp>
      <p:sp>
        <p:nvSpPr>
          <p:cNvPr id="38915" name="Rectangle 2">
            <a:extLst>
              <a:ext uri="{FF2B5EF4-FFF2-40B4-BE49-F238E27FC236}">
                <a16:creationId xmlns:a16="http://schemas.microsoft.com/office/drawing/2014/main" id="{7878B583-46A7-4A09-97C9-11552ADB5AB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8E5F7836-6BA7-4DAD-AB5E-5A36C1FA43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580879A-998F-4197-85E1-A4D00425D1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C19FA66F-0F64-4B3E-8F3E-B2639329A446}" type="slidenum">
              <a:rPr lang="en-US" altLang="en-US" sz="1200"/>
              <a:pPr/>
              <a:t>18</a:t>
            </a:fld>
            <a:endParaRPr lang="en-US" altLang="en-US" sz="1200"/>
          </a:p>
        </p:txBody>
      </p:sp>
      <p:sp>
        <p:nvSpPr>
          <p:cNvPr id="40963" name="Rectangle 2">
            <a:extLst>
              <a:ext uri="{FF2B5EF4-FFF2-40B4-BE49-F238E27FC236}">
                <a16:creationId xmlns:a16="http://schemas.microsoft.com/office/drawing/2014/main" id="{D10F26F4-D36F-4349-9E33-4107A34EA330}"/>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44833C18-D4C9-4E90-B7BA-B01D6C81EC0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35B3BBE-1C66-45A2-A0D0-91D02B263B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AC3E3D9D-CC7F-4CA8-A252-473E3CBB4386}" type="slidenum">
              <a:rPr lang="en-US" altLang="en-US" sz="1200"/>
              <a:pPr/>
              <a:t>19</a:t>
            </a:fld>
            <a:endParaRPr lang="en-US" altLang="en-US" sz="1200"/>
          </a:p>
        </p:txBody>
      </p:sp>
      <p:sp>
        <p:nvSpPr>
          <p:cNvPr id="43011" name="Rectangle 2">
            <a:extLst>
              <a:ext uri="{FF2B5EF4-FFF2-40B4-BE49-F238E27FC236}">
                <a16:creationId xmlns:a16="http://schemas.microsoft.com/office/drawing/2014/main" id="{FE4595E2-54A2-457A-B672-874995E0337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A24583A-2881-4CEB-87C5-A65DCE1C6D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BBE2C4A-F74F-45E6-B59B-3F668BC93F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6F128B02-5471-41C8-A119-2B9AFB75A95D}" type="slidenum">
              <a:rPr lang="en-US" altLang="en-US" sz="1200"/>
              <a:pPr/>
              <a:t>2</a:t>
            </a:fld>
            <a:endParaRPr lang="en-US" altLang="en-US" sz="1200"/>
          </a:p>
        </p:txBody>
      </p:sp>
      <p:sp>
        <p:nvSpPr>
          <p:cNvPr id="8195" name="Rectangle 2">
            <a:extLst>
              <a:ext uri="{FF2B5EF4-FFF2-40B4-BE49-F238E27FC236}">
                <a16:creationId xmlns:a16="http://schemas.microsoft.com/office/drawing/2014/main" id="{B183653B-32EE-437F-81EE-D0679FDF7C2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46A7DC7-1339-4683-812C-A90430FBFB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15CB101-83F0-4119-9B4E-3B0890840F3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23A9DA2F-F06A-4087-8092-85F5535659AA}" type="slidenum">
              <a:rPr lang="en-US" altLang="en-US" sz="1200"/>
              <a:pPr/>
              <a:t>20</a:t>
            </a:fld>
            <a:endParaRPr lang="en-US" altLang="en-US" sz="1200"/>
          </a:p>
        </p:txBody>
      </p:sp>
      <p:sp>
        <p:nvSpPr>
          <p:cNvPr id="45059" name="Rectangle 2">
            <a:extLst>
              <a:ext uri="{FF2B5EF4-FFF2-40B4-BE49-F238E27FC236}">
                <a16:creationId xmlns:a16="http://schemas.microsoft.com/office/drawing/2014/main" id="{28F10CFD-81DE-4C65-BFE4-A5BCF2F48121}"/>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F180060-C0F4-411E-B364-9A320B25A4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638F643-32E7-4B54-8B2D-C49E73D610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D316B5D2-DAEA-4CB7-BE3D-8285C4249552}" type="slidenum">
              <a:rPr lang="en-US" altLang="en-US" sz="1200"/>
              <a:pPr/>
              <a:t>21</a:t>
            </a:fld>
            <a:endParaRPr lang="en-US" altLang="en-US" sz="1200"/>
          </a:p>
        </p:txBody>
      </p:sp>
      <p:sp>
        <p:nvSpPr>
          <p:cNvPr id="47107" name="Rectangle 2">
            <a:extLst>
              <a:ext uri="{FF2B5EF4-FFF2-40B4-BE49-F238E27FC236}">
                <a16:creationId xmlns:a16="http://schemas.microsoft.com/office/drawing/2014/main" id="{BF3B846C-6EDF-4034-9CA1-08A0F1332A08}"/>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AFFD367-E7AA-4D34-9E11-DF8E0B6092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97B13E7-C725-42AB-9935-D139D37D6B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A1B289B6-B3BD-4C9E-AB6C-EBB124020326}" type="slidenum">
              <a:rPr lang="en-US" altLang="en-US" sz="1200"/>
              <a:pPr/>
              <a:t>22</a:t>
            </a:fld>
            <a:endParaRPr lang="en-US" altLang="en-US" sz="1200"/>
          </a:p>
        </p:txBody>
      </p:sp>
      <p:sp>
        <p:nvSpPr>
          <p:cNvPr id="49155" name="Rectangle 2">
            <a:extLst>
              <a:ext uri="{FF2B5EF4-FFF2-40B4-BE49-F238E27FC236}">
                <a16:creationId xmlns:a16="http://schemas.microsoft.com/office/drawing/2014/main" id="{82CBAB1A-E143-43C5-9F8A-C41B2D6995F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67EFC0A-131D-4154-A74F-4BAB54121C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6A4D7C-BC13-4261-9512-86BEC1A282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EB91B4DE-229E-4769-89A6-B9DB55CF8EE8}" type="slidenum">
              <a:rPr lang="en-US" altLang="en-US" sz="1200"/>
              <a:pPr/>
              <a:t>23</a:t>
            </a:fld>
            <a:endParaRPr lang="en-US" altLang="en-US" sz="1200"/>
          </a:p>
        </p:txBody>
      </p:sp>
      <p:sp>
        <p:nvSpPr>
          <p:cNvPr id="51203" name="Rectangle 2">
            <a:extLst>
              <a:ext uri="{FF2B5EF4-FFF2-40B4-BE49-F238E27FC236}">
                <a16:creationId xmlns:a16="http://schemas.microsoft.com/office/drawing/2014/main" id="{CBF128DD-A7D5-4C84-BD25-9A7E0C4F8BF0}"/>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DEC8BFF-C912-4644-8570-554B1F48E3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0042765-5376-46EA-BB43-6D0A29E39B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EFB337F1-8BC6-4B86-ABBD-D3EC64320944}" type="slidenum">
              <a:rPr lang="en-US" altLang="en-US" sz="1200"/>
              <a:pPr/>
              <a:t>24</a:t>
            </a:fld>
            <a:endParaRPr lang="en-US" altLang="en-US" sz="1200"/>
          </a:p>
        </p:txBody>
      </p:sp>
      <p:sp>
        <p:nvSpPr>
          <p:cNvPr id="53251" name="Rectangle 2">
            <a:extLst>
              <a:ext uri="{FF2B5EF4-FFF2-40B4-BE49-F238E27FC236}">
                <a16:creationId xmlns:a16="http://schemas.microsoft.com/office/drawing/2014/main" id="{87A907F9-E029-4234-99E2-86ADBC8D6F9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6CF7C97-2536-4051-BDF8-D6503EC547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4B303A2-DDE8-4C28-A968-8F5ED1029E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76A38E1A-2DBE-4CC3-A8FA-16082416D08F}" type="slidenum">
              <a:rPr lang="en-US" altLang="en-US" sz="1200"/>
              <a:pPr/>
              <a:t>25</a:t>
            </a:fld>
            <a:endParaRPr lang="en-US" altLang="en-US" sz="1200"/>
          </a:p>
        </p:txBody>
      </p:sp>
      <p:sp>
        <p:nvSpPr>
          <p:cNvPr id="55299" name="Rectangle 2">
            <a:extLst>
              <a:ext uri="{FF2B5EF4-FFF2-40B4-BE49-F238E27FC236}">
                <a16:creationId xmlns:a16="http://schemas.microsoft.com/office/drawing/2014/main" id="{639CBA91-61B9-49AA-B58D-040DC35225B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E700143-5844-4EC9-8FEC-7BD5B18564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32D9ADC-C25C-446C-9F8A-B47884C929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C6898657-C102-479D-AEDF-DFEA21F4F264}" type="slidenum">
              <a:rPr lang="en-US" altLang="en-US" sz="1200"/>
              <a:pPr/>
              <a:t>26</a:t>
            </a:fld>
            <a:endParaRPr lang="en-US" altLang="en-US" sz="1200"/>
          </a:p>
        </p:txBody>
      </p:sp>
      <p:sp>
        <p:nvSpPr>
          <p:cNvPr id="57347" name="Rectangle 2">
            <a:extLst>
              <a:ext uri="{FF2B5EF4-FFF2-40B4-BE49-F238E27FC236}">
                <a16:creationId xmlns:a16="http://schemas.microsoft.com/office/drawing/2014/main" id="{3B8ACC12-42BE-4E9D-B4CB-99ADBCC32CD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83FBC17-1F4F-4C7E-B806-005BCE2E55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9A549BB-50E2-4129-B740-4FF0CC4252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6C9F1869-A41A-4E5E-9E0C-7348001DA841}" type="slidenum">
              <a:rPr lang="en-US" altLang="en-US" sz="1200"/>
              <a:pPr/>
              <a:t>27</a:t>
            </a:fld>
            <a:endParaRPr lang="en-US" altLang="en-US" sz="1200"/>
          </a:p>
        </p:txBody>
      </p:sp>
      <p:sp>
        <p:nvSpPr>
          <p:cNvPr id="59395" name="Rectangle 2">
            <a:extLst>
              <a:ext uri="{FF2B5EF4-FFF2-40B4-BE49-F238E27FC236}">
                <a16:creationId xmlns:a16="http://schemas.microsoft.com/office/drawing/2014/main" id="{E660AD7A-2DB9-41CB-811A-B052CC41119E}"/>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8503290-07EC-48E7-87BC-5D6DA59A2F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FA0DB9B-4A6C-4627-BAB8-CDAFA897EB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DBD30B6D-F98C-4A89-871A-9E7CFB540536}" type="slidenum">
              <a:rPr lang="en-US" altLang="en-US" sz="1200"/>
              <a:pPr/>
              <a:t>28</a:t>
            </a:fld>
            <a:endParaRPr lang="en-US" altLang="en-US" sz="1200"/>
          </a:p>
        </p:txBody>
      </p:sp>
      <p:sp>
        <p:nvSpPr>
          <p:cNvPr id="61443" name="Rectangle 2">
            <a:extLst>
              <a:ext uri="{FF2B5EF4-FFF2-40B4-BE49-F238E27FC236}">
                <a16:creationId xmlns:a16="http://schemas.microsoft.com/office/drawing/2014/main" id="{002CFD88-F46B-4D7A-96C5-D8F4DEF8801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7AC20EF-4C0C-4E75-BDC5-855BC43AF7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4818EBC9-0B7A-4EAA-B8EF-5AE4C2DFBC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06204BE0-5F93-4785-984E-565C29C59CBB}" type="slidenum">
              <a:rPr lang="en-US" altLang="en-US" sz="1200"/>
              <a:pPr/>
              <a:t>29</a:t>
            </a:fld>
            <a:endParaRPr lang="en-US" altLang="en-US" sz="1200"/>
          </a:p>
        </p:txBody>
      </p:sp>
      <p:sp>
        <p:nvSpPr>
          <p:cNvPr id="63491" name="Rectangle 2">
            <a:extLst>
              <a:ext uri="{FF2B5EF4-FFF2-40B4-BE49-F238E27FC236}">
                <a16:creationId xmlns:a16="http://schemas.microsoft.com/office/drawing/2014/main" id="{CC683FBC-9C55-4DBE-A737-F007835F4E9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858FAE41-53A0-4895-9D44-BE19A8126F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2C001A9-344A-4351-890E-9D7C9BBE63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3C167E2B-6B0D-44E6-B174-166E72D0D53D}" type="slidenum">
              <a:rPr lang="en-US" altLang="en-US" sz="1200"/>
              <a:pPr/>
              <a:t>3</a:t>
            </a:fld>
            <a:endParaRPr lang="en-US" altLang="en-US" sz="1200"/>
          </a:p>
        </p:txBody>
      </p:sp>
      <p:sp>
        <p:nvSpPr>
          <p:cNvPr id="10243" name="Rectangle 2">
            <a:extLst>
              <a:ext uri="{FF2B5EF4-FFF2-40B4-BE49-F238E27FC236}">
                <a16:creationId xmlns:a16="http://schemas.microsoft.com/office/drawing/2014/main" id="{E91726C4-ED7F-4097-85C2-2C08907BD970}"/>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50838899-AB8A-4C46-B583-6F9D3EF87B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6C52D63-D683-47C6-83EA-245CFB46B4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7D425363-D28E-48FC-B63E-0E162B7B9D63}" type="slidenum">
              <a:rPr lang="en-US" altLang="en-US" sz="1200"/>
              <a:pPr/>
              <a:t>30</a:t>
            </a:fld>
            <a:endParaRPr lang="en-US" altLang="en-US" sz="1200"/>
          </a:p>
        </p:txBody>
      </p:sp>
      <p:sp>
        <p:nvSpPr>
          <p:cNvPr id="65539" name="Rectangle 2">
            <a:extLst>
              <a:ext uri="{FF2B5EF4-FFF2-40B4-BE49-F238E27FC236}">
                <a16:creationId xmlns:a16="http://schemas.microsoft.com/office/drawing/2014/main" id="{97C746B7-2689-4386-8A7D-53981E7FF2EA}"/>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68112947-4D53-46D8-A206-8B0A11A5F9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DFE937B1-DB2E-4F48-AA6E-ADFDA877CB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621CE806-9733-4F86-9EE7-E9D3AD4C4DFB}" type="slidenum">
              <a:rPr lang="en-US" altLang="en-US" sz="1200"/>
              <a:pPr/>
              <a:t>31</a:t>
            </a:fld>
            <a:endParaRPr lang="en-US" altLang="en-US" sz="1200"/>
          </a:p>
        </p:txBody>
      </p:sp>
      <p:sp>
        <p:nvSpPr>
          <p:cNvPr id="67587" name="Rectangle 2">
            <a:extLst>
              <a:ext uri="{FF2B5EF4-FFF2-40B4-BE49-F238E27FC236}">
                <a16:creationId xmlns:a16="http://schemas.microsoft.com/office/drawing/2014/main" id="{4C3587B7-BC9E-4B7F-8BD8-21DE4BA55479}"/>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3D290730-4EB1-4C92-828D-B70ACBF803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AA1F240-B987-4C63-BA66-463B2773CE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91621AB3-825C-4230-9080-6751E5A245C9}" type="slidenum">
              <a:rPr lang="en-US" altLang="en-US" sz="1200"/>
              <a:pPr/>
              <a:t>32</a:t>
            </a:fld>
            <a:endParaRPr lang="en-US" altLang="en-US" sz="1200"/>
          </a:p>
        </p:txBody>
      </p:sp>
      <p:sp>
        <p:nvSpPr>
          <p:cNvPr id="69635" name="Rectangle 2">
            <a:extLst>
              <a:ext uri="{FF2B5EF4-FFF2-40B4-BE49-F238E27FC236}">
                <a16:creationId xmlns:a16="http://schemas.microsoft.com/office/drawing/2014/main" id="{1CEB9BFB-929F-40E9-9AC2-794480AC20BD}"/>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A0790510-E3D3-44E3-87EC-DF2F988356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C526316-41B0-4C64-B1BD-574FF0ABBB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A95D11CA-F1D0-4875-B83D-788181C08D2D}" type="slidenum">
              <a:rPr lang="en-US" altLang="en-US" sz="1200"/>
              <a:pPr/>
              <a:t>33</a:t>
            </a:fld>
            <a:endParaRPr lang="en-US" altLang="en-US" sz="1200"/>
          </a:p>
        </p:txBody>
      </p:sp>
      <p:sp>
        <p:nvSpPr>
          <p:cNvPr id="71683" name="Rectangle 2">
            <a:extLst>
              <a:ext uri="{FF2B5EF4-FFF2-40B4-BE49-F238E27FC236}">
                <a16:creationId xmlns:a16="http://schemas.microsoft.com/office/drawing/2014/main" id="{EE719CA5-29F8-45AE-A93E-718A61F38D7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6A83494E-8CCD-45E1-972F-1CA20BD20A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8161F04-B7F5-4787-9393-39D3C8B908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DE46FCE2-A907-42A4-A441-F9A54AC04D0A}" type="slidenum">
              <a:rPr lang="en-US" altLang="en-US" sz="1200"/>
              <a:pPr/>
              <a:t>34</a:t>
            </a:fld>
            <a:endParaRPr lang="en-US" altLang="en-US" sz="1200"/>
          </a:p>
        </p:txBody>
      </p:sp>
      <p:sp>
        <p:nvSpPr>
          <p:cNvPr id="73731" name="Rectangle 2">
            <a:extLst>
              <a:ext uri="{FF2B5EF4-FFF2-40B4-BE49-F238E27FC236}">
                <a16:creationId xmlns:a16="http://schemas.microsoft.com/office/drawing/2014/main" id="{3C9AEC30-FE2A-44A0-8E44-6A2983D047CB}"/>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5F9E5BD-36B3-4ED2-AE82-C34F4CAE7B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90460AE-FC3E-46B1-AE34-5A536DF01E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49F18A95-F56E-4C9F-B4BF-13880D1B4E40}" type="slidenum">
              <a:rPr lang="en-US" altLang="en-US" sz="1200"/>
              <a:pPr/>
              <a:t>35</a:t>
            </a:fld>
            <a:endParaRPr lang="en-US" altLang="en-US" sz="1200"/>
          </a:p>
        </p:txBody>
      </p:sp>
      <p:sp>
        <p:nvSpPr>
          <p:cNvPr id="75779" name="Rectangle 2">
            <a:extLst>
              <a:ext uri="{FF2B5EF4-FFF2-40B4-BE49-F238E27FC236}">
                <a16:creationId xmlns:a16="http://schemas.microsoft.com/office/drawing/2014/main" id="{5F17F36A-0F08-4EA8-9211-469935F453EA}"/>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B61FD630-0C36-4674-A05A-1D85571612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9251EB4A-101C-4758-A4DE-9033DDC5E6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62673CA9-D795-4D3C-A3EC-2F8F7B79C928}" type="slidenum">
              <a:rPr lang="en-US" altLang="en-US" sz="1200"/>
              <a:pPr/>
              <a:t>36</a:t>
            </a:fld>
            <a:endParaRPr lang="en-US" altLang="en-US" sz="1200"/>
          </a:p>
        </p:txBody>
      </p:sp>
      <p:sp>
        <p:nvSpPr>
          <p:cNvPr id="77827" name="Rectangle 2">
            <a:extLst>
              <a:ext uri="{FF2B5EF4-FFF2-40B4-BE49-F238E27FC236}">
                <a16:creationId xmlns:a16="http://schemas.microsoft.com/office/drawing/2014/main" id="{F125CE29-2C8B-48E0-8DC2-0D464D86577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CCC7ADE4-54DC-48E9-B664-9552CEC882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6C1F12E-E487-4F3C-9C08-61E7EB98B3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D304086F-2F31-489C-8F9C-D3935FAC6809}" type="slidenum">
              <a:rPr lang="en-US" altLang="en-US" sz="1200"/>
              <a:pPr/>
              <a:t>37</a:t>
            </a:fld>
            <a:endParaRPr lang="en-US" altLang="en-US" sz="1200"/>
          </a:p>
        </p:txBody>
      </p:sp>
      <p:sp>
        <p:nvSpPr>
          <p:cNvPr id="79875" name="Rectangle 2">
            <a:extLst>
              <a:ext uri="{FF2B5EF4-FFF2-40B4-BE49-F238E27FC236}">
                <a16:creationId xmlns:a16="http://schemas.microsoft.com/office/drawing/2014/main" id="{C00B8BAA-93C9-4DE7-9D96-61E25202CF67}"/>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0B383E9C-4445-45E7-A9FC-C8724A550F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76EF46E-6825-4ACC-AAF0-6A72F37160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4637C21A-2360-4CA9-8943-7ABCA2FF6E3D}" type="slidenum">
              <a:rPr lang="en-US" altLang="en-US" sz="1200"/>
              <a:pPr/>
              <a:t>38</a:t>
            </a:fld>
            <a:endParaRPr lang="en-US" altLang="en-US" sz="1200"/>
          </a:p>
        </p:txBody>
      </p:sp>
      <p:sp>
        <p:nvSpPr>
          <p:cNvPr id="81923" name="Rectangle 2">
            <a:extLst>
              <a:ext uri="{FF2B5EF4-FFF2-40B4-BE49-F238E27FC236}">
                <a16:creationId xmlns:a16="http://schemas.microsoft.com/office/drawing/2014/main" id="{786149B5-C69C-4514-8348-08F01545271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A07E95C4-F1CA-4F3F-9DB3-29ECFBD785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D90CE4ED-D96A-4FC2-B945-AF3A22A22C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AD763786-C96D-4D5A-A74C-E8C035B7BC90}" type="slidenum">
              <a:rPr lang="en-US" altLang="en-US" sz="1200"/>
              <a:pPr/>
              <a:t>39</a:t>
            </a:fld>
            <a:endParaRPr lang="en-US" altLang="en-US" sz="1200"/>
          </a:p>
        </p:txBody>
      </p:sp>
      <p:sp>
        <p:nvSpPr>
          <p:cNvPr id="83971" name="Rectangle 2">
            <a:extLst>
              <a:ext uri="{FF2B5EF4-FFF2-40B4-BE49-F238E27FC236}">
                <a16:creationId xmlns:a16="http://schemas.microsoft.com/office/drawing/2014/main" id="{441D600B-FBB7-4B51-8B04-F8625B6CD1EC}"/>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573329D-B98C-4241-B041-C255175C08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2E25951-4E30-4E59-BBF3-BD63CFEFC8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7CB10A02-1DDE-487E-BC56-FA5F554AF245}" type="slidenum">
              <a:rPr lang="en-US" altLang="en-US" sz="1200"/>
              <a:pPr/>
              <a:t>4</a:t>
            </a:fld>
            <a:endParaRPr lang="en-US" altLang="en-US" sz="1200"/>
          </a:p>
        </p:txBody>
      </p:sp>
      <p:sp>
        <p:nvSpPr>
          <p:cNvPr id="12291" name="Rectangle 2">
            <a:extLst>
              <a:ext uri="{FF2B5EF4-FFF2-40B4-BE49-F238E27FC236}">
                <a16:creationId xmlns:a16="http://schemas.microsoft.com/office/drawing/2014/main" id="{AEFB2D85-34C5-4761-8B43-B7FB981C1EF0}"/>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37FADF5-C48A-4A0F-ADEB-1193ADAC57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004EC09-9325-4607-98DE-0893DC8F71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623CC021-0F6A-4082-9557-1865E26D760C}" type="slidenum">
              <a:rPr lang="en-US" altLang="en-US" sz="1200"/>
              <a:pPr/>
              <a:t>40</a:t>
            </a:fld>
            <a:endParaRPr lang="en-US" altLang="en-US" sz="1200"/>
          </a:p>
        </p:txBody>
      </p:sp>
      <p:sp>
        <p:nvSpPr>
          <p:cNvPr id="86019" name="Rectangle 2">
            <a:extLst>
              <a:ext uri="{FF2B5EF4-FFF2-40B4-BE49-F238E27FC236}">
                <a16:creationId xmlns:a16="http://schemas.microsoft.com/office/drawing/2014/main" id="{201C00BA-F0D7-4049-9C91-79AEF5BB07F8}"/>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3AD99497-12AC-4A49-8A7D-E7CE5BD1B0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3FD30BF-1086-4154-B30A-1070384DCC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65B34D2B-4183-4FCD-A7E6-C91D8E2C5614}" type="slidenum">
              <a:rPr lang="en-US" altLang="en-US" sz="1200"/>
              <a:pPr/>
              <a:t>41</a:t>
            </a:fld>
            <a:endParaRPr lang="en-US" altLang="en-US" sz="1200"/>
          </a:p>
        </p:txBody>
      </p:sp>
      <p:sp>
        <p:nvSpPr>
          <p:cNvPr id="88067" name="Rectangle 2">
            <a:extLst>
              <a:ext uri="{FF2B5EF4-FFF2-40B4-BE49-F238E27FC236}">
                <a16:creationId xmlns:a16="http://schemas.microsoft.com/office/drawing/2014/main" id="{BDB36E62-6F38-4AEA-AC44-97155052F3AA}"/>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9DF9F17B-2D03-416C-92D2-3E81D61237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7041991-E4A4-474D-9FA6-03A3EAB31B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37E7CC89-0C83-4C8A-B787-A80C82623266}" type="slidenum">
              <a:rPr lang="en-US" altLang="en-US" sz="1200"/>
              <a:pPr/>
              <a:t>5</a:t>
            </a:fld>
            <a:endParaRPr lang="en-US" altLang="en-US" sz="1200"/>
          </a:p>
        </p:txBody>
      </p:sp>
      <p:sp>
        <p:nvSpPr>
          <p:cNvPr id="14339" name="Rectangle 2">
            <a:extLst>
              <a:ext uri="{FF2B5EF4-FFF2-40B4-BE49-F238E27FC236}">
                <a16:creationId xmlns:a16="http://schemas.microsoft.com/office/drawing/2014/main" id="{0B1EF868-4A14-4E59-8874-3D436AA39D0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A54C53D-8D19-438B-BC5F-BD16A9E457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7E7338B-EB23-4430-9BCE-06B7F40144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7BC2F675-02F0-4F0F-B8BB-50EDC1411CE7}" type="slidenum">
              <a:rPr lang="en-US" altLang="en-US" sz="1200"/>
              <a:pPr/>
              <a:t>6</a:t>
            </a:fld>
            <a:endParaRPr lang="en-US" altLang="en-US" sz="1200"/>
          </a:p>
        </p:txBody>
      </p:sp>
      <p:sp>
        <p:nvSpPr>
          <p:cNvPr id="16387" name="Rectangle 2">
            <a:extLst>
              <a:ext uri="{FF2B5EF4-FFF2-40B4-BE49-F238E27FC236}">
                <a16:creationId xmlns:a16="http://schemas.microsoft.com/office/drawing/2014/main" id="{82CE3007-A3BC-4E24-A163-178366D095C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E5DB64E-8778-4264-BA16-0AE5152944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7AACB6D-775D-40F4-BA89-124FAA9B8A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405377DE-90E8-4258-8BEF-984CCB98D4C6}" type="slidenum">
              <a:rPr lang="en-US" altLang="en-US" sz="1200"/>
              <a:pPr/>
              <a:t>7</a:t>
            </a:fld>
            <a:endParaRPr lang="en-US" altLang="en-US" sz="1200"/>
          </a:p>
        </p:txBody>
      </p:sp>
      <p:sp>
        <p:nvSpPr>
          <p:cNvPr id="18435" name="Rectangle 2">
            <a:extLst>
              <a:ext uri="{FF2B5EF4-FFF2-40B4-BE49-F238E27FC236}">
                <a16:creationId xmlns:a16="http://schemas.microsoft.com/office/drawing/2014/main" id="{96DC55A3-8A04-4ED6-82E4-2522EF4CD09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97207F5-E816-4A01-AE88-0629EEAE4B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64A8FC7-488C-49B1-A49E-09EEF63DAAB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2970AAB1-6D04-47C6-A16F-E745C2EFBDB1}" type="slidenum">
              <a:rPr lang="en-US" altLang="en-US" sz="1200"/>
              <a:pPr/>
              <a:t>8</a:t>
            </a:fld>
            <a:endParaRPr lang="en-US" altLang="en-US" sz="1200"/>
          </a:p>
        </p:txBody>
      </p:sp>
      <p:sp>
        <p:nvSpPr>
          <p:cNvPr id="20483" name="Rectangle 2">
            <a:extLst>
              <a:ext uri="{FF2B5EF4-FFF2-40B4-BE49-F238E27FC236}">
                <a16:creationId xmlns:a16="http://schemas.microsoft.com/office/drawing/2014/main" id="{97F0B92F-2A7F-4BBA-8B42-5CF77D0A4B90}"/>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E1C1BFF-12C1-4113-9B55-BBF83906C0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5C9B55A-BEC6-4AE9-A98C-A96E65CFAA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500">
                <a:solidFill>
                  <a:schemeClr val="tx1"/>
                </a:solidFill>
                <a:latin typeface="Times New Roman" panose="02020603050405020304" pitchFamily="18" charset="0"/>
                <a:ea typeface="MS PGothic" panose="020B0600070205080204" pitchFamily="34" charset="-128"/>
              </a:defRPr>
            </a:lvl1pPr>
            <a:lvl2pPr marL="742950" indent="-285750" defTabSz="930275">
              <a:defRPr sz="1500">
                <a:solidFill>
                  <a:schemeClr val="tx1"/>
                </a:solidFill>
                <a:latin typeface="Times New Roman" panose="02020603050405020304" pitchFamily="18" charset="0"/>
                <a:ea typeface="MS PGothic" panose="020B0600070205080204" pitchFamily="34" charset="-128"/>
              </a:defRPr>
            </a:lvl2pPr>
            <a:lvl3pPr marL="1143000" indent="-228600" defTabSz="930275">
              <a:defRPr sz="1500">
                <a:solidFill>
                  <a:schemeClr val="tx1"/>
                </a:solidFill>
                <a:latin typeface="Times New Roman" panose="02020603050405020304" pitchFamily="18" charset="0"/>
                <a:ea typeface="MS PGothic" panose="020B0600070205080204" pitchFamily="34" charset="-128"/>
              </a:defRPr>
            </a:lvl3pPr>
            <a:lvl4pPr marL="1600200" indent="-228600" defTabSz="930275">
              <a:defRPr sz="1500">
                <a:solidFill>
                  <a:schemeClr val="tx1"/>
                </a:solidFill>
                <a:latin typeface="Times New Roman" panose="02020603050405020304" pitchFamily="18" charset="0"/>
                <a:ea typeface="MS PGothic" panose="020B0600070205080204" pitchFamily="34" charset="-128"/>
              </a:defRPr>
            </a:lvl4pPr>
            <a:lvl5pPr marL="2057400" indent="-228600" defTabSz="930275">
              <a:defRPr sz="15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fld id="{DAD702C2-A448-4124-9EA6-CCA0D436EDAE}" type="slidenum">
              <a:rPr lang="en-US" altLang="en-US" sz="1200"/>
              <a:pPr/>
              <a:t>9</a:t>
            </a:fld>
            <a:endParaRPr lang="en-US" altLang="en-US" sz="1200"/>
          </a:p>
        </p:txBody>
      </p:sp>
      <p:sp>
        <p:nvSpPr>
          <p:cNvPr id="22531" name="Rectangle 2">
            <a:extLst>
              <a:ext uri="{FF2B5EF4-FFF2-40B4-BE49-F238E27FC236}">
                <a16:creationId xmlns:a16="http://schemas.microsoft.com/office/drawing/2014/main" id="{27D28578-FF38-4810-BB13-060573872548}"/>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047F9B14-73D5-4ADE-A8FA-59FBE92234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11191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F8AC2-05A7-4FD9-917B-112ADFBC8D66}"/>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76938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ly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F7D68-8BDB-42DB-98F5-1150F5970381}"/>
              </a:ext>
            </a:extLst>
          </p:cNvPr>
          <p:cNvSpPr>
            <a:spLocks noGrp="1"/>
          </p:cNvSpPr>
          <p:nvPr>
            <p:ph sz="quarter" idx="10"/>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382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pic>
        <p:nvPicPr>
          <p:cNvPr id="4" name="Picture 3">
            <a:extLst>
              <a:ext uri="{FF2B5EF4-FFF2-40B4-BE49-F238E27FC236}">
                <a16:creationId xmlns:a16="http://schemas.microsoft.com/office/drawing/2014/main" id="{E2A14275-DD60-455C-B113-DCFEFC3C497E}"/>
              </a:ext>
            </a:extLst>
          </p:cNvPr>
          <p:cNvPicPr>
            <a:picLocks noChangeAspect="1"/>
          </p:cNvPicPr>
          <p:nvPr/>
        </p:nvPicPr>
        <p:blipFill>
          <a:blip r:embed="rId3"/>
          <a:stretch>
            <a:fillRect/>
          </a:stretch>
        </p:blipFill>
        <p:spPr>
          <a:xfrm>
            <a:off x="0" y="3309112"/>
            <a:ext cx="12192000" cy="3556000"/>
          </a:xfrm>
          <a:prstGeom prst="rect">
            <a:avLst/>
          </a:prstGeom>
        </p:spPr>
      </p:pic>
    </p:spTree>
    <p:extLst>
      <p:ext uri="{BB962C8B-B14F-4D97-AF65-F5344CB8AC3E}">
        <p14:creationId xmlns:p14="http://schemas.microsoft.com/office/powerpoint/2010/main" val="52685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Titl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BBE44E72-9B30-4746-8C94-12642899B018}"/>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046852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6" y="929295"/>
            <a:ext cx="11318487" cy="70173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362712" y="2824928"/>
            <a:ext cx="11466576"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2268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6" y="929295"/>
            <a:ext cx="11318487" cy="70173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442599"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A9E60B8C-D510-4CE9-AA27-1D34C386B191}"/>
              </a:ext>
            </a:extLst>
          </p:cNvPr>
          <p:cNvSpPr>
            <a:spLocks noGrp="1"/>
          </p:cNvSpPr>
          <p:nvPr>
            <p:ph sz="quarter" idx="14"/>
          </p:nvPr>
        </p:nvSpPr>
        <p:spPr>
          <a:xfrm>
            <a:off x="6246510"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804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3" y="1631025"/>
            <a:ext cx="11318486" cy="453123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EA94213-FB68-4861-82E8-30C6B5A12782}"/>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D80F48C6-3449-4554-9862-275380D7A807}"/>
              </a:ext>
            </a:extLst>
          </p:cNvPr>
          <p:cNvSpPr>
            <a:spLocks noGrp="1"/>
          </p:cNvSpPr>
          <p:nvPr>
            <p:ph type="title"/>
          </p:nvPr>
        </p:nvSpPr>
        <p:spPr>
          <a:xfrm>
            <a:off x="289932" y="929295"/>
            <a:ext cx="11318487" cy="70173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68967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8432BD9-B6AB-4B63-9E62-C456CA05F784}"/>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D2F83D11-B64C-4A62-842D-5528ED3813DE}"/>
              </a:ext>
            </a:extLst>
          </p:cNvPr>
          <p:cNvSpPr>
            <a:spLocks noGrp="1"/>
          </p:cNvSpPr>
          <p:nvPr>
            <p:ph type="title"/>
          </p:nvPr>
        </p:nvSpPr>
        <p:spPr>
          <a:xfrm>
            <a:off x="289932" y="929295"/>
            <a:ext cx="11318487" cy="70173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5985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 Dark">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61832"/>
            <a:ext cx="5181600" cy="752396"/>
          </a:xfrm>
        </p:spPr>
        <p:txBody>
          <a:bodyPr anchor="ctr"/>
          <a:lstStyle>
            <a:lvl1pPr marL="0" indent="0" algn="ctr">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0" y="1661832"/>
            <a:ext cx="5183188" cy="752396"/>
          </a:xfrm>
        </p:spPr>
        <p:txBody>
          <a:bodyPr anchor="ctr"/>
          <a:lstStyle>
            <a:lvl1pPr marL="0" indent="0" algn="ctr">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C4C151-D459-4633-9680-11CED63D6818}"/>
              </a:ext>
            </a:extLst>
          </p:cNvPr>
          <p:cNvSpPr>
            <a:spLocks noGrp="1"/>
          </p:cNvSpPr>
          <p:nvPr>
            <p:ph type="title"/>
          </p:nvPr>
        </p:nvSpPr>
        <p:spPr>
          <a:xfrm>
            <a:off x="289932" y="929295"/>
            <a:ext cx="11318487" cy="701731"/>
          </a:xfrm>
        </p:spPr>
        <p:txBody>
          <a:bodyPr wrap="square">
            <a:spAutoFit/>
          </a:bodyPr>
          <a:lstStyle>
            <a:lvl1pPr>
              <a:defRPr>
                <a:solidFill>
                  <a:schemeClr val="bg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F520275E-911D-4C4F-A7C0-C1765A663181}"/>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18999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Dark">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9F59-8195-4DF6-8778-9005D5239518}"/>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9569EC35-E689-44A5-983B-0A587E411FFC}"/>
              </a:ext>
            </a:extLst>
          </p:cNvPr>
          <p:cNvSpPr>
            <a:spLocks noGrp="1"/>
          </p:cNvSpPr>
          <p:nvPr>
            <p:ph type="title"/>
          </p:nvPr>
        </p:nvSpPr>
        <p:spPr>
          <a:xfrm>
            <a:off x="289932" y="929295"/>
            <a:ext cx="11318487" cy="70173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90505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esh">
    <p:bg>
      <p:bgPr>
        <a:solidFill>
          <a:schemeClr val="bg1"/>
        </a:solidFill>
        <a:effectLst/>
      </p:bgPr>
    </p:bg>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4A78F3ED-580D-48A6-85F9-FEEC9B3409EE}"/>
              </a:ext>
            </a:extLst>
          </p:cNvPr>
          <p:cNvPicPr>
            <a:picLocks noChangeAspect="1"/>
          </p:cNvPicPr>
          <p:nvPr/>
        </p:nvPicPr>
        <p:blipFill>
          <a:blip r:embed="rId2"/>
          <a:srcRect/>
          <a:stretch/>
        </p:blipFill>
        <p:spPr>
          <a:xfrm>
            <a:off x="1" y="589359"/>
            <a:ext cx="12191998" cy="6268641"/>
          </a:xfrm>
          <a:prstGeom prst="rect">
            <a:avLst/>
          </a:prstGeom>
        </p:spPr>
      </p:pic>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6000">
                <a:ln>
                  <a:solidFill>
                    <a:schemeClr val="tx2"/>
                  </a:solidFill>
                </a:ln>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3"/>
          <a:stretch>
            <a:fillRect/>
          </a:stretch>
        </p:blipFill>
        <p:spPr>
          <a:xfrm>
            <a:off x="0" y="1843"/>
            <a:ext cx="12192000" cy="853440"/>
          </a:xfrm>
          <a:prstGeom prst="rect">
            <a:avLst/>
          </a:prstGeom>
        </p:spPr>
      </p:pic>
    </p:spTree>
    <p:extLst>
      <p:ext uri="{BB962C8B-B14F-4D97-AF65-F5344CB8AC3E}">
        <p14:creationId xmlns:p14="http://schemas.microsoft.com/office/powerpoint/2010/main" val="358236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E1306-73E3-4878-8F26-F6ABB3A7DF1F}"/>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38447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Only - Dark">
    <p:bg>
      <p:bgPr>
        <a:solidFill>
          <a:schemeClr val="tx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1732D9-B9F3-4272-9402-0798F301BFC8}"/>
              </a:ext>
            </a:extLst>
          </p:cNvPr>
          <p:cNvSpPr>
            <a:spLocks noGrp="1"/>
          </p:cNvSpPr>
          <p:nvPr>
            <p:ph sz="quarter" idx="10"/>
          </p:nvPr>
        </p:nvSpPr>
        <p:spPr>
          <a:xfrm>
            <a:off x="0" y="0"/>
            <a:ext cx="12192000" cy="6858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8970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91CC38E8-500B-43E6-A497-E19D77BEA0EB}"/>
              </a:ext>
            </a:extLst>
          </p:cNvPr>
          <p:cNvSpPr>
            <a:spLocks noGrp="1" noChangeArrowheads="1"/>
          </p:cNvSpPr>
          <p:nvPr>
            <p:ph type="dt" sz="half" idx="10"/>
          </p:nvPr>
        </p:nvSpPr>
        <p:spPr>
          <a:ln/>
        </p:spPr>
        <p:txBody>
          <a:bodyPr/>
          <a:lstStyle>
            <a:lvl1pPr algn="l">
              <a:defRPr/>
            </a:lvl1pPr>
          </a:lstStyle>
          <a:p>
            <a:pPr algn="r">
              <a:defRPr/>
            </a:pPr>
            <a:r>
              <a:rPr lang="en-US"/>
              <a:t>CUBIT Basic Tutorial</a:t>
            </a:r>
          </a:p>
          <a:p>
            <a:pPr>
              <a:defRPr/>
            </a:pPr>
            <a:endParaRPr lang="en-US"/>
          </a:p>
        </p:txBody>
      </p:sp>
    </p:spTree>
    <p:extLst>
      <p:ext uri="{BB962C8B-B14F-4D97-AF65-F5344CB8AC3E}">
        <p14:creationId xmlns:p14="http://schemas.microsoft.com/office/powerpoint/2010/main" val="2721106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B17E094-ADC2-42A0-ABB8-87D3DB07F794}"/>
              </a:ext>
            </a:extLst>
          </p:cNvPr>
          <p:cNvSpPr>
            <a:spLocks noGrp="1" noChangeArrowheads="1"/>
          </p:cNvSpPr>
          <p:nvPr>
            <p:ph type="dt" sz="half" idx="10"/>
          </p:nvPr>
        </p:nvSpPr>
        <p:spPr>
          <a:ln/>
        </p:spPr>
        <p:txBody>
          <a:bodyPr/>
          <a:lstStyle>
            <a:lvl1pPr algn="l">
              <a:defRPr/>
            </a:lvl1pPr>
          </a:lstStyle>
          <a:p>
            <a:pPr algn="r">
              <a:defRPr/>
            </a:pPr>
            <a:r>
              <a:rPr lang="en-US"/>
              <a:t>CUBIT Basic Tutorial</a:t>
            </a:r>
          </a:p>
          <a:p>
            <a:pPr>
              <a:defRPr/>
            </a:pPr>
            <a:endParaRPr lang="en-US"/>
          </a:p>
        </p:txBody>
      </p:sp>
    </p:spTree>
    <p:extLst>
      <p:ext uri="{BB962C8B-B14F-4D97-AF65-F5344CB8AC3E}">
        <p14:creationId xmlns:p14="http://schemas.microsoft.com/office/powerpoint/2010/main" val="2942243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43051" y="311151"/>
            <a:ext cx="9055100" cy="849313"/>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345C4258-0D4F-46B6-B182-26D32C311AA3}"/>
              </a:ext>
            </a:extLst>
          </p:cNvPr>
          <p:cNvSpPr>
            <a:spLocks noGrp="1" noChangeArrowheads="1"/>
          </p:cNvSpPr>
          <p:nvPr>
            <p:ph type="dt" sz="half" idx="10"/>
          </p:nvPr>
        </p:nvSpPr>
        <p:spPr>
          <a:ln/>
        </p:spPr>
        <p:txBody>
          <a:bodyPr/>
          <a:lstStyle>
            <a:lvl1pPr algn="l">
              <a:defRPr/>
            </a:lvl1pPr>
          </a:lstStyle>
          <a:p>
            <a:pPr algn="r">
              <a:defRPr/>
            </a:pPr>
            <a:r>
              <a:rPr lang="en-US"/>
              <a:t>CUBIT Basic Tutorial</a:t>
            </a:r>
          </a:p>
          <a:p>
            <a:pPr>
              <a:defRPr/>
            </a:pPr>
            <a:endParaRPr lang="en-US"/>
          </a:p>
        </p:txBody>
      </p:sp>
    </p:spTree>
    <p:extLst>
      <p:ext uri="{BB962C8B-B14F-4D97-AF65-F5344CB8AC3E}">
        <p14:creationId xmlns:p14="http://schemas.microsoft.com/office/powerpoint/2010/main" val="394788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543051" y="311151"/>
            <a:ext cx="9055100" cy="849313"/>
          </a:xfrm>
        </p:spPr>
        <p:txBody>
          <a:bodyPr/>
          <a:lstStyle/>
          <a:p>
            <a:r>
              <a:rPr lang="en-US"/>
              <a:t>Click to edit Master title style</a:t>
            </a:r>
          </a:p>
        </p:txBody>
      </p:sp>
      <p:sp>
        <p:nvSpPr>
          <p:cNvPr id="3" name="Media Placeholder 2"/>
          <p:cNvSpPr>
            <a:spLocks noGrp="1"/>
          </p:cNvSpPr>
          <p:nvPr>
            <p:ph type="media"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BAEFAA29-6725-4D02-9500-6C1FC6DAC6B1}"/>
              </a:ext>
            </a:extLst>
          </p:cNvPr>
          <p:cNvSpPr>
            <a:spLocks noGrp="1" noChangeArrowheads="1"/>
          </p:cNvSpPr>
          <p:nvPr>
            <p:ph type="dt" sz="half" idx="10"/>
          </p:nvPr>
        </p:nvSpPr>
        <p:spPr>
          <a:ln/>
        </p:spPr>
        <p:txBody>
          <a:bodyPr/>
          <a:lstStyle>
            <a:lvl1pPr algn="l">
              <a:defRPr/>
            </a:lvl1pPr>
          </a:lstStyle>
          <a:p>
            <a:pPr algn="r">
              <a:defRPr/>
            </a:pPr>
            <a:r>
              <a:rPr lang="en-US"/>
              <a:t>CUBIT Basic Tutorial</a:t>
            </a:r>
          </a:p>
          <a:p>
            <a:pPr>
              <a:defRPr/>
            </a:pPr>
            <a:endParaRPr lang="en-US"/>
          </a:p>
        </p:txBody>
      </p:sp>
    </p:spTree>
    <p:extLst>
      <p:ext uri="{BB962C8B-B14F-4D97-AF65-F5344CB8AC3E}">
        <p14:creationId xmlns:p14="http://schemas.microsoft.com/office/powerpoint/2010/main" val="193697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9E4A665-2C97-4937-8BA9-BCDBE91BDE60}"/>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04180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2" y="929295"/>
            <a:ext cx="11318487" cy="70173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362712" y="2824928"/>
            <a:ext cx="1146657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371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2" y="929295"/>
            <a:ext cx="11318487" cy="70173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462775"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D1643A-432B-4379-B0CE-C90FE47E5D71}"/>
              </a:ext>
            </a:extLst>
          </p:cNvPr>
          <p:cNvSpPr>
            <a:spLocks noGrp="1"/>
          </p:cNvSpPr>
          <p:nvPr>
            <p:ph sz="quarter" idx="14"/>
          </p:nvPr>
        </p:nvSpPr>
        <p:spPr>
          <a:xfrm>
            <a:off x="6222082"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766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3" y="1631027"/>
            <a:ext cx="11318486" cy="4531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EA345F-E11E-467B-B46F-1FF4491F89B0}"/>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59D3719A-9D76-4135-AE5C-14BBB71D0AB1}"/>
              </a:ext>
            </a:extLst>
          </p:cNvPr>
          <p:cNvSpPr>
            <a:spLocks noGrp="1"/>
          </p:cNvSpPr>
          <p:nvPr>
            <p:ph type="title"/>
          </p:nvPr>
        </p:nvSpPr>
        <p:spPr>
          <a:xfrm>
            <a:off x="289932" y="929295"/>
            <a:ext cx="11318487" cy="70173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366046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1E0B45-006F-4FEC-B865-C8D9D4592390}"/>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2279F298-342F-4602-9BE3-AD54287E4DD6}"/>
              </a:ext>
            </a:extLst>
          </p:cNvPr>
          <p:cNvSpPr>
            <a:spLocks noGrp="1"/>
          </p:cNvSpPr>
          <p:nvPr>
            <p:ph type="title"/>
          </p:nvPr>
        </p:nvSpPr>
        <p:spPr>
          <a:xfrm>
            <a:off x="289932" y="929295"/>
            <a:ext cx="11318487" cy="70173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45192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Ligh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40869"/>
            <a:ext cx="5181600" cy="752396"/>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0" y="1640869"/>
            <a:ext cx="5183188" cy="752396"/>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A30D027D-446F-46FB-8F92-35B73D452D90}"/>
              </a:ext>
            </a:extLst>
          </p:cNvPr>
          <p:cNvPicPr>
            <a:picLocks noChangeAspect="1"/>
          </p:cNvPicPr>
          <p:nvPr/>
        </p:nvPicPr>
        <p:blipFill>
          <a:blip r:embed="rId2"/>
          <a:stretch>
            <a:fillRect/>
          </a:stretch>
        </p:blipFill>
        <p:spPr>
          <a:xfrm>
            <a:off x="0" y="1843"/>
            <a:ext cx="12192000" cy="853440"/>
          </a:xfrm>
          <a:prstGeom prst="rect">
            <a:avLst/>
          </a:prstGeom>
        </p:spPr>
      </p:pic>
      <p:sp>
        <p:nvSpPr>
          <p:cNvPr id="9" name="Title 1">
            <a:extLst>
              <a:ext uri="{FF2B5EF4-FFF2-40B4-BE49-F238E27FC236}">
                <a16:creationId xmlns:a16="http://schemas.microsoft.com/office/drawing/2014/main" id="{73C4BE57-6943-4290-93F3-25A69DF5D650}"/>
              </a:ext>
            </a:extLst>
          </p:cNvPr>
          <p:cNvSpPr>
            <a:spLocks noGrp="1"/>
          </p:cNvSpPr>
          <p:nvPr>
            <p:ph type="title"/>
          </p:nvPr>
        </p:nvSpPr>
        <p:spPr>
          <a:xfrm>
            <a:off x="289932" y="929295"/>
            <a:ext cx="11318487" cy="70173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272109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L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1AC6-F181-4269-982A-7E94C8DDA399}"/>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C5B49B37-C35A-429A-BC6C-EF17B504A4F0}"/>
              </a:ext>
            </a:extLst>
          </p:cNvPr>
          <p:cNvSpPr>
            <a:spLocks noGrp="1"/>
          </p:cNvSpPr>
          <p:nvPr>
            <p:ph type="title"/>
          </p:nvPr>
        </p:nvSpPr>
        <p:spPr>
          <a:xfrm>
            <a:off x="289932" y="929295"/>
            <a:ext cx="11318487" cy="70173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87781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535A-DCDD-664B-8AD7-CC1476DC9A8D}"/>
              </a:ext>
            </a:extLst>
          </p:cNvPr>
          <p:cNvSpPr>
            <a:spLocks noGrp="1"/>
          </p:cNvSpPr>
          <p:nvPr>
            <p:ph type="title"/>
          </p:nvPr>
        </p:nvSpPr>
        <p:spPr>
          <a:xfrm>
            <a:off x="470210" y="387429"/>
            <a:ext cx="1123857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F85204-4910-444A-B869-264E674EF1E1}"/>
              </a:ext>
            </a:extLst>
          </p:cNvPr>
          <p:cNvSpPr>
            <a:spLocks noGrp="1"/>
          </p:cNvSpPr>
          <p:nvPr>
            <p:ph type="body" idx="1"/>
          </p:nvPr>
        </p:nvSpPr>
        <p:spPr>
          <a:xfrm>
            <a:off x="470209" y="1430215"/>
            <a:ext cx="1123856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29972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3" r:id="rId3"/>
    <p:sldLayoutId id="2147483661" r:id="rId4"/>
    <p:sldLayoutId id="2147483674" r:id="rId5"/>
    <p:sldLayoutId id="2147483650" r:id="rId6"/>
    <p:sldLayoutId id="2147483652" r:id="rId7"/>
    <p:sldLayoutId id="2147483653" r:id="rId8"/>
    <p:sldLayoutId id="2147483654" r:id="rId9"/>
    <p:sldLayoutId id="2147483655" r:id="rId10"/>
    <p:sldLayoutId id="2147483670" r:id="rId11"/>
    <p:sldLayoutId id="2147483649" r:id="rId12"/>
    <p:sldLayoutId id="2147483664" r:id="rId13"/>
    <p:sldLayoutId id="2147483662" r:id="rId14"/>
    <p:sldLayoutId id="2147483675" r:id="rId15"/>
    <p:sldLayoutId id="2147483665" r:id="rId16"/>
    <p:sldLayoutId id="2147483666" r:id="rId17"/>
    <p:sldLayoutId id="2147483667" r:id="rId18"/>
    <p:sldLayoutId id="2147483668" r:id="rId19"/>
    <p:sldLayoutId id="2147483669" r:id="rId20"/>
    <p:sldLayoutId id="2147483671" r:id="rId21"/>
    <p:sldLayoutId id="2147483676" r:id="rId22"/>
    <p:sldLayoutId id="2147483677" r:id="rId23"/>
    <p:sldLayoutId id="2147483678" r:id="rId24"/>
    <p:sldLayoutId id="2147483679" r:id="rId25"/>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lumMod val="85000"/>
              <a:lumOff val="15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85000"/>
              <a:lumOff val="15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21.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2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oleObject" Target="../embeddings/oleObject2.bin"/><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oleObject" Target="../embeddings/oleObject1.bin"/><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Rectangle 1033">
            <a:extLst>
              <a:ext uri="{FF2B5EF4-FFF2-40B4-BE49-F238E27FC236}">
                <a16:creationId xmlns:a16="http://schemas.microsoft.com/office/drawing/2014/main" id="{8AE81204-3269-4494-94A7-F2E2C7929C25}"/>
              </a:ext>
            </a:extLst>
          </p:cNvPr>
          <p:cNvSpPr>
            <a:spLocks noChangeArrowheads="1"/>
          </p:cNvSpPr>
          <p:nvPr/>
        </p:nvSpPr>
        <p:spPr bwMode="auto">
          <a:xfrm>
            <a:off x="2438400" y="3886200"/>
            <a:ext cx="6781800" cy="1524000"/>
          </a:xfrm>
          <a:prstGeom prst="rect">
            <a:avLst/>
          </a:prstGeom>
          <a:noFill/>
          <a:ln>
            <a:noFill/>
          </a:ln>
          <a:effectLst>
            <a:outerShdw blurRad="63500" dist="17961" dir="2700000" algn="ctr" rotWithShape="0">
              <a:schemeClr val="tx1">
                <a:alpha val="74998"/>
              </a:schemeClr>
            </a:outerShdw>
          </a:effectLst>
          <a:extLst>
            <a:ext uri="{909E8E84-426E-40dd-AFC4-6F175D3DCCD1}"/>
            <a:ext uri="{91240B29-F687-4f45-9708-019B960494DF}"/>
          </a:extLst>
        </p:spPr>
        <p:txBody>
          <a:bodyPr lIns="90487" tIns="44450" rIns="90487" bIns="44450"/>
          <a:lstStyle/>
          <a:p>
            <a:pPr indent="171450" algn="ctr">
              <a:spcBef>
                <a:spcPct val="20000"/>
              </a:spcBef>
              <a:buSzPct val="100000"/>
              <a:defRPr/>
            </a:pPr>
            <a:r>
              <a:rPr lang="en-US" sz="2400" b="1" dirty="0">
                <a:solidFill>
                  <a:srgbClr val="CD0000"/>
                </a:solidFill>
                <a:latin typeface="Arial" charset="0"/>
                <a:ea typeface="ＭＳ Ｐゴシック" charset="0"/>
              </a:rPr>
              <a:t>CUBIT™  Fast-Start Tutorial</a:t>
            </a:r>
          </a:p>
          <a:p>
            <a:pPr indent="171450" algn="ctr">
              <a:spcBef>
                <a:spcPct val="20000"/>
              </a:spcBef>
              <a:buSzPct val="100000"/>
              <a:defRPr/>
            </a:pPr>
            <a:r>
              <a:rPr lang="en-US" sz="3600" b="1" dirty="0">
                <a:solidFill>
                  <a:srgbClr val="CD0000"/>
                </a:solidFill>
                <a:latin typeface="Arial" charset="0"/>
                <a:ea typeface="ＭＳ Ｐゴシック" charset="0"/>
              </a:rPr>
              <a:t>2. User Interface Basics</a:t>
            </a:r>
          </a:p>
          <a:p>
            <a:pPr indent="171450" algn="ctr">
              <a:spcBef>
                <a:spcPct val="20000"/>
              </a:spcBef>
              <a:buSzPct val="100000"/>
              <a:defRPr/>
            </a:pPr>
            <a:endParaRPr lang="en-US" sz="3600" b="1" dirty="0">
              <a:solidFill>
                <a:srgbClr val="CD0000"/>
              </a:solidFill>
              <a:latin typeface="Arial" charset="0"/>
              <a:ea typeface="ＭＳ Ｐゴシック" charset="0"/>
            </a:endParaRPr>
          </a:p>
        </p:txBody>
      </p:sp>
      <p:sp>
        <p:nvSpPr>
          <p:cNvPr id="3" name="Subtitle 2">
            <a:extLst>
              <a:ext uri="{FF2B5EF4-FFF2-40B4-BE49-F238E27FC236}">
                <a16:creationId xmlns:a16="http://schemas.microsoft.com/office/drawing/2014/main" id="{4B7D79A8-640B-43CB-A175-90E1CC70FF6A}"/>
              </a:ext>
            </a:extLst>
          </p:cNvPr>
          <p:cNvSpPr>
            <a:spLocks noGrp="1"/>
          </p:cNvSpPr>
          <p:nvPr>
            <p:ph type="subTitle" idx="1"/>
          </p:nvPr>
        </p:nvSpPr>
        <p:spPr/>
        <p:txBody>
          <a:bodyPr/>
          <a:lstStyle/>
          <a:p>
            <a:endParaRPr lang="en-US"/>
          </a:p>
        </p:txBody>
      </p:sp>
      <p:pic>
        <p:nvPicPr>
          <p:cNvPr id="5" name="Graphic 4">
            <a:extLst>
              <a:ext uri="{FF2B5EF4-FFF2-40B4-BE49-F238E27FC236}">
                <a16:creationId xmlns:a16="http://schemas.microsoft.com/office/drawing/2014/main" id="{3D1665BB-CFEA-40EE-ABF4-ADDBD3AB2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2475" y="352425"/>
            <a:ext cx="3067050" cy="3533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a:extLst>
              <a:ext uri="{FF2B5EF4-FFF2-40B4-BE49-F238E27FC236}">
                <a16:creationId xmlns:a16="http://schemas.microsoft.com/office/drawing/2014/main" id="{6568151E-AA1E-44B4-80A8-8744A7145A78}"/>
              </a:ext>
            </a:extLst>
          </p:cNvPr>
          <p:cNvPicPr>
            <a:picLocks noChangeAspect="1" noChangeArrowheads="1"/>
          </p:cNvPicPr>
          <p:nvPr/>
        </p:nvPicPr>
        <p:blipFill>
          <a:blip r:embed="rId3"/>
          <a:srcRect/>
          <a:stretch/>
        </p:blipFill>
        <p:spPr bwMode="auto">
          <a:xfrm>
            <a:off x="6396039" y="2341619"/>
            <a:ext cx="1925637" cy="35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a:extLst>
              <a:ext uri="{FF2B5EF4-FFF2-40B4-BE49-F238E27FC236}">
                <a16:creationId xmlns:a16="http://schemas.microsoft.com/office/drawing/2014/main" id="{B3964321-CEC5-4269-908E-C8377104C197}"/>
              </a:ext>
            </a:extLst>
          </p:cNvPr>
          <p:cNvPicPr>
            <a:picLocks noChangeAspect="1" noChangeArrowheads="1"/>
          </p:cNvPicPr>
          <p:nvPr/>
        </p:nvPicPr>
        <p:blipFill>
          <a:blip r:embed="rId4"/>
          <a:srcRect/>
          <a:stretch/>
        </p:blipFill>
        <p:spPr bwMode="auto">
          <a:xfrm>
            <a:off x="4175837" y="2276476"/>
            <a:ext cx="2019464"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a:extLst>
              <a:ext uri="{FF2B5EF4-FFF2-40B4-BE49-F238E27FC236}">
                <a16:creationId xmlns:a16="http://schemas.microsoft.com/office/drawing/2014/main" id="{72FEF60C-F218-4011-8CC4-B78365C33270}"/>
              </a:ext>
            </a:extLst>
          </p:cNvPr>
          <p:cNvPicPr>
            <a:picLocks noChangeAspect="1" noChangeArrowheads="1"/>
          </p:cNvPicPr>
          <p:nvPr/>
        </p:nvPicPr>
        <p:blipFill>
          <a:blip r:embed="rId5"/>
          <a:srcRect/>
          <a:stretch/>
        </p:blipFill>
        <p:spPr bwMode="auto">
          <a:xfrm>
            <a:off x="1697038" y="2314819"/>
            <a:ext cx="2324100" cy="321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12" name="Rectangle 28">
            <a:extLst>
              <a:ext uri="{FF2B5EF4-FFF2-40B4-BE49-F238E27FC236}">
                <a16:creationId xmlns:a16="http://schemas.microsoft.com/office/drawing/2014/main" id="{2BFE3857-B686-4F37-A4DF-26F64005B89B}"/>
              </a:ext>
            </a:extLst>
          </p:cNvPr>
          <p:cNvSpPr>
            <a:spLocks noGrp="1" noChangeArrowheads="1"/>
          </p:cNvSpPr>
          <p:nvPr>
            <p:ph type="title"/>
          </p:nvPr>
        </p:nvSpPr>
        <p:spPr/>
        <p:txBody>
          <a:bodyPr>
            <a:normAutofit fontScale="90000"/>
          </a:bodyPr>
          <a:lstStyle/>
          <a:p>
            <a:pPr>
              <a:defRPr/>
            </a:pPr>
            <a:r>
              <a:rPr lang="en-US" sz="2400" dirty="0"/>
              <a:t>Exercise 1a: </a:t>
            </a:r>
            <a:br>
              <a:rPr lang="en-US" sz="2400" dirty="0"/>
            </a:br>
            <a:r>
              <a:rPr lang="en-US" sz="2400" dirty="0"/>
              <a:t>Become Familiar with the Interface</a:t>
            </a:r>
          </a:p>
        </p:txBody>
      </p:sp>
      <p:sp>
        <p:nvSpPr>
          <p:cNvPr id="23558" name="AutoShape 5">
            <a:extLst>
              <a:ext uri="{FF2B5EF4-FFF2-40B4-BE49-F238E27FC236}">
                <a16:creationId xmlns:a16="http://schemas.microsoft.com/office/drawing/2014/main" id="{9A972F15-6282-4DD7-92D6-4DBE6ECE6324}"/>
              </a:ext>
            </a:extLst>
          </p:cNvPr>
          <p:cNvSpPr>
            <a:spLocks noChangeArrowheads="1"/>
          </p:cNvSpPr>
          <p:nvPr/>
        </p:nvSpPr>
        <p:spPr bwMode="auto">
          <a:xfrm rot="19347810">
            <a:off x="2235200" y="3560763"/>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23559" name="Oval 6">
            <a:extLst>
              <a:ext uri="{FF2B5EF4-FFF2-40B4-BE49-F238E27FC236}">
                <a16:creationId xmlns:a16="http://schemas.microsoft.com/office/drawing/2014/main" id="{56F0EDFC-E80C-4D88-A949-06F7ACE19E22}"/>
              </a:ext>
            </a:extLst>
          </p:cNvPr>
          <p:cNvSpPr>
            <a:spLocks noChangeArrowheads="1"/>
          </p:cNvSpPr>
          <p:nvPr/>
        </p:nvSpPr>
        <p:spPr bwMode="auto">
          <a:xfrm>
            <a:off x="2082800" y="4017963"/>
            <a:ext cx="381000" cy="304800"/>
          </a:xfrm>
          <a:prstGeom prst="ellipse">
            <a:avLst/>
          </a:prstGeom>
          <a:solidFill>
            <a:srgbClr val="FF0000"/>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1</a:t>
            </a:r>
          </a:p>
        </p:txBody>
      </p:sp>
      <p:sp>
        <p:nvSpPr>
          <p:cNvPr id="23560" name="AutoShape 7">
            <a:extLst>
              <a:ext uri="{FF2B5EF4-FFF2-40B4-BE49-F238E27FC236}">
                <a16:creationId xmlns:a16="http://schemas.microsoft.com/office/drawing/2014/main" id="{2E8B83F1-7710-412F-9C3A-80E85E1F5C6A}"/>
              </a:ext>
            </a:extLst>
          </p:cNvPr>
          <p:cNvSpPr>
            <a:spLocks noChangeArrowheads="1"/>
          </p:cNvSpPr>
          <p:nvPr/>
        </p:nvSpPr>
        <p:spPr bwMode="auto">
          <a:xfrm rot="19347810">
            <a:off x="4628327" y="3772363"/>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23561" name="Oval 8">
            <a:extLst>
              <a:ext uri="{FF2B5EF4-FFF2-40B4-BE49-F238E27FC236}">
                <a16:creationId xmlns:a16="http://schemas.microsoft.com/office/drawing/2014/main" id="{C2FF9BC1-6899-4C49-96F0-DFCC1BC4471B}"/>
              </a:ext>
            </a:extLst>
          </p:cNvPr>
          <p:cNvSpPr>
            <a:spLocks noChangeArrowheads="1"/>
          </p:cNvSpPr>
          <p:nvPr/>
        </p:nvSpPr>
        <p:spPr bwMode="auto">
          <a:xfrm>
            <a:off x="4141788" y="5668963"/>
            <a:ext cx="381000" cy="4572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2</a:t>
            </a:r>
          </a:p>
        </p:txBody>
      </p:sp>
      <p:sp>
        <p:nvSpPr>
          <p:cNvPr id="23562" name="Oval 9">
            <a:extLst>
              <a:ext uri="{FF2B5EF4-FFF2-40B4-BE49-F238E27FC236}">
                <a16:creationId xmlns:a16="http://schemas.microsoft.com/office/drawing/2014/main" id="{53097F13-412B-4341-8262-669AE97DC04F}"/>
              </a:ext>
            </a:extLst>
          </p:cNvPr>
          <p:cNvSpPr>
            <a:spLocks noChangeArrowheads="1"/>
          </p:cNvSpPr>
          <p:nvPr/>
        </p:nvSpPr>
        <p:spPr bwMode="auto">
          <a:xfrm>
            <a:off x="1858963" y="5091113"/>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1</a:t>
            </a:r>
          </a:p>
        </p:txBody>
      </p:sp>
      <p:sp>
        <p:nvSpPr>
          <p:cNvPr id="23563" name="Oval 10">
            <a:extLst>
              <a:ext uri="{FF2B5EF4-FFF2-40B4-BE49-F238E27FC236}">
                <a16:creationId xmlns:a16="http://schemas.microsoft.com/office/drawing/2014/main" id="{FD5868B1-BDF5-476C-8A30-5637BA173A52}"/>
              </a:ext>
            </a:extLst>
          </p:cNvPr>
          <p:cNvSpPr>
            <a:spLocks noChangeArrowheads="1"/>
          </p:cNvSpPr>
          <p:nvPr/>
        </p:nvSpPr>
        <p:spPr bwMode="auto">
          <a:xfrm>
            <a:off x="4873567" y="4276499"/>
            <a:ext cx="381000" cy="304800"/>
          </a:xfrm>
          <a:prstGeom prst="ellipse">
            <a:avLst/>
          </a:prstGeom>
          <a:solidFill>
            <a:srgbClr val="FF0000"/>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dirty="0">
                <a:latin typeface="Arial" panose="020B0604020202020204" pitchFamily="34" charset="0"/>
              </a:rPr>
              <a:t>2</a:t>
            </a:r>
          </a:p>
        </p:txBody>
      </p:sp>
      <p:sp>
        <p:nvSpPr>
          <p:cNvPr id="23564" name="Oval 12">
            <a:extLst>
              <a:ext uri="{FF2B5EF4-FFF2-40B4-BE49-F238E27FC236}">
                <a16:creationId xmlns:a16="http://schemas.microsoft.com/office/drawing/2014/main" id="{0C5D94FB-5457-4BA7-BF31-84664A4267AB}"/>
              </a:ext>
            </a:extLst>
          </p:cNvPr>
          <p:cNvSpPr>
            <a:spLocks noChangeArrowheads="1"/>
          </p:cNvSpPr>
          <p:nvPr/>
        </p:nvSpPr>
        <p:spPr bwMode="auto">
          <a:xfrm>
            <a:off x="8582025" y="4957763"/>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5</a:t>
            </a:r>
          </a:p>
        </p:txBody>
      </p:sp>
      <p:sp>
        <p:nvSpPr>
          <p:cNvPr id="23565" name="Oval 13">
            <a:extLst>
              <a:ext uri="{FF2B5EF4-FFF2-40B4-BE49-F238E27FC236}">
                <a16:creationId xmlns:a16="http://schemas.microsoft.com/office/drawing/2014/main" id="{63F6C2B5-1AA6-4127-87CA-64131E99511D}"/>
              </a:ext>
            </a:extLst>
          </p:cNvPr>
          <p:cNvSpPr>
            <a:spLocks noChangeArrowheads="1"/>
          </p:cNvSpPr>
          <p:nvPr/>
        </p:nvSpPr>
        <p:spPr bwMode="auto">
          <a:xfrm>
            <a:off x="8567738" y="2498725"/>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4</a:t>
            </a:r>
          </a:p>
        </p:txBody>
      </p:sp>
      <p:sp>
        <p:nvSpPr>
          <p:cNvPr id="23566" name="Text Box 14">
            <a:extLst>
              <a:ext uri="{FF2B5EF4-FFF2-40B4-BE49-F238E27FC236}">
                <a16:creationId xmlns:a16="http://schemas.microsoft.com/office/drawing/2014/main" id="{7911D53F-E590-4CD9-B181-236A3C1BEF47}"/>
              </a:ext>
            </a:extLst>
          </p:cNvPr>
          <p:cNvSpPr txBox="1">
            <a:spLocks noChangeArrowheads="1"/>
          </p:cNvSpPr>
          <p:nvPr/>
        </p:nvSpPr>
        <p:spPr bwMode="auto">
          <a:xfrm>
            <a:off x="8763000" y="2895601"/>
            <a:ext cx="16764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t>Height = 11</a:t>
            </a:r>
          </a:p>
          <a:p>
            <a:pPr>
              <a:spcBef>
                <a:spcPct val="50000"/>
              </a:spcBef>
            </a:pPr>
            <a:r>
              <a:rPr lang="en-US" altLang="en-US" sz="1800"/>
              <a:t>Sides = 5</a:t>
            </a:r>
          </a:p>
          <a:p>
            <a:pPr>
              <a:spcBef>
                <a:spcPct val="50000"/>
              </a:spcBef>
            </a:pPr>
            <a:r>
              <a:rPr lang="en-US" altLang="en-US" sz="1800"/>
              <a:t>Select Elliptical</a:t>
            </a:r>
          </a:p>
          <a:p>
            <a:pPr>
              <a:spcBef>
                <a:spcPct val="50000"/>
              </a:spcBef>
            </a:pPr>
            <a:r>
              <a:rPr lang="en-US" altLang="en-US" sz="1800"/>
              <a:t>Maj. Rad = 7</a:t>
            </a:r>
          </a:p>
          <a:p>
            <a:pPr>
              <a:spcBef>
                <a:spcPct val="50000"/>
              </a:spcBef>
            </a:pPr>
            <a:r>
              <a:rPr lang="en-US" altLang="en-US" sz="1800"/>
              <a:t>Min. Rad. = 3</a:t>
            </a:r>
          </a:p>
        </p:txBody>
      </p:sp>
      <p:sp>
        <p:nvSpPr>
          <p:cNvPr id="23567" name="Text Box 15">
            <a:extLst>
              <a:ext uri="{FF2B5EF4-FFF2-40B4-BE49-F238E27FC236}">
                <a16:creationId xmlns:a16="http://schemas.microsoft.com/office/drawing/2014/main" id="{0C942271-310A-47EE-97FF-CD786068D2A6}"/>
              </a:ext>
            </a:extLst>
          </p:cNvPr>
          <p:cNvSpPr txBox="1">
            <a:spLocks noChangeArrowheads="1"/>
          </p:cNvSpPr>
          <p:nvPr/>
        </p:nvSpPr>
        <p:spPr bwMode="auto">
          <a:xfrm>
            <a:off x="8763001" y="5257801"/>
            <a:ext cx="1497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t>Hit </a:t>
            </a:r>
            <a:r>
              <a:rPr lang="en-US" altLang="en-US" sz="1800" i="1"/>
              <a:t>Apply</a:t>
            </a:r>
            <a:endParaRPr lang="en-US" altLang="en-US" sz="1800"/>
          </a:p>
        </p:txBody>
      </p:sp>
      <p:sp>
        <p:nvSpPr>
          <p:cNvPr id="23568" name="AutoShape 16">
            <a:extLst>
              <a:ext uri="{FF2B5EF4-FFF2-40B4-BE49-F238E27FC236}">
                <a16:creationId xmlns:a16="http://schemas.microsoft.com/office/drawing/2014/main" id="{620EF9E7-E641-48BC-9A1C-0774DF2AF6C4}"/>
              </a:ext>
            </a:extLst>
          </p:cNvPr>
          <p:cNvSpPr>
            <a:spLocks noChangeArrowheads="1"/>
          </p:cNvSpPr>
          <p:nvPr/>
        </p:nvSpPr>
        <p:spPr bwMode="auto">
          <a:xfrm rot="19347810">
            <a:off x="8098981" y="5564654"/>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dirty="0">
              <a:latin typeface="Arial" panose="020B0604020202020204" pitchFamily="34" charset="0"/>
            </a:endParaRPr>
          </a:p>
        </p:txBody>
      </p:sp>
      <p:sp>
        <p:nvSpPr>
          <p:cNvPr id="23569" name="Oval 17">
            <a:extLst>
              <a:ext uri="{FF2B5EF4-FFF2-40B4-BE49-F238E27FC236}">
                <a16:creationId xmlns:a16="http://schemas.microsoft.com/office/drawing/2014/main" id="{60B9440D-A112-4078-9FB9-BAE24BAE466F}"/>
              </a:ext>
            </a:extLst>
          </p:cNvPr>
          <p:cNvSpPr>
            <a:spLocks noChangeArrowheads="1"/>
          </p:cNvSpPr>
          <p:nvPr/>
        </p:nvSpPr>
        <p:spPr bwMode="auto">
          <a:xfrm>
            <a:off x="8423275" y="5730875"/>
            <a:ext cx="381000" cy="304800"/>
          </a:xfrm>
          <a:prstGeom prst="ellipse">
            <a:avLst/>
          </a:prstGeom>
          <a:solidFill>
            <a:srgbClr val="FF0000"/>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5</a:t>
            </a:r>
          </a:p>
        </p:txBody>
      </p:sp>
      <p:sp>
        <p:nvSpPr>
          <p:cNvPr id="23570" name="Text Box 18">
            <a:extLst>
              <a:ext uri="{FF2B5EF4-FFF2-40B4-BE49-F238E27FC236}">
                <a16:creationId xmlns:a16="http://schemas.microsoft.com/office/drawing/2014/main" id="{E1937816-41CE-4304-A58E-AEDA819DC32D}"/>
              </a:ext>
            </a:extLst>
          </p:cNvPr>
          <p:cNvSpPr txBox="1">
            <a:spLocks noChangeArrowheads="1"/>
          </p:cNvSpPr>
          <p:nvPr/>
        </p:nvSpPr>
        <p:spPr bwMode="auto">
          <a:xfrm>
            <a:off x="2273300" y="5303838"/>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t>In Geometry click </a:t>
            </a:r>
            <a:r>
              <a:rPr lang="en-US" altLang="en-US" sz="1800" i="1"/>
              <a:t>Volume</a:t>
            </a:r>
            <a:endParaRPr lang="en-US" altLang="en-US" sz="1800"/>
          </a:p>
        </p:txBody>
      </p:sp>
      <p:sp>
        <p:nvSpPr>
          <p:cNvPr id="23571" name="Text Box 19">
            <a:extLst>
              <a:ext uri="{FF2B5EF4-FFF2-40B4-BE49-F238E27FC236}">
                <a16:creationId xmlns:a16="http://schemas.microsoft.com/office/drawing/2014/main" id="{74E4A57B-FBD6-477E-9602-EB7B3528A46E}"/>
              </a:ext>
            </a:extLst>
          </p:cNvPr>
          <p:cNvSpPr txBox="1">
            <a:spLocks noChangeArrowheads="1"/>
          </p:cNvSpPr>
          <p:nvPr/>
        </p:nvSpPr>
        <p:spPr bwMode="auto">
          <a:xfrm>
            <a:off x="4497388" y="5768976"/>
            <a:ext cx="1592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t>Click </a:t>
            </a:r>
            <a:r>
              <a:rPr lang="en-US" altLang="en-US" sz="1800" i="1"/>
              <a:t>Create</a:t>
            </a:r>
            <a:endParaRPr lang="en-US" altLang="en-US" sz="1800"/>
          </a:p>
        </p:txBody>
      </p:sp>
      <p:sp>
        <p:nvSpPr>
          <p:cNvPr id="23572" name="Text Box 20">
            <a:extLst>
              <a:ext uri="{FF2B5EF4-FFF2-40B4-BE49-F238E27FC236}">
                <a16:creationId xmlns:a16="http://schemas.microsoft.com/office/drawing/2014/main" id="{02CB6F46-F208-4DA8-960B-4725CD816ABB}"/>
              </a:ext>
            </a:extLst>
          </p:cNvPr>
          <p:cNvSpPr txBox="1">
            <a:spLocks noChangeArrowheads="1"/>
          </p:cNvSpPr>
          <p:nvPr/>
        </p:nvSpPr>
        <p:spPr bwMode="auto">
          <a:xfrm>
            <a:off x="1828800" y="1600201"/>
            <a:ext cx="632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000" b="1">
                <a:latin typeface="Arial" panose="020B0604020202020204" pitchFamily="34" charset="0"/>
              </a:rPr>
              <a:t>Create a pyramid for viewing</a:t>
            </a:r>
          </a:p>
        </p:txBody>
      </p:sp>
      <p:sp>
        <p:nvSpPr>
          <p:cNvPr id="23573" name="AutoShape 24">
            <a:extLst>
              <a:ext uri="{FF2B5EF4-FFF2-40B4-BE49-F238E27FC236}">
                <a16:creationId xmlns:a16="http://schemas.microsoft.com/office/drawing/2014/main" id="{AE294816-C933-4E24-90BF-36C37178A970}"/>
              </a:ext>
            </a:extLst>
          </p:cNvPr>
          <p:cNvSpPr>
            <a:spLocks noChangeArrowheads="1"/>
          </p:cNvSpPr>
          <p:nvPr/>
        </p:nvSpPr>
        <p:spPr bwMode="auto">
          <a:xfrm rot="19347810">
            <a:off x="7876101" y="4247118"/>
            <a:ext cx="304800" cy="533400"/>
          </a:xfrm>
          <a:prstGeom prst="upArrow">
            <a:avLst>
              <a:gd name="adj1" fmla="val 25148"/>
              <a:gd name="adj2" fmla="val 98178"/>
            </a:avLst>
          </a:prstGeom>
          <a:solidFill>
            <a:schemeClr val="bg1"/>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23574" name="Oval 25">
            <a:extLst>
              <a:ext uri="{FF2B5EF4-FFF2-40B4-BE49-F238E27FC236}">
                <a16:creationId xmlns:a16="http://schemas.microsoft.com/office/drawing/2014/main" id="{36A6A045-293A-4A2B-AEE0-B240AC0955DF}"/>
              </a:ext>
            </a:extLst>
          </p:cNvPr>
          <p:cNvSpPr>
            <a:spLocks noChangeArrowheads="1"/>
          </p:cNvSpPr>
          <p:nvPr/>
        </p:nvSpPr>
        <p:spPr bwMode="auto">
          <a:xfrm>
            <a:off x="7755094" y="4703911"/>
            <a:ext cx="381000" cy="304800"/>
          </a:xfrm>
          <a:prstGeom prst="ellipse">
            <a:avLst/>
          </a:prstGeom>
          <a:solidFill>
            <a:srgbClr val="FF0000"/>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dirty="0">
                <a:latin typeface="Arial" panose="020B0604020202020204" pitchFamily="34" charset="0"/>
              </a:rPr>
              <a:t>3</a:t>
            </a:r>
          </a:p>
        </p:txBody>
      </p:sp>
      <p:sp>
        <p:nvSpPr>
          <p:cNvPr id="23575" name="Oval 26">
            <a:extLst>
              <a:ext uri="{FF2B5EF4-FFF2-40B4-BE49-F238E27FC236}">
                <a16:creationId xmlns:a16="http://schemas.microsoft.com/office/drawing/2014/main" id="{0C9D8B04-188B-4905-83D0-85E5DD4CCD8C}"/>
              </a:ext>
            </a:extLst>
          </p:cNvPr>
          <p:cNvSpPr>
            <a:spLocks noChangeArrowheads="1"/>
          </p:cNvSpPr>
          <p:nvPr/>
        </p:nvSpPr>
        <p:spPr bwMode="auto">
          <a:xfrm>
            <a:off x="6348413" y="5973763"/>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3</a:t>
            </a:r>
          </a:p>
        </p:txBody>
      </p:sp>
      <p:sp>
        <p:nvSpPr>
          <p:cNvPr id="23576" name="Text Box 27">
            <a:extLst>
              <a:ext uri="{FF2B5EF4-FFF2-40B4-BE49-F238E27FC236}">
                <a16:creationId xmlns:a16="http://schemas.microsoft.com/office/drawing/2014/main" id="{8E8FF490-EDBD-4461-8047-7D0E6AAF47C4}"/>
              </a:ext>
            </a:extLst>
          </p:cNvPr>
          <p:cNvSpPr txBox="1">
            <a:spLocks noChangeArrowheads="1"/>
          </p:cNvSpPr>
          <p:nvPr/>
        </p:nvSpPr>
        <p:spPr bwMode="auto">
          <a:xfrm>
            <a:off x="6729413" y="5883275"/>
            <a:ext cx="1592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t>Select </a:t>
            </a:r>
            <a:r>
              <a:rPr lang="en-US" altLang="en-US" sz="1800" i="1"/>
              <a:t>Prism</a:t>
            </a:r>
            <a:endParaRPr lang="en-US"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9F359ED9-3A49-4583-8278-E26EC406C79F}"/>
              </a:ext>
            </a:extLst>
          </p:cNvPr>
          <p:cNvPicPr>
            <a:picLocks noChangeAspect="1" noChangeArrowheads="1"/>
          </p:cNvPicPr>
          <p:nvPr/>
        </p:nvPicPr>
        <p:blipFill>
          <a:blip r:embed="rId3"/>
          <a:srcRect/>
          <a:stretch/>
        </p:blipFill>
        <p:spPr bwMode="auto">
          <a:xfrm>
            <a:off x="1440542" y="1631026"/>
            <a:ext cx="9009743" cy="484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a:extLst>
              <a:ext uri="{FF2B5EF4-FFF2-40B4-BE49-F238E27FC236}">
                <a16:creationId xmlns:a16="http://schemas.microsoft.com/office/drawing/2014/main" id="{DEC5364F-E1A8-481A-B122-D2211CEEF11B}"/>
              </a:ext>
            </a:extLst>
          </p:cNvPr>
          <p:cNvSpPr>
            <a:spLocks noGrp="1" noChangeArrowheads="1"/>
          </p:cNvSpPr>
          <p:nvPr>
            <p:ph type="title"/>
          </p:nvPr>
        </p:nvSpPr>
        <p:spPr/>
        <p:txBody>
          <a:bodyPr>
            <a:normAutofit/>
          </a:bodyPr>
          <a:lstStyle/>
          <a:p>
            <a:pPr>
              <a:defRPr/>
            </a:pPr>
            <a:r>
              <a:rPr lang="en-US">
                <a:ea typeface="+mj-ea"/>
              </a:rPr>
              <a:t>The Graphics Window</a:t>
            </a:r>
          </a:p>
        </p:txBody>
      </p:sp>
      <p:sp>
        <p:nvSpPr>
          <p:cNvPr id="25604" name="Rectangle 10">
            <a:extLst>
              <a:ext uri="{FF2B5EF4-FFF2-40B4-BE49-F238E27FC236}">
                <a16:creationId xmlns:a16="http://schemas.microsoft.com/office/drawing/2014/main" id="{EE5B77B6-B409-4657-8A4B-863849910B94}"/>
              </a:ext>
            </a:extLst>
          </p:cNvPr>
          <p:cNvSpPr>
            <a:spLocks noChangeArrowheads="1"/>
          </p:cNvSpPr>
          <p:nvPr/>
        </p:nvSpPr>
        <p:spPr bwMode="auto">
          <a:xfrm>
            <a:off x="2510971" y="2206171"/>
            <a:ext cx="6545943" cy="3056789"/>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BDCD2D67-BEDC-4E39-99C9-5BA806585D44}"/>
              </a:ext>
            </a:extLst>
          </p:cNvPr>
          <p:cNvPicPr>
            <a:picLocks noChangeAspect="1" noChangeArrowheads="1"/>
          </p:cNvPicPr>
          <p:nvPr/>
        </p:nvPicPr>
        <p:blipFill>
          <a:blip r:embed="rId3"/>
          <a:srcRect/>
          <a:stretch/>
        </p:blipFill>
        <p:spPr bwMode="auto">
          <a:xfrm>
            <a:off x="403167" y="2073275"/>
            <a:ext cx="7526804" cy="403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AutoShape 12">
            <a:extLst>
              <a:ext uri="{FF2B5EF4-FFF2-40B4-BE49-F238E27FC236}">
                <a16:creationId xmlns:a16="http://schemas.microsoft.com/office/drawing/2014/main" id="{65F3C65F-7EAD-4167-BC4F-B080274FD3CA}"/>
              </a:ext>
            </a:extLst>
          </p:cNvPr>
          <p:cNvSpPr>
            <a:spLocks noChangeArrowheads="1"/>
          </p:cNvSpPr>
          <p:nvPr/>
        </p:nvSpPr>
        <p:spPr bwMode="auto">
          <a:xfrm>
            <a:off x="5644375" y="3201075"/>
            <a:ext cx="609600" cy="1524000"/>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0734" name="Rectangle 14">
            <a:extLst>
              <a:ext uri="{FF2B5EF4-FFF2-40B4-BE49-F238E27FC236}">
                <a16:creationId xmlns:a16="http://schemas.microsoft.com/office/drawing/2014/main" id="{4F733C73-D618-476B-8CC4-362A066FE1DC}"/>
              </a:ext>
            </a:extLst>
          </p:cNvPr>
          <p:cNvSpPr>
            <a:spLocks noGrp="1" noChangeArrowheads="1"/>
          </p:cNvSpPr>
          <p:nvPr>
            <p:ph type="title"/>
          </p:nvPr>
        </p:nvSpPr>
        <p:spPr/>
        <p:txBody>
          <a:bodyPr>
            <a:normAutofit/>
          </a:bodyPr>
          <a:lstStyle/>
          <a:p>
            <a:pPr>
              <a:defRPr/>
            </a:pPr>
            <a:r>
              <a:rPr lang="en-US">
                <a:ea typeface="+mj-ea"/>
              </a:rPr>
              <a:t>Zooming</a:t>
            </a:r>
          </a:p>
        </p:txBody>
      </p:sp>
      <p:sp>
        <p:nvSpPr>
          <p:cNvPr id="27653" name="Text Box 18">
            <a:extLst>
              <a:ext uri="{FF2B5EF4-FFF2-40B4-BE49-F238E27FC236}">
                <a16:creationId xmlns:a16="http://schemas.microsoft.com/office/drawing/2014/main" id="{84B63CD6-6EDB-4987-AC85-E37C2A0A5A84}"/>
              </a:ext>
            </a:extLst>
          </p:cNvPr>
          <p:cNvSpPr txBox="1">
            <a:spLocks noChangeArrowheads="1"/>
          </p:cNvSpPr>
          <p:nvPr/>
        </p:nvSpPr>
        <p:spPr bwMode="auto">
          <a:xfrm>
            <a:off x="8417123" y="1363202"/>
            <a:ext cx="2819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To zoom in and out, move the mouse into the graphics window, hold the right mouse button down, and move the mouse pointer vertically. </a:t>
            </a:r>
          </a:p>
        </p:txBody>
      </p:sp>
      <p:pic>
        <p:nvPicPr>
          <p:cNvPr id="27654" name="Picture 19">
            <a:extLst>
              <a:ext uri="{FF2B5EF4-FFF2-40B4-BE49-F238E27FC236}">
                <a16:creationId xmlns:a16="http://schemas.microsoft.com/office/drawing/2014/main" id="{BD92C67E-2D5F-4B50-B2A6-67777B533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578" y="971436"/>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AutoShape 20">
            <a:extLst>
              <a:ext uri="{FF2B5EF4-FFF2-40B4-BE49-F238E27FC236}">
                <a16:creationId xmlns:a16="http://schemas.microsoft.com/office/drawing/2014/main" id="{60164300-C90E-4C86-8F57-29E751723B43}"/>
              </a:ext>
            </a:extLst>
          </p:cNvPr>
          <p:cNvSpPr>
            <a:spLocks noChangeArrowheads="1"/>
          </p:cNvSpPr>
          <p:nvPr/>
        </p:nvSpPr>
        <p:spPr bwMode="auto">
          <a:xfrm rot="10815269">
            <a:off x="4167753" y="772854"/>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dirty="0">
              <a:latin typeface="Arial" panose="020B0604020202020204" pitchFamily="34" charset="0"/>
            </a:endParaRPr>
          </a:p>
        </p:txBody>
      </p:sp>
      <p:pic>
        <p:nvPicPr>
          <p:cNvPr id="27656" name="Picture 24">
            <a:extLst>
              <a:ext uri="{FF2B5EF4-FFF2-40B4-BE49-F238E27FC236}">
                <a16:creationId xmlns:a16="http://schemas.microsoft.com/office/drawing/2014/main" id="{1B7DC9D2-6FED-4CF3-BD14-0111ACD36C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3810001"/>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AutoShape 25">
            <a:extLst>
              <a:ext uri="{FF2B5EF4-FFF2-40B4-BE49-F238E27FC236}">
                <a16:creationId xmlns:a16="http://schemas.microsoft.com/office/drawing/2014/main" id="{4407157D-EC5B-47A5-AE4D-BF28FD7468CC}"/>
              </a:ext>
            </a:extLst>
          </p:cNvPr>
          <p:cNvSpPr>
            <a:spLocks noChangeArrowheads="1"/>
          </p:cNvSpPr>
          <p:nvPr/>
        </p:nvSpPr>
        <p:spPr bwMode="auto">
          <a:xfrm rot="10815269">
            <a:off x="8839200" y="3429000"/>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27658" name="Text Box 18">
            <a:extLst>
              <a:ext uri="{FF2B5EF4-FFF2-40B4-BE49-F238E27FC236}">
                <a16:creationId xmlns:a16="http://schemas.microsoft.com/office/drawing/2014/main" id="{A59B5CC3-8EE1-4E72-87B9-5B28519062C7}"/>
              </a:ext>
            </a:extLst>
          </p:cNvPr>
          <p:cNvSpPr txBox="1">
            <a:spLocks noChangeArrowheads="1"/>
          </p:cNvSpPr>
          <p:nvPr/>
        </p:nvSpPr>
        <p:spPr bwMode="auto">
          <a:xfrm>
            <a:off x="8382000" y="4848226"/>
            <a:ext cx="2819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Mouse settings may be changed in Tools/Options/Mouse.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a:extLst>
              <a:ext uri="{FF2B5EF4-FFF2-40B4-BE49-F238E27FC236}">
                <a16:creationId xmlns:a16="http://schemas.microsoft.com/office/drawing/2014/main" id="{7EC887F9-4D1B-47D0-AC7F-30250A4AC5BC}"/>
              </a:ext>
            </a:extLst>
          </p:cNvPr>
          <p:cNvPicPr>
            <a:picLocks noChangeAspect="1" noChangeArrowheads="1"/>
          </p:cNvPicPr>
          <p:nvPr/>
        </p:nvPicPr>
        <p:blipFill>
          <a:blip r:embed="rId3"/>
          <a:srcRect/>
          <a:stretch/>
        </p:blipFill>
        <p:spPr bwMode="auto">
          <a:xfrm>
            <a:off x="449943" y="1531484"/>
            <a:ext cx="8029407" cy="430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AutoShape 4">
            <a:extLst>
              <a:ext uri="{FF2B5EF4-FFF2-40B4-BE49-F238E27FC236}">
                <a16:creationId xmlns:a16="http://schemas.microsoft.com/office/drawing/2014/main" id="{A7FEBDE5-0B28-44A2-AC6F-2ECFCAF17F91}"/>
              </a:ext>
            </a:extLst>
          </p:cNvPr>
          <p:cNvSpPr>
            <a:spLocks noChangeArrowheads="1"/>
          </p:cNvSpPr>
          <p:nvPr/>
        </p:nvSpPr>
        <p:spPr bwMode="auto">
          <a:xfrm rot="14285662">
            <a:off x="2724365" y="2479672"/>
            <a:ext cx="914400" cy="1066800"/>
          </a:xfrm>
          <a:custGeom>
            <a:avLst/>
            <a:gdLst>
              <a:gd name="T0" fmla="*/ 843449 w 21600"/>
              <a:gd name="T1" fmla="*/ 247982 h 21600"/>
              <a:gd name="T2" fmla="*/ 603758 w 21600"/>
              <a:gd name="T3" fmla="*/ 171725 h 21600"/>
              <a:gd name="T4" fmla="*/ 650325 w 21600"/>
              <a:gd name="T5" fmla="*/ 390666 h 21600"/>
              <a:gd name="T6" fmla="*/ 1028700 w 21600"/>
              <a:gd name="T7" fmla="*/ 533400 h 21600"/>
              <a:gd name="T8" fmla="*/ 800100 w 21600"/>
              <a:gd name="T9" fmla="*/ 800100 h 21600"/>
              <a:gd name="T10" fmla="*/ 571500 w 21600"/>
              <a:gd name="T11" fmla="*/ 5334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711"/>
                  <a:pt x="14996" y="6810"/>
                  <a:pt x="13108" y="5918"/>
                </a:cubicBezTo>
                <a:lnTo>
                  <a:pt x="15416" y="1036"/>
                </a:lnTo>
                <a:cubicBezTo>
                  <a:pt x="19192" y="2821"/>
                  <a:pt x="21599" y="6623"/>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sp>
        <p:nvSpPr>
          <p:cNvPr id="28677" name="AutoShape 5">
            <a:extLst>
              <a:ext uri="{FF2B5EF4-FFF2-40B4-BE49-F238E27FC236}">
                <a16:creationId xmlns:a16="http://schemas.microsoft.com/office/drawing/2014/main" id="{0C913037-CF98-4409-9590-EB12410EFB7E}"/>
              </a:ext>
            </a:extLst>
          </p:cNvPr>
          <p:cNvSpPr>
            <a:spLocks noChangeArrowheads="1"/>
          </p:cNvSpPr>
          <p:nvPr/>
        </p:nvSpPr>
        <p:spPr bwMode="auto">
          <a:xfrm rot="3719084">
            <a:off x="5053998" y="3415648"/>
            <a:ext cx="1175961" cy="1030238"/>
          </a:xfrm>
          <a:custGeom>
            <a:avLst/>
            <a:gdLst>
              <a:gd name="T0" fmla="*/ 1054841 w 21600"/>
              <a:gd name="T1" fmla="*/ 248772 h 21600"/>
              <a:gd name="T2" fmla="*/ 756073 w 21600"/>
              <a:gd name="T3" fmla="*/ 172318 h 21600"/>
              <a:gd name="T4" fmla="*/ 813170 w 21600"/>
              <a:gd name="T5" fmla="*/ 391061 h 21600"/>
              <a:gd name="T6" fmla="*/ 1285875 w 21600"/>
              <a:gd name="T7" fmla="*/ 533400 h 21600"/>
              <a:gd name="T8" fmla="*/ 1000125 w 21600"/>
              <a:gd name="T9" fmla="*/ 800100 h 21600"/>
              <a:gd name="T10" fmla="*/ 714375 w 21600"/>
              <a:gd name="T11" fmla="*/ 5334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718"/>
                  <a:pt x="15003" y="6822"/>
                  <a:pt x="13125" y="5926"/>
                </a:cubicBezTo>
                <a:lnTo>
                  <a:pt x="15450" y="1052"/>
                </a:lnTo>
                <a:cubicBezTo>
                  <a:pt x="19207" y="2845"/>
                  <a:pt x="21599" y="6637"/>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p>
        </p:txBody>
      </p:sp>
      <p:sp>
        <p:nvSpPr>
          <p:cNvPr id="28688" name="Rectangle 16">
            <a:extLst>
              <a:ext uri="{FF2B5EF4-FFF2-40B4-BE49-F238E27FC236}">
                <a16:creationId xmlns:a16="http://schemas.microsoft.com/office/drawing/2014/main" id="{62AE72B0-C742-403D-9A93-695B5DABD7C4}"/>
              </a:ext>
            </a:extLst>
          </p:cNvPr>
          <p:cNvSpPr>
            <a:spLocks noGrp="1" noChangeArrowheads="1"/>
          </p:cNvSpPr>
          <p:nvPr>
            <p:ph type="title"/>
          </p:nvPr>
        </p:nvSpPr>
        <p:spPr>
          <a:xfrm>
            <a:off x="320929" y="780994"/>
            <a:ext cx="11318487" cy="701731"/>
          </a:xfrm>
        </p:spPr>
        <p:txBody>
          <a:bodyPr>
            <a:normAutofit/>
          </a:bodyPr>
          <a:lstStyle/>
          <a:p>
            <a:pPr>
              <a:defRPr/>
            </a:pPr>
            <a:r>
              <a:rPr lang="en-US" dirty="0">
                <a:ea typeface="+mj-ea"/>
              </a:rPr>
              <a:t>Rotate</a:t>
            </a:r>
          </a:p>
        </p:txBody>
      </p:sp>
      <p:pic>
        <p:nvPicPr>
          <p:cNvPr id="29702" name="Picture 25">
            <a:extLst>
              <a:ext uri="{FF2B5EF4-FFF2-40B4-BE49-F238E27FC236}">
                <a16:creationId xmlns:a16="http://schemas.microsoft.com/office/drawing/2014/main" id="{9BEE9C98-D696-4E31-9F98-C0F346562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956" y="4634925"/>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AutoShape 26">
            <a:extLst>
              <a:ext uri="{FF2B5EF4-FFF2-40B4-BE49-F238E27FC236}">
                <a16:creationId xmlns:a16="http://schemas.microsoft.com/office/drawing/2014/main" id="{7C70BBB6-C54B-4F76-9FE3-001F0665B732}"/>
              </a:ext>
            </a:extLst>
          </p:cNvPr>
          <p:cNvSpPr>
            <a:spLocks noChangeArrowheads="1"/>
          </p:cNvSpPr>
          <p:nvPr/>
        </p:nvSpPr>
        <p:spPr bwMode="auto">
          <a:xfrm rot="10815269">
            <a:off x="9515556" y="4330124"/>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29704" name="Text Box 28">
            <a:extLst>
              <a:ext uri="{FF2B5EF4-FFF2-40B4-BE49-F238E27FC236}">
                <a16:creationId xmlns:a16="http://schemas.microsoft.com/office/drawing/2014/main" id="{01C9D9E4-31D6-46C1-8BC1-E00C2380209E}"/>
              </a:ext>
            </a:extLst>
          </p:cNvPr>
          <p:cNvSpPr txBox="1">
            <a:spLocks noChangeArrowheads="1"/>
          </p:cNvSpPr>
          <p:nvPr/>
        </p:nvSpPr>
        <p:spPr bwMode="auto">
          <a:xfrm>
            <a:off x="8820016" y="1366955"/>
            <a:ext cx="28194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To rotate the model about an axis normal to the screen, move the mouse near the edge of the graphics window, hold the middle mouse button down, and move the mouse pointer along the edge of the window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a:extLst>
              <a:ext uri="{FF2B5EF4-FFF2-40B4-BE49-F238E27FC236}">
                <a16:creationId xmlns:a16="http://schemas.microsoft.com/office/drawing/2014/main" id="{41D5F509-E977-4EAE-95EF-F626F1C7F1C6}"/>
              </a:ext>
            </a:extLst>
          </p:cNvPr>
          <p:cNvPicPr>
            <a:picLocks noChangeAspect="1" noChangeArrowheads="1"/>
          </p:cNvPicPr>
          <p:nvPr/>
        </p:nvPicPr>
        <p:blipFill>
          <a:blip r:embed="rId3"/>
          <a:srcRect/>
          <a:stretch/>
        </p:blipFill>
        <p:spPr bwMode="auto">
          <a:xfrm>
            <a:off x="748115" y="1799771"/>
            <a:ext cx="7366319" cy="394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AutoShape 5">
            <a:extLst>
              <a:ext uri="{FF2B5EF4-FFF2-40B4-BE49-F238E27FC236}">
                <a16:creationId xmlns:a16="http://schemas.microsoft.com/office/drawing/2014/main" id="{4D347C0C-5C54-415F-BBB1-B2441C83F1B3}"/>
              </a:ext>
            </a:extLst>
          </p:cNvPr>
          <p:cNvSpPr>
            <a:spLocks noChangeArrowheads="1"/>
          </p:cNvSpPr>
          <p:nvPr/>
        </p:nvSpPr>
        <p:spPr bwMode="auto">
          <a:xfrm>
            <a:off x="3511979" y="2595847"/>
            <a:ext cx="733425" cy="1214438"/>
          </a:xfrm>
          <a:prstGeom prst="curvedRightArrow">
            <a:avLst>
              <a:gd name="adj1" fmla="val 33117"/>
              <a:gd name="adj2" fmla="val 66234"/>
              <a:gd name="adj3" fmla="val 33333"/>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748" name="AutoShape 6">
            <a:extLst>
              <a:ext uri="{FF2B5EF4-FFF2-40B4-BE49-F238E27FC236}">
                <a16:creationId xmlns:a16="http://schemas.microsoft.com/office/drawing/2014/main" id="{C62E2859-B7A6-4118-B5A5-162A24E2C9EA}"/>
              </a:ext>
            </a:extLst>
          </p:cNvPr>
          <p:cNvSpPr>
            <a:spLocks noChangeArrowheads="1"/>
          </p:cNvSpPr>
          <p:nvPr/>
        </p:nvSpPr>
        <p:spPr bwMode="auto">
          <a:xfrm rot="10145095">
            <a:off x="4567714" y="3627956"/>
            <a:ext cx="1214438" cy="733425"/>
          </a:xfrm>
          <a:prstGeom prst="curvedDownArrow">
            <a:avLst>
              <a:gd name="adj1" fmla="val 33117"/>
              <a:gd name="adj2" fmla="val 66234"/>
              <a:gd name="adj3" fmla="val 33333"/>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29712" name="Rectangle 16">
            <a:extLst>
              <a:ext uri="{FF2B5EF4-FFF2-40B4-BE49-F238E27FC236}">
                <a16:creationId xmlns:a16="http://schemas.microsoft.com/office/drawing/2014/main" id="{FCF4B056-3AFE-46F0-8C8A-D8B8AC024921}"/>
              </a:ext>
            </a:extLst>
          </p:cNvPr>
          <p:cNvSpPr>
            <a:spLocks noGrp="1" noChangeArrowheads="1"/>
          </p:cNvSpPr>
          <p:nvPr>
            <p:ph type="title"/>
          </p:nvPr>
        </p:nvSpPr>
        <p:spPr/>
        <p:txBody>
          <a:bodyPr>
            <a:normAutofit/>
          </a:bodyPr>
          <a:lstStyle/>
          <a:p>
            <a:pPr>
              <a:defRPr/>
            </a:pPr>
            <a:r>
              <a:rPr lang="en-US">
                <a:ea typeface="+mj-ea"/>
              </a:rPr>
              <a:t>Spin</a:t>
            </a:r>
          </a:p>
        </p:txBody>
      </p:sp>
      <p:sp>
        <p:nvSpPr>
          <p:cNvPr id="31750" name="Text Box 25">
            <a:extLst>
              <a:ext uri="{FF2B5EF4-FFF2-40B4-BE49-F238E27FC236}">
                <a16:creationId xmlns:a16="http://schemas.microsoft.com/office/drawing/2014/main" id="{8A839531-B9DA-4E9F-955A-ABC5CE95B60C}"/>
              </a:ext>
            </a:extLst>
          </p:cNvPr>
          <p:cNvSpPr txBox="1">
            <a:spLocks noChangeArrowheads="1"/>
          </p:cNvSpPr>
          <p:nvPr/>
        </p:nvSpPr>
        <p:spPr bwMode="auto">
          <a:xfrm>
            <a:off x="8378290" y="1588578"/>
            <a:ext cx="2819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To rotate the model about the spin center, move the mouse near the center of the graphics window, hold the middle mouse button down, and move the mouse pointer. </a:t>
            </a:r>
          </a:p>
        </p:txBody>
      </p:sp>
      <p:pic>
        <p:nvPicPr>
          <p:cNvPr id="31751" name="Picture 26">
            <a:extLst>
              <a:ext uri="{FF2B5EF4-FFF2-40B4-BE49-F238E27FC236}">
                <a16:creationId xmlns:a16="http://schemas.microsoft.com/office/drawing/2014/main" id="{A176C61D-6FD2-4248-8430-24FD818BB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196" y="4419601"/>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AutoShape 27">
            <a:extLst>
              <a:ext uri="{FF2B5EF4-FFF2-40B4-BE49-F238E27FC236}">
                <a16:creationId xmlns:a16="http://schemas.microsoft.com/office/drawing/2014/main" id="{8D4BC08F-A829-4884-B594-D136CC702FEB}"/>
              </a:ext>
            </a:extLst>
          </p:cNvPr>
          <p:cNvSpPr>
            <a:spLocks noChangeArrowheads="1"/>
          </p:cNvSpPr>
          <p:nvPr/>
        </p:nvSpPr>
        <p:spPr bwMode="auto">
          <a:xfrm rot="10815269">
            <a:off x="9474796" y="4114800"/>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a:extLst>
              <a:ext uri="{FF2B5EF4-FFF2-40B4-BE49-F238E27FC236}">
                <a16:creationId xmlns:a16="http://schemas.microsoft.com/office/drawing/2014/main" id="{47F3AAAF-21C9-47C2-9CF3-13E557ED4C28}"/>
              </a:ext>
            </a:extLst>
          </p:cNvPr>
          <p:cNvPicPr>
            <a:picLocks noChangeAspect="1" noChangeArrowheads="1"/>
          </p:cNvPicPr>
          <p:nvPr/>
        </p:nvPicPr>
        <p:blipFill>
          <a:blip r:embed="rId3"/>
          <a:srcRect/>
          <a:stretch/>
        </p:blipFill>
        <p:spPr bwMode="auto">
          <a:xfrm>
            <a:off x="289932" y="1661196"/>
            <a:ext cx="8464428" cy="453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9">
            <a:extLst>
              <a:ext uri="{FF2B5EF4-FFF2-40B4-BE49-F238E27FC236}">
                <a16:creationId xmlns:a16="http://schemas.microsoft.com/office/drawing/2014/main" id="{24164B4E-55DD-41FE-AE04-7F19EE70DF3A}"/>
              </a:ext>
            </a:extLst>
          </p:cNvPr>
          <p:cNvSpPr>
            <a:spLocks noChangeArrowheads="1"/>
          </p:cNvSpPr>
          <p:nvPr/>
        </p:nvSpPr>
        <p:spPr bwMode="auto">
          <a:xfrm>
            <a:off x="3573966" y="4587204"/>
            <a:ext cx="1600200" cy="609600"/>
          </a:xfrm>
          <a:prstGeom prst="leftRightArrow">
            <a:avLst>
              <a:gd name="adj1" fmla="val 50000"/>
              <a:gd name="adj2" fmla="val 52500"/>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3796" name="AutoShape 10">
            <a:extLst>
              <a:ext uri="{FF2B5EF4-FFF2-40B4-BE49-F238E27FC236}">
                <a16:creationId xmlns:a16="http://schemas.microsoft.com/office/drawing/2014/main" id="{0B1CE999-C772-43C8-99DE-F40F4A526BCC}"/>
              </a:ext>
            </a:extLst>
          </p:cNvPr>
          <p:cNvSpPr>
            <a:spLocks noChangeArrowheads="1"/>
          </p:cNvSpPr>
          <p:nvPr/>
        </p:nvSpPr>
        <p:spPr bwMode="auto">
          <a:xfrm>
            <a:off x="6138420" y="2911934"/>
            <a:ext cx="609600" cy="1524000"/>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1758" name="Rectangle 14">
            <a:extLst>
              <a:ext uri="{FF2B5EF4-FFF2-40B4-BE49-F238E27FC236}">
                <a16:creationId xmlns:a16="http://schemas.microsoft.com/office/drawing/2014/main" id="{A00F670D-B2C0-4E0C-A938-273726E235F1}"/>
              </a:ext>
            </a:extLst>
          </p:cNvPr>
          <p:cNvSpPr>
            <a:spLocks noGrp="1" noChangeArrowheads="1"/>
          </p:cNvSpPr>
          <p:nvPr>
            <p:ph type="title"/>
          </p:nvPr>
        </p:nvSpPr>
        <p:spPr/>
        <p:txBody>
          <a:bodyPr>
            <a:normAutofit/>
          </a:bodyPr>
          <a:lstStyle/>
          <a:p>
            <a:pPr>
              <a:defRPr/>
            </a:pPr>
            <a:r>
              <a:rPr lang="en-US">
                <a:ea typeface="+mj-ea"/>
              </a:rPr>
              <a:t>Panning</a:t>
            </a:r>
          </a:p>
        </p:txBody>
      </p:sp>
      <p:pic>
        <p:nvPicPr>
          <p:cNvPr id="33798" name="Picture 20">
            <a:extLst>
              <a:ext uri="{FF2B5EF4-FFF2-40B4-BE49-F238E27FC236}">
                <a16:creationId xmlns:a16="http://schemas.microsoft.com/office/drawing/2014/main" id="{38533246-6B88-4F2D-BE4B-0280B055A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0604" y="4158579"/>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AutoShape 21">
            <a:extLst>
              <a:ext uri="{FF2B5EF4-FFF2-40B4-BE49-F238E27FC236}">
                <a16:creationId xmlns:a16="http://schemas.microsoft.com/office/drawing/2014/main" id="{1A4D10FA-1D4F-4A54-A5F7-DC89FBE73E10}"/>
              </a:ext>
            </a:extLst>
          </p:cNvPr>
          <p:cNvSpPr>
            <a:spLocks noChangeArrowheads="1"/>
          </p:cNvSpPr>
          <p:nvPr/>
        </p:nvSpPr>
        <p:spPr bwMode="auto">
          <a:xfrm rot="10815269">
            <a:off x="10013004" y="3929978"/>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33800" name="Text Box 24">
            <a:extLst>
              <a:ext uri="{FF2B5EF4-FFF2-40B4-BE49-F238E27FC236}">
                <a16:creationId xmlns:a16="http://schemas.microsoft.com/office/drawing/2014/main" id="{95CE02C2-75AF-48E3-A250-0ECF4734365F}"/>
              </a:ext>
            </a:extLst>
          </p:cNvPr>
          <p:cNvSpPr txBox="1">
            <a:spLocks noChangeArrowheads="1"/>
          </p:cNvSpPr>
          <p:nvPr/>
        </p:nvSpPr>
        <p:spPr bwMode="auto">
          <a:xfrm>
            <a:off x="8916584" y="1577744"/>
            <a:ext cx="2819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To pan, move the mouse into the graphics window, hold the left mouse button down, and move the mouse pointer horizontally or vertically.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id="{BD4128C1-B0E0-4E97-AF73-56CFFA5586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34"/>
          <a:stretch/>
        </p:blipFill>
        <p:spPr bwMode="auto">
          <a:xfrm>
            <a:off x="1900239" y="1646521"/>
            <a:ext cx="3057525" cy="138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20" name="Rectangle 12">
            <a:extLst>
              <a:ext uri="{FF2B5EF4-FFF2-40B4-BE49-F238E27FC236}">
                <a16:creationId xmlns:a16="http://schemas.microsoft.com/office/drawing/2014/main" id="{CE588094-87B8-4319-B5F0-E818A1F6BACA}"/>
              </a:ext>
            </a:extLst>
          </p:cNvPr>
          <p:cNvSpPr>
            <a:spLocks noGrp="1" noChangeArrowheads="1"/>
          </p:cNvSpPr>
          <p:nvPr>
            <p:ph type="title"/>
          </p:nvPr>
        </p:nvSpPr>
        <p:spPr/>
        <p:txBody>
          <a:bodyPr>
            <a:normAutofit/>
          </a:bodyPr>
          <a:lstStyle/>
          <a:p>
            <a:pPr>
              <a:defRPr/>
            </a:pPr>
            <a:r>
              <a:rPr lang="en-US">
                <a:ea typeface="+mj-ea"/>
              </a:rPr>
              <a:t>Customizing Mouse behavior</a:t>
            </a:r>
          </a:p>
        </p:txBody>
      </p:sp>
      <p:sp>
        <p:nvSpPr>
          <p:cNvPr id="35844" name="Text Box 7">
            <a:extLst>
              <a:ext uri="{FF2B5EF4-FFF2-40B4-BE49-F238E27FC236}">
                <a16:creationId xmlns:a16="http://schemas.microsoft.com/office/drawing/2014/main" id="{0CF9EAC6-6518-4E39-AAD3-93FA4F477794}"/>
              </a:ext>
            </a:extLst>
          </p:cNvPr>
          <p:cNvSpPr txBox="1">
            <a:spLocks noChangeArrowheads="1"/>
          </p:cNvSpPr>
          <p:nvPr/>
        </p:nvSpPr>
        <p:spPr bwMode="auto">
          <a:xfrm>
            <a:off x="7391400" y="151237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400">
                <a:solidFill>
                  <a:srgbClr val="FF0000"/>
                </a:solidFill>
                <a:latin typeface="Arial" panose="020B0604020202020204" pitchFamily="34" charset="0"/>
              </a:rPr>
              <a:t>Select Tools:Options</a:t>
            </a:r>
            <a:endParaRPr lang="en-US" altLang="en-US" sz="2400">
              <a:solidFill>
                <a:srgbClr val="FF0000"/>
              </a:solidFill>
              <a:latin typeface="Arial Unicode MS" pitchFamily="34" charset="-128"/>
            </a:endParaRPr>
          </a:p>
        </p:txBody>
      </p:sp>
      <p:sp>
        <p:nvSpPr>
          <p:cNvPr id="35845" name="Rectangle 8">
            <a:extLst>
              <a:ext uri="{FF2B5EF4-FFF2-40B4-BE49-F238E27FC236}">
                <a16:creationId xmlns:a16="http://schemas.microsoft.com/office/drawing/2014/main" id="{75EBC298-D670-4E5C-A5F1-347E7F98E7F7}"/>
              </a:ext>
            </a:extLst>
          </p:cNvPr>
          <p:cNvSpPr>
            <a:spLocks noChangeArrowheads="1"/>
          </p:cNvSpPr>
          <p:nvPr/>
        </p:nvSpPr>
        <p:spPr bwMode="auto">
          <a:xfrm>
            <a:off x="3200400" y="2702621"/>
            <a:ext cx="1257300" cy="2016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5846" name="Text Box 10">
            <a:extLst>
              <a:ext uri="{FF2B5EF4-FFF2-40B4-BE49-F238E27FC236}">
                <a16:creationId xmlns:a16="http://schemas.microsoft.com/office/drawing/2014/main" id="{E332CDA2-27E7-408D-9A6F-FDA287B5E67B}"/>
              </a:ext>
            </a:extLst>
          </p:cNvPr>
          <p:cNvSpPr txBox="1">
            <a:spLocks noChangeArrowheads="1"/>
          </p:cNvSpPr>
          <p:nvPr/>
        </p:nvSpPr>
        <p:spPr bwMode="auto">
          <a:xfrm>
            <a:off x="7543800" y="2045775"/>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In Options: Select Mouse</a:t>
            </a:r>
            <a:endParaRPr lang="en-US" altLang="en-US" sz="1800">
              <a:latin typeface="Arial Unicode MS" pitchFamily="34" charset="-128"/>
            </a:endParaRPr>
          </a:p>
        </p:txBody>
      </p:sp>
      <p:pic>
        <p:nvPicPr>
          <p:cNvPr id="35847" name="Picture 2">
            <a:extLst>
              <a:ext uri="{FF2B5EF4-FFF2-40B4-BE49-F238E27FC236}">
                <a16:creationId xmlns:a16="http://schemas.microsoft.com/office/drawing/2014/main" id="{19952739-92F4-40B2-89C4-D8CCDB7E86C8}"/>
              </a:ext>
            </a:extLst>
          </p:cNvPr>
          <p:cNvPicPr>
            <a:picLocks noChangeAspect="1" noChangeArrowheads="1"/>
          </p:cNvPicPr>
          <p:nvPr/>
        </p:nvPicPr>
        <p:blipFill>
          <a:blip r:embed="rId4"/>
          <a:srcRect/>
          <a:stretch/>
        </p:blipFill>
        <p:spPr bwMode="auto">
          <a:xfrm>
            <a:off x="4946264" y="2687126"/>
            <a:ext cx="3080522"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Line 9">
            <a:extLst>
              <a:ext uri="{FF2B5EF4-FFF2-40B4-BE49-F238E27FC236}">
                <a16:creationId xmlns:a16="http://schemas.microsoft.com/office/drawing/2014/main" id="{14E37900-BF4A-4E0E-B431-5D6F7114A92A}"/>
              </a:ext>
            </a:extLst>
          </p:cNvPr>
          <p:cNvSpPr>
            <a:spLocks noChangeShapeType="1"/>
          </p:cNvSpPr>
          <p:nvPr/>
        </p:nvSpPr>
        <p:spPr bwMode="auto">
          <a:xfrm>
            <a:off x="4215538" y="2919729"/>
            <a:ext cx="878975" cy="90189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C598EE50-1672-42AD-B538-60D2BAB28614}"/>
              </a:ext>
            </a:extLst>
          </p:cNvPr>
          <p:cNvSpPr>
            <a:spLocks noGrp="1" noChangeArrowheads="1"/>
          </p:cNvSpPr>
          <p:nvPr>
            <p:ph type="title"/>
          </p:nvPr>
        </p:nvSpPr>
        <p:spPr/>
        <p:txBody>
          <a:bodyPr>
            <a:normAutofit/>
          </a:bodyPr>
          <a:lstStyle/>
          <a:p>
            <a:pPr>
              <a:defRPr/>
            </a:pPr>
            <a:r>
              <a:rPr lang="en-US">
                <a:ea typeface="+mj-ea"/>
              </a:rPr>
              <a:t>Display Tool Bar</a:t>
            </a:r>
          </a:p>
        </p:txBody>
      </p:sp>
      <p:sp>
        <p:nvSpPr>
          <p:cNvPr id="37891" name="Text Box 6">
            <a:extLst>
              <a:ext uri="{FF2B5EF4-FFF2-40B4-BE49-F238E27FC236}">
                <a16:creationId xmlns:a16="http://schemas.microsoft.com/office/drawing/2014/main" id="{B4461DBE-74F0-49FB-A65C-44D59DCEFCCD}"/>
              </a:ext>
            </a:extLst>
          </p:cNvPr>
          <p:cNvSpPr txBox="1">
            <a:spLocks noChangeArrowheads="1"/>
          </p:cNvSpPr>
          <p:nvPr/>
        </p:nvSpPr>
        <p:spPr bwMode="auto">
          <a:xfrm>
            <a:off x="6970714" y="4860926"/>
            <a:ext cx="1343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perspective</a:t>
            </a:r>
            <a:br>
              <a:rPr lang="en-US" altLang="en-US" sz="2000"/>
            </a:br>
            <a:r>
              <a:rPr lang="en-US" altLang="en-US" sz="2000"/>
              <a:t>on/off</a:t>
            </a:r>
          </a:p>
        </p:txBody>
      </p:sp>
      <p:sp>
        <p:nvSpPr>
          <p:cNvPr id="37892" name="Line 7">
            <a:extLst>
              <a:ext uri="{FF2B5EF4-FFF2-40B4-BE49-F238E27FC236}">
                <a16:creationId xmlns:a16="http://schemas.microsoft.com/office/drawing/2014/main" id="{2781F16B-5FF3-4E70-ABA1-A808DA4F6C9B}"/>
              </a:ext>
            </a:extLst>
          </p:cNvPr>
          <p:cNvSpPr>
            <a:spLocks noChangeShapeType="1"/>
          </p:cNvSpPr>
          <p:nvPr/>
        </p:nvSpPr>
        <p:spPr bwMode="auto">
          <a:xfrm>
            <a:off x="6019801" y="4038600"/>
            <a:ext cx="28575" cy="685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7893" name="Text Box 8">
            <a:extLst>
              <a:ext uri="{FF2B5EF4-FFF2-40B4-BE49-F238E27FC236}">
                <a16:creationId xmlns:a16="http://schemas.microsoft.com/office/drawing/2014/main" id="{C84A3B03-E9FE-440D-9AAE-787F3FF71020}"/>
              </a:ext>
            </a:extLst>
          </p:cNvPr>
          <p:cNvSpPr txBox="1">
            <a:spLocks noChangeArrowheads="1"/>
          </p:cNvSpPr>
          <p:nvPr/>
        </p:nvSpPr>
        <p:spPr bwMode="auto">
          <a:xfrm>
            <a:off x="6324601" y="2133601"/>
            <a:ext cx="1317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Zoom in, out, and fit</a:t>
            </a:r>
          </a:p>
        </p:txBody>
      </p:sp>
      <p:sp>
        <p:nvSpPr>
          <p:cNvPr id="37894" name="Text Box 9">
            <a:extLst>
              <a:ext uri="{FF2B5EF4-FFF2-40B4-BE49-F238E27FC236}">
                <a16:creationId xmlns:a16="http://schemas.microsoft.com/office/drawing/2014/main" id="{CC8C0B3D-BBEE-44E2-B468-6E7A29B54ED7}"/>
              </a:ext>
            </a:extLst>
          </p:cNvPr>
          <p:cNvSpPr txBox="1">
            <a:spLocks noChangeArrowheads="1"/>
          </p:cNvSpPr>
          <p:nvPr/>
        </p:nvSpPr>
        <p:spPr bwMode="auto">
          <a:xfrm>
            <a:off x="5715001" y="4724401"/>
            <a:ext cx="111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redisplay</a:t>
            </a:r>
          </a:p>
        </p:txBody>
      </p:sp>
      <p:sp>
        <p:nvSpPr>
          <p:cNvPr id="37895" name="Line 13">
            <a:extLst>
              <a:ext uri="{FF2B5EF4-FFF2-40B4-BE49-F238E27FC236}">
                <a16:creationId xmlns:a16="http://schemas.microsoft.com/office/drawing/2014/main" id="{429EC8B7-5CDF-4A0C-876C-91E1FF2C6C76}"/>
              </a:ext>
            </a:extLst>
          </p:cNvPr>
          <p:cNvSpPr>
            <a:spLocks noChangeShapeType="1"/>
          </p:cNvSpPr>
          <p:nvPr/>
        </p:nvSpPr>
        <p:spPr bwMode="auto">
          <a:xfrm>
            <a:off x="1905001" y="4038600"/>
            <a:ext cx="5953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14">
            <a:extLst>
              <a:ext uri="{FF2B5EF4-FFF2-40B4-BE49-F238E27FC236}">
                <a16:creationId xmlns:a16="http://schemas.microsoft.com/office/drawing/2014/main" id="{2D6C57D4-ACCA-4C20-8B8B-2D5FA1CC2682}"/>
              </a:ext>
            </a:extLst>
          </p:cNvPr>
          <p:cNvSpPr>
            <a:spLocks noChangeShapeType="1"/>
          </p:cNvSpPr>
          <p:nvPr/>
        </p:nvSpPr>
        <p:spPr bwMode="auto">
          <a:xfrm>
            <a:off x="6858001" y="2819401"/>
            <a:ext cx="4763" cy="657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7" name="Line 15">
            <a:extLst>
              <a:ext uri="{FF2B5EF4-FFF2-40B4-BE49-F238E27FC236}">
                <a16:creationId xmlns:a16="http://schemas.microsoft.com/office/drawing/2014/main" id="{7853EA89-9068-4DFC-8398-4EB5B9689EC7}"/>
              </a:ext>
            </a:extLst>
          </p:cNvPr>
          <p:cNvSpPr>
            <a:spLocks noChangeShapeType="1"/>
          </p:cNvSpPr>
          <p:nvPr/>
        </p:nvSpPr>
        <p:spPr bwMode="auto">
          <a:xfrm flipH="1" flipV="1">
            <a:off x="7391401" y="4011614"/>
            <a:ext cx="22225" cy="9413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8" name="Line 18">
            <a:extLst>
              <a:ext uri="{FF2B5EF4-FFF2-40B4-BE49-F238E27FC236}">
                <a16:creationId xmlns:a16="http://schemas.microsoft.com/office/drawing/2014/main" id="{34B491D5-CF3D-4CC0-9F9E-89D1CA2C59EF}"/>
              </a:ext>
            </a:extLst>
          </p:cNvPr>
          <p:cNvSpPr>
            <a:spLocks noChangeShapeType="1"/>
          </p:cNvSpPr>
          <p:nvPr/>
        </p:nvSpPr>
        <p:spPr bwMode="auto">
          <a:xfrm>
            <a:off x="2667001" y="3505200"/>
            <a:ext cx="23272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Line 21">
            <a:extLst>
              <a:ext uri="{FF2B5EF4-FFF2-40B4-BE49-F238E27FC236}">
                <a16:creationId xmlns:a16="http://schemas.microsoft.com/office/drawing/2014/main" id="{B1D8E733-A529-42B4-8C9F-2399C128EBFB}"/>
              </a:ext>
            </a:extLst>
          </p:cNvPr>
          <p:cNvSpPr>
            <a:spLocks noChangeShapeType="1"/>
          </p:cNvSpPr>
          <p:nvPr/>
        </p:nvSpPr>
        <p:spPr bwMode="auto">
          <a:xfrm>
            <a:off x="6248400" y="35052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25">
            <a:extLst>
              <a:ext uri="{FF2B5EF4-FFF2-40B4-BE49-F238E27FC236}">
                <a16:creationId xmlns:a16="http://schemas.microsoft.com/office/drawing/2014/main" id="{1FF58350-CACA-4CAD-9EE9-354DDADCF9B8}"/>
              </a:ext>
            </a:extLst>
          </p:cNvPr>
          <p:cNvSpPr>
            <a:spLocks noChangeShapeType="1"/>
          </p:cNvSpPr>
          <p:nvPr/>
        </p:nvSpPr>
        <p:spPr bwMode="auto">
          <a:xfrm>
            <a:off x="2209801" y="4114800"/>
            <a:ext cx="28575" cy="685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7901" name="Text Box 26">
            <a:extLst>
              <a:ext uri="{FF2B5EF4-FFF2-40B4-BE49-F238E27FC236}">
                <a16:creationId xmlns:a16="http://schemas.microsoft.com/office/drawing/2014/main" id="{E26A8974-1DEC-4D20-800F-40311E1F62DE}"/>
              </a:ext>
            </a:extLst>
          </p:cNvPr>
          <p:cNvSpPr txBox="1">
            <a:spLocks noChangeArrowheads="1"/>
          </p:cNvSpPr>
          <p:nvPr/>
        </p:nvSpPr>
        <p:spPr bwMode="auto">
          <a:xfrm>
            <a:off x="1676400" y="4876801"/>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Check point save/undo</a:t>
            </a:r>
          </a:p>
        </p:txBody>
      </p:sp>
      <p:sp>
        <p:nvSpPr>
          <p:cNvPr id="37902" name="Line 27">
            <a:extLst>
              <a:ext uri="{FF2B5EF4-FFF2-40B4-BE49-F238E27FC236}">
                <a16:creationId xmlns:a16="http://schemas.microsoft.com/office/drawing/2014/main" id="{74567E63-2352-463B-A144-DFD5FA7047B2}"/>
              </a:ext>
            </a:extLst>
          </p:cNvPr>
          <p:cNvSpPr>
            <a:spLocks noChangeShapeType="1"/>
          </p:cNvSpPr>
          <p:nvPr/>
        </p:nvSpPr>
        <p:spPr bwMode="auto">
          <a:xfrm>
            <a:off x="3886201" y="2819401"/>
            <a:ext cx="233363" cy="657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3" name="Text Box 29">
            <a:extLst>
              <a:ext uri="{FF2B5EF4-FFF2-40B4-BE49-F238E27FC236}">
                <a16:creationId xmlns:a16="http://schemas.microsoft.com/office/drawing/2014/main" id="{6EA40151-B2EF-4F10-ACEC-89742590470B}"/>
              </a:ext>
            </a:extLst>
          </p:cNvPr>
          <p:cNvSpPr txBox="1">
            <a:spLocks noChangeArrowheads="1"/>
          </p:cNvSpPr>
          <p:nvPr/>
        </p:nvSpPr>
        <p:spPr bwMode="auto">
          <a:xfrm>
            <a:off x="2819401" y="2362201"/>
            <a:ext cx="1700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Display modes</a:t>
            </a:r>
          </a:p>
        </p:txBody>
      </p:sp>
      <p:sp>
        <p:nvSpPr>
          <p:cNvPr id="37904" name="Line 31">
            <a:extLst>
              <a:ext uri="{FF2B5EF4-FFF2-40B4-BE49-F238E27FC236}">
                <a16:creationId xmlns:a16="http://schemas.microsoft.com/office/drawing/2014/main" id="{4D11BE3E-170C-451D-B05B-EE96137DE5F5}"/>
              </a:ext>
            </a:extLst>
          </p:cNvPr>
          <p:cNvSpPr>
            <a:spLocks noChangeShapeType="1"/>
          </p:cNvSpPr>
          <p:nvPr/>
        </p:nvSpPr>
        <p:spPr bwMode="auto">
          <a:xfrm>
            <a:off x="7843838" y="2162176"/>
            <a:ext cx="4762" cy="134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5" name="Text Box 32">
            <a:extLst>
              <a:ext uri="{FF2B5EF4-FFF2-40B4-BE49-F238E27FC236}">
                <a16:creationId xmlns:a16="http://schemas.microsoft.com/office/drawing/2014/main" id="{F5F796CF-F995-4B0C-ACC6-CAB10F63C511}"/>
              </a:ext>
            </a:extLst>
          </p:cNvPr>
          <p:cNvSpPr txBox="1">
            <a:spLocks noChangeArrowheads="1"/>
          </p:cNvSpPr>
          <p:nvPr/>
        </p:nvSpPr>
        <p:spPr bwMode="auto">
          <a:xfrm>
            <a:off x="7081838" y="1677989"/>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Toggle Scale</a:t>
            </a:r>
          </a:p>
        </p:txBody>
      </p:sp>
      <p:sp>
        <p:nvSpPr>
          <p:cNvPr id="37906" name="Line 33">
            <a:extLst>
              <a:ext uri="{FF2B5EF4-FFF2-40B4-BE49-F238E27FC236}">
                <a16:creationId xmlns:a16="http://schemas.microsoft.com/office/drawing/2014/main" id="{99F0D8E2-0D44-4E0B-BA72-9BFBCD1EF43F}"/>
              </a:ext>
            </a:extLst>
          </p:cNvPr>
          <p:cNvSpPr>
            <a:spLocks noChangeShapeType="1"/>
          </p:cNvSpPr>
          <p:nvPr/>
        </p:nvSpPr>
        <p:spPr bwMode="auto">
          <a:xfrm flipV="1">
            <a:off x="9906000" y="4035426"/>
            <a:ext cx="19050" cy="917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7" name="Text Box 34">
            <a:extLst>
              <a:ext uri="{FF2B5EF4-FFF2-40B4-BE49-F238E27FC236}">
                <a16:creationId xmlns:a16="http://schemas.microsoft.com/office/drawing/2014/main" id="{C5820548-D1F6-44A4-A9F1-CDF1FB02C222}"/>
              </a:ext>
            </a:extLst>
          </p:cNvPr>
          <p:cNvSpPr txBox="1">
            <a:spLocks noChangeArrowheads="1"/>
          </p:cNvSpPr>
          <p:nvPr/>
        </p:nvSpPr>
        <p:spPr bwMode="auto">
          <a:xfrm>
            <a:off x="9258300" y="4876800"/>
            <a:ext cx="1619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Custom selection tools</a:t>
            </a:r>
          </a:p>
        </p:txBody>
      </p:sp>
      <p:sp>
        <p:nvSpPr>
          <p:cNvPr id="37908" name="Text Box 8">
            <a:extLst>
              <a:ext uri="{FF2B5EF4-FFF2-40B4-BE49-F238E27FC236}">
                <a16:creationId xmlns:a16="http://schemas.microsoft.com/office/drawing/2014/main" id="{CFAA66B0-1602-4212-9551-8056EC7B378B}"/>
              </a:ext>
            </a:extLst>
          </p:cNvPr>
          <p:cNvSpPr txBox="1">
            <a:spLocks noChangeArrowheads="1"/>
          </p:cNvSpPr>
          <p:nvPr/>
        </p:nvSpPr>
        <p:spPr bwMode="auto">
          <a:xfrm>
            <a:off x="5137151" y="1571626"/>
            <a:ext cx="1317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Display Composite Surface Curves</a:t>
            </a:r>
          </a:p>
        </p:txBody>
      </p:sp>
      <p:sp>
        <p:nvSpPr>
          <p:cNvPr id="37909" name="Line 14">
            <a:extLst>
              <a:ext uri="{FF2B5EF4-FFF2-40B4-BE49-F238E27FC236}">
                <a16:creationId xmlns:a16="http://schemas.microsoft.com/office/drawing/2014/main" id="{1CF81F03-20A1-4736-9C39-0109034685A8}"/>
              </a:ext>
            </a:extLst>
          </p:cNvPr>
          <p:cNvSpPr>
            <a:spLocks noChangeShapeType="1"/>
          </p:cNvSpPr>
          <p:nvPr/>
        </p:nvSpPr>
        <p:spPr bwMode="auto">
          <a:xfrm>
            <a:off x="5638801" y="2854326"/>
            <a:ext cx="4763" cy="657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0" name="Line 13">
            <a:extLst>
              <a:ext uri="{FF2B5EF4-FFF2-40B4-BE49-F238E27FC236}">
                <a16:creationId xmlns:a16="http://schemas.microsoft.com/office/drawing/2014/main" id="{8D221C8E-7693-44C9-97E2-47710F9E2B8A}"/>
              </a:ext>
            </a:extLst>
          </p:cNvPr>
          <p:cNvSpPr>
            <a:spLocks noChangeShapeType="1"/>
          </p:cNvSpPr>
          <p:nvPr/>
        </p:nvSpPr>
        <p:spPr bwMode="auto">
          <a:xfrm>
            <a:off x="8066088" y="3973513"/>
            <a:ext cx="5953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25">
            <a:extLst>
              <a:ext uri="{FF2B5EF4-FFF2-40B4-BE49-F238E27FC236}">
                <a16:creationId xmlns:a16="http://schemas.microsoft.com/office/drawing/2014/main" id="{7411AD14-0EFA-40B1-91D3-31350CD26D65}"/>
              </a:ext>
            </a:extLst>
          </p:cNvPr>
          <p:cNvSpPr>
            <a:spLocks noChangeShapeType="1"/>
          </p:cNvSpPr>
          <p:nvPr/>
        </p:nvSpPr>
        <p:spPr bwMode="auto">
          <a:xfrm>
            <a:off x="8370888" y="4049713"/>
            <a:ext cx="11112" cy="17526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7912" name="Text Box 26">
            <a:extLst>
              <a:ext uri="{FF2B5EF4-FFF2-40B4-BE49-F238E27FC236}">
                <a16:creationId xmlns:a16="http://schemas.microsoft.com/office/drawing/2014/main" id="{2C745269-2407-41D4-918C-9927352C7B53}"/>
              </a:ext>
            </a:extLst>
          </p:cNvPr>
          <p:cNvSpPr txBox="1">
            <a:spLocks noChangeArrowheads="1"/>
          </p:cNvSpPr>
          <p:nvPr/>
        </p:nvSpPr>
        <p:spPr bwMode="auto">
          <a:xfrm>
            <a:off x="7361238" y="5775326"/>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Define cutting plane</a:t>
            </a:r>
          </a:p>
        </p:txBody>
      </p:sp>
      <p:sp>
        <p:nvSpPr>
          <p:cNvPr id="37913" name="Line 7">
            <a:extLst>
              <a:ext uri="{FF2B5EF4-FFF2-40B4-BE49-F238E27FC236}">
                <a16:creationId xmlns:a16="http://schemas.microsoft.com/office/drawing/2014/main" id="{DCB08B07-3A5F-4282-B122-237894502EBA}"/>
              </a:ext>
            </a:extLst>
          </p:cNvPr>
          <p:cNvSpPr>
            <a:spLocks noChangeShapeType="1"/>
          </p:cNvSpPr>
          <p:nvPr/>
        </p:nvSpPr>
        <p:spPr bwMode="auto">
          <a:xfrm flipH="1">
            <a:off x="5257801" y="3959226"/>
            <a:ext cx="4763" cy="1603375"/>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7914" name="Text Box 9">
            <a:extLst>
              <a:ext uri="{FF2B5EF4-FFF2-40B4-BE49-F238E27FC236}">
                <a16:creationId xmlns:a16="http://schemas.microsoft.com/office/drawing/2014/main" id="{F0EECAAD-C8C5-4930-82D3-E56223341BFC}"/>
              </a:ext>
            </a:extLst>
          </p:cNvPr>
          <p:cNvSpPr txBox="1">
            <a:spLocks noChangeArrowheads="1"/>
          </p:cNvSpPr>
          <p:nvPr/>
        </p:nvSpPr>
        <p:spPr bwMode="auto">
          <a:xfrm>
            <a:off x="4760914" y="5486400"/>
            <a:ext cx="1487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Display BCs</a:t>
            </a:r>
          </a:p>
        </p:txBody>
      </p:sp>
      <p:sp>
        <p:nvSpPr>
          <p:cNvPr id="37915" name="Line 13">
            <a:extLst>
              <a:ext uri="{FF2B5EF4-FFF2-40B4-BE49-F238E27FC236}">
                <a16:creationId xmlns:a16="http://schemas.microsoft.com/office/drawing/2014/main" id="{893BFB12-6E16-45F9-BB21-9F85C29B4E01}"/>
              </a:ext>
            </a:extLst>
          </p:cNvPr>
          <p:cNvSpPr>
            <a:spLocks noChangeShapeType="1"/>
          </p:cNvSpPr>
          <p:nvPr/>
        </p:nvSpPr>
        <p:spPr bwMode="auto">
          <a:xfrm>
            <a:off x="9559925" y="39624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6" name="Line 31">
            <a:extLst>
              <a:ext uri="{FF2B5EF4-FFF2-40B4-BE49-F238E27FC236}">
                <a16:creationId xmlns:a16="http://schemas.microsoft.com/office/drawing/2014/main" id="{4180C8D7-2406-477D-9294-F3EB37A6FE6A}"/>
              </a:ext>
            </a:extLst>
          </p:cNvPr>
          <p:cNvSpPr>
            <a:spLocks noChangeShapeType="1"/>
          </p:cNvSpPr>
          <p:nvPr/>
        </p:nvSpPr>
        <p:spPr bwMode="auto">
          <a:xfrm>
            <a:off x="8829676" y="2797175"/>
            <a:ext cx="4763" cy="7175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7" name="Text Box 32">
            <a:extLst>
              <a:ext uri="{FF2B5EF4-FFF2-40B4-BE49-F238E27FC236}">
                <a16:creationId xmlns:a16="http://schemas.microsoft.com/office/drawing/2014/main" id="{4617EAAA-3848-43FE-BFAC-875C40950116}"/>
              </a:ext>
            </a:extLst>
          </p:cNvPr>
          <p:cNvSpPr txBox="1">
            <a:spLocks noChangeArrowheads="1"/>
          </p:cNvSpPr>
          <p:nvPr/>
        </p:nvSpPr>
        <p:spPr bwMode="auto">
          <a:xfrm>
            <a:off x="8091489" y="2101851"/>
            <a:ext cx="199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Curve valence (Display merges)</a:t>
            </a:r>
          </a:p>
        </p:txBody>
      </p:sp>
      <p:pic>
        <p:nvPicPr>
          <p:cNvPr id="37918" name="Picture 2">
            <a:extLst>
              <a:ext uri="{FF2B5EF4-FFF2-40B4-BE49-F238E27FC236}">
                <a16:creationId xmlns:a16="http://schemas.microsoft.com/office/drawing/2014/main" id="{A2CEB23D-0B6B-41E9-8F44-1B4CCEA3D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3538538"/>
            <a:ext cx="8947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Text Box 32">
            <a:extLst>
              <a:ext uri="{FF2B5EF4-FFF2-40B4-BE49-F238E27FC236}">
                <a16:creationId xmlns:a16="http://schemas.microsoft.com/office/drawing/2014/main" id="{6C636B1C-D312-4667-BC4E-B39B7838655B}"/>
              </a:ext>
            </a:extLst>
          </p:cNvPr>
          <p:cNvSpPr txBox="1">
            <a:spLocks noChangeArrowheads="1"/>
          </p:cNvSpPr>
          <p:nvPr/>
        </p:nvSpPr>
        <p:spPr bwMode="auto">
          <a:xfrm>
            <a:off x="8958263" y="2870200"/>
            <a:ext cx="1744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000"/>
              <a:t>Show Overlaps</a:t>
            </a:r>
          </a:p>
        </p:txBody>
      </p:sp>
      <p:sp>
        <p:nvSpPr>
          <p:cNvPr id="37920" name="Line 31">
            <a:extLst>
              <a:ext uri="{FF2B5EF4-FFF2-40B4-BE49-F238E27FC236}">
                <a16:creationId xmlns:a16="http://schemas.microsoft.com/office/drawing/2014/main" id="{7284B289-19FF-4E7F-8521-C5CAB75E5F31}"/>
              </a:ext>
            </a:extLst>
          </p:cNvPr>
          <p:cNvSpPr>
            <a:spLocks noChangeShapeType="1"/>
          </p:cNvSpPr>
          <p:nvPr/>
        </p:nvSpPr>
        <p:spPr bwMode="auto">
          <a:xfrm>
            <a:off x="9266239" y="3270250"/>
            <a:ext cx="9525" cy="279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a:extLst>
              <a:ext uri="{FF2B5EF4-FFF2-40B4-BE49-F238E27FC236}">
                <a16:creationId xmlns:a16="http://schemas.microsoft.com/office/drawing/2014/main" id="{117947E2-C721-489C-9A49-A183808C8E10}"/>
              </a:ext>
            </a:extLst>
          </p:cNvPr>
          <p:cNvSpPr>
            <a:spLocks noGrp="1" noChangeArrowheads="1"/>
          </p:cNvSpPr>
          <p:nvPr>
            <p:ph type="title"/>
          </p:nvPr>
        </p:nvSpPr>
        <p:spPr/>
        <p:txBody>
          <a:bodyPr/>
          <a:lstStyle/>
          <a:p>
            <a:pPr>
              <a:defRPr/>
            </a:pPr>
            <a:r>
              <a:rPr lang="en-US" sz="2400" dirty="0"/>
              <a:t>Selecting Entities in the Graphics Window</a:t>
            </a:r>
          </a:p>
        </p:txBody>
      </p:sp>
      <p:pic>
        <p:nvPicPr>
          <p:cNvPr id="39939" name="Picture 28">
            <a:extLst>
              <a:ext uri="{FF2B5EF4-FFF2-40B4-BE49-F238E27FC236}">
                <a16:creationId xmlns:a16="http://schemas.microsoft.com/office/drawing/2014/main" id="{B480308A-0CCD-4506-9B20-A5CA72197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3276601"/>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AutoShape 29">
            <a:extLst>
              <a:ext uri="{FF2B5EF4-FFF2-40B4-BE49-F238E27FC236}">
                <a16:creationId xmlns:a16="http://schemas.microsoft.com/office/drawing/2014/main" id="{C32992DC-D73E-4F92-A351-EB5401825788}"/>
              </a:ext>
            </a:extLst>
          </p:cNvPr>
          <p:cNvSpPr>
            <a:spLocks noChangeArrowheads="1"/>
          </p:cNvSpPr>
          <p:nvPr/>
        </p:nvSpPr>
        <p:spPr bwMode="auto">
          <a:xfrm rot="13187769">
            <a:off x="4766803" y="3103564"/>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dirty="0">
              <a:latin typeface="Arial" panose="020B0604020202020204" pitchFamily="34" charset="0"/>
            </a:endParaRPr>
          </a:p>
        </p:txBody>
      </p:sp>
      <p:sp>
        <p:nvSpPr>
          <p:cNvPr id="39941" name="Text Box 30">
            <a:extLst>
              <a:ext uri="{FF2B5EF4-FFF2-40B4-BE49-F238E27FC236}">
                <a16:creationId xmlns:a16="http://schemas.microsoft.com/office/drawing/2014/main" id="{E6BA0DA3-5AFF-4D61-9BCD-CB48671FD58E}"/>
              </a:ext>
            </a:extLst>
          </p:cNvPr>
          <p:cNvSpPr txBox="1">
            <a:spLocks noChangeArrowheads="1"/>
          </p:cNvSpPr>
          <p:nvPr/>
        </p:nvSpPr>
        <p:spPr bwMode="auto">
          <a:xfrm>
            <a:off x="2438400" y="1905001"/>
            <a:ext cx="2819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To select an entity, click and release the left mouse button.  Entity is selected when the button is released. </a:t>
            </a:r>
          </a:p>
        </p:txBody>
      </p:sp>
      <p:sp>
        <p:nvSpPr>
          <p:cNvPr id="39942" name="Text Box 31">
            <a:extLst>
              <a:ext uri="{FF2B5EF4-FFF2-40B4-BE49-F238E27FC236}">
                <a16:creationId xmlns:a16="http://schemas.microsoft.com/office/drawing/2014/main" id="{52915F34-FBC2-4A09-B857-A0EA8D4B5434}"/>
              </a:ext>
            </a:extLst>
          </p:cNvPr>
          <p:cNvSpPr txBox="1">
            <a:spLocks noChangeArrowheads="1"/>
          </p:cNvSpPr>
          <p:nvPr/>
        </p:nvSpPr>
        <p:spPr bwMode="auto">
          <a:xfrm>
            <a:off x="6324600" y="4632326"/>
            <a:ext cx="3886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Pre-selection filter highlights the current geometry that would be selected on a mouse click.   The cursor style indicates the entity type that will be selected. </a:t>
            </a:r>
          </a:p>
        </p:txBody>
      </p:sp>
      <p:pic>
        <p:nvPicPr>
          <p:cNvPr id="39943" name="Picture 2">
            <a:extLst>
              <a:ext uri="{FF2B5EF4-FFF2-40B4-BE49-F238E27FC236}">
                <a16:creationId xmlns:a16="http://schemas.microsoft.com/office/drawing/2014/main" id="{03E1341C-30C2-4C9B-8467-C6407525D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225" y="2076451"/>
            <a:ext cx="22479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6">
            <a:extLst>
              <a:ext uri="{FF2B5EF4-FFF2-40B4-BE49-F238E27FC236}">
                <a16:creationId xmlns:a16="http://schemas.microsoft.com/office/drawing/2014/main" id="{EFA9AB1C-BEE3-488F-B015-23613114D5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225" y="1670051"/>
            <a:ext cx="17716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63B15C7-1AAE-4980-9ED2-FFC25C15C1B3}"/>
              </a:ext>
            </a:extLst>
          </p:cNvPr>
          <p:cNvSpPr/>
          <p:nvPr/>
        </p:nvSpPr>
        <p:spPr bwMode="auto">
          <a:xfrm>
            <a:off x="7529513" y="1635126"/>
            <a:ext cx="336550" cy="354013"/>
          </a:xfrm>
          <a:prstGeom prst="rect">
            <a:avLst/>
          </a:prstGeom>
          <a:noFill/>
          <a:ln>
            <a:solidFill>
              <a:srgbClr val="FF0000"/>
            </a:solidFill>
            <a:headEnd type="none" w="med" len="med"/>
            <a:tailEnd type="none" w="med" len="med"/>
          </a:ln>
          <a:extLst>
            <a:ext uri="{AF507438-7753-43e0-B8FC-AC1667EBCBE1}"/>
          </a:extLst>
        </p:spPr>
        <p:style>
          <a:lnRef idx="2">
            <a:schemeClr val="dk1"/>
          </a:lnRef>
          <a:fillRef idx="1">
            <a:schemeClr val="lt1"/>
          </a:fillRef>
          <a:effectRef idx="0">
            <a:schemeClr val="dk1"/>
          </a:effectRef>
          <a:fontRef idx="minor">
            <a:schemeClr val="dk1"/>
          </a:fontRef>
        </p:style>
        <p:txBody>
          <a:bodyPr/>
          <a:lstStyle/>
          <a:p>
            <a:pPr>
              <a:defRPr/>
            </a:pPr>
            <a:endParaRPr lang="en-US" sz="1000">
              <a:solidFill>
                <a:srgbClr val="000000"/>
              </a:solidFill>
              <a:latin typeface="Times New Roman" charset="0"/>
            </a:endParaRPr>
          </a:p>
        </p:txBody>
      </p:sp>
      <p:pic>
        <p:nvPicPr>
          <p:cNvPr id="39946" name="Picture 4">
            <a:extLst>
              <a:ext uri="{FF2B5EF4-FFF2-40B4-BE49-F238E27FC236}">
                <a16:creationId xmlns:a16="http://schemas.microsoft.com/office/drawing/2014/main" id="{78F4AA8C-7106-447D-8495-8EB99019C7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003676"/>
            <a:ext cx="2133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a:extLst>
              <a:ext uri="{FF2B5EF4-FFF2-40B4-BE49-F238E27FC236}">
                <a16:creationId xmlns:a16="http://schemas.microsoft.com/office/drawing/2014/main" id="{8F8B0C72-48A4-449C-A0E2-6C291828B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6" y="1608138"/>
            <a:ext cx="49387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7">
            <a:extLst>
              <a:ext uri="{FF2B5EF4-FFF2-40B4-BE49-F238E27FC236}">
                <a16:creationId xmlns:a16="http://schemas.microsoft.com/office/drawing/2014/main" id="{D46162D4-3D18-46FF-9B0E-195EA56DF3CB}"/>
              </a:ext>
            </a:extLst>
          </p:cNvPr>
          <p:cNvSpPr>
            <a:spLocks noGrp="1" noChangeArrowheads="1"/>
          </p:cNvSpPr>
          <p:nvPr>
            <p:ph type="title"/>
          </p:nvPr>
        </p:nvSpPr>
        <p:spPr/>
        <p:txBody>
          <a:bodyPr/>
          <a:lstStyle/>
          <a:p>
            <a:pPr>
              <a:defRPr/>
            </a:pPr>
            <a:r>
              <a:rPr lang="en-US" sz="2400" dirty="0"/>
              <a:t>Selecting Surfaces in the Graphics Window</a:t>
            </a:r>
          </a:p>
        </p:txBody>
      </p:sp>
      <p:sp>
        <p:nvSpPr>
          <p:cNvPr id="41988" name="Text Box 46">
            <a:extLst>
              <a:ext uri="{FF2B5EF4-FFF2-40B4-BE49-F238E27FC236}">
                <a16:creationId xmlns:a16="http://schemas.microsoft.com/office/drawing/2014/main" id="{453FE571-17AF-4F48-B664-7F23DFB478CB}"/>
              </a:ext>
            </a:extLst>
          </p:cNvPr>
          <p:cNvSpPr txBox="1">
            <a:spLocks noChangeArrowheads="1"/>
          </p:cNvSpPr>
          <p:nvPr/>
        </p:nvSpPr>
        <p:spPr bwMode="auto">
          <a:xfrm>
            <a:off x="1981200" y="1676401"/>
            <a:ext cx="2819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Move cursor to a surface.  The bounding curves of the surface are highlighted, and cursor indicates surface type. </a:t>
            </a:r>
          </a:p>
        </p:txBody>
      </p:sp>
      <p:pic>
        <p:nvPicPr>
          <p:cNvPr id="41989" name="Picture 6">
            <a:extLst>
              <a:ext uri="{FF2B5EF4-FFF2-40B4-BE49-F238E27FC236}">
                <a16:creationId xmlns:a16="http://schemas.microsoft.com/office/drawing/2014/main" id="{417E8363-C622-4C0D-AF6B-6D9E87176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340100"/>
            <a:ext cx="6175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a:extLst>
              <a:ext uri="{FF2B5EF4-FFF2-40B4-BE49-F238E27FC236}">
                <a16:creationId xmlns:a16="http://schemas.microsoft.com/office/drawing/2014/main" id="{C06329A2-D571-43B8-A980-8922C9EB09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1" y="3775076"/>
            <a:ext cx="6000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E2FED4C-0D0F-4DA7-BD58-905FF8831303}"/>
              </a:ext>
            </a:extLst>
          </p:cNvPr>
          <p:cNvPicPr>
            <a:picLocks noChangeAspect="1" noChangeArrowheads="1"/>
          </p:cNvPicPr>
          <p:nvPr/>
        </p:nvPicPr>
        <p:blipFill>
          <a:blip r:embed="rId3"/>
          <a:srcRect/>
          <a:stretch/>
        </p:blipFill>
        <p:spPr bwMode="auto">
          <a:xfrm>
            <a:off x="1220012" y="1389064"/>
            <a:ext cx="8944405" cy="480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
            <a:extLst>
              <a:ext uri="{FF2B5EF4-FFF2-40B4-BE49-F238E27FC236}">
                <a16:creationId xmlns:a16="http://schemas.microsoft.com/office/drawing/2014/main" id="{3EAA8090-0442-4466-8B97-AB70E0079086}"/>
              </a:ext>
            </a:extLst>
          </p:cNvPr>
          <p:cNvSpPr txBox="1">
            <a:spLocks noChangeArrowheads="1"/>
          </p:cNvSpPr>
          <p:nvPr/>
        </p:nvSpPr>
        <p:spPr bwMode="auto">
          <a:xfrm>
            <a:off x="4648200" y="3124200"/>
            <a:ext cx="220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1600" dirty="0">
                <a:solidFill>
                  <a:schemeClr val="accent2"/>
                </a:solidFill>
              </a:rPr>
              <a:t>Graphics Window</a:t>
            </a:r>
          </a:p>
        </p:txBody>
      </p:sp>
      <p:sp>
        <p:nvSpPr>
          <p:cNvPr id="7172" name="TextBox 4">
            <a:extLst>
              <a:ext uri="{FF2B5EF4-FFF2-40B4-BE49-F238E27FC236}">
                <a16:creationId xmlns:a16="http://schemas.microsoft.com/office/drawing/2014/main" id="{2D1E6DE8-7219-4FD8-93F2-A756BC5477DA}"/>
              </a:ext>
            </a:extLst>
          </p:cNvPr>
          <p:cNvSpPr txBox="1">
            <a:spLocks noChangeArrowheads="1"/>
          </p:cNvSpPr>
          <p:nvPr/>
        </p:nvSpPr>
        <p:spPr bwMode="auto">
          <a:xfrm>
            <a:off x="1905001" y="1110285"/>
            <a:ext cx="251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600" dirty="0">
                <a:solidFill>
                  <a:schemeClr val="accent2"/>
                </a:solidFill>
              </a:rPr>
              <a:t>Pulldown Menu Commands</a:t>
            </a:r>
          </a:p>
        </p:txBody>
      </p:sp>
      <p:sp>
        <p:nvSpPr>
          <p:cNvPr id="7173" name="TextBox 5">
            <a:extLst>
              <a:ext uri="{FF2B5EF4-FFF2-40B4-BE49-F238E27FC236}">
                <a16:creationId xmlns:a16="http://schemas.microsoft.com/office/drawing/2014/main" id="{346F4D63-B78A-4A26-A32F-1BD24DF4AB14}"/>
              </a:ext>
            </a:extLst>
          </p:cNvPr>
          <p:cNvSpPr txBox="1">
            <a:spLocks noChangeArrowheads="1"/>
          </p:cNvSpPr>
          <p:nvPr/>
        </p:nvSpPr>
        <p:spPr bwMode="auto">
          <a:xfrm>
            <a:off x="5329928" y="1219995"/>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600" dirty="0">
                <a:solidFill>
                  <a:schemeClr val="accent2"/>
                </a:solidFill>
              </a:rPr>
              <a:t>Toolbar Commands</a:t>
            </a:r>
          </a:p>
        </p:txBody>
      </p:sp>
      <p:sp>
        <p:nvSpPr>
          <p:cNvPr id="7174" name="TextBox 6">
            <a:extLst>
              <a:ext uri="{FF2B5EF4-FFF2-40B4-BE49-F238E27FC236}">
                <a16:creationId xmlns:a16="http://schemas.microsoft.com/office/drawing/2014/main" id="{90EC0DDB-3C19-4691-87DD-6ADD9023ABCF}"/>
              </a:ext>
            </a:extLst>
          </p:cNvPr>
          <p:cNvSpPr txBox="1">
            <a:spLocks noChangeArrowheads="1"/>
          </p:cNvSpPr>
          <p:nvPr/>
        </p:nvSpPr>
        <p:spPr bwMode="auto">
          <a:xfrm>
            <a:off x="1220012" y="3336442"/>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600" dirty="0">
                <a:solidFill>
                  <a:schemeClr val="accent2"/>
                </a:solidFill>
              </a:rPr>
              <a:t>Model Tree</a:t>
            </a:r>
          </a:p>
        </p:txBody>
      </p:sp>
      <p:sp>
        <p:nvSpPr>
          <p:cNvPr id="7175" name="TextBox 7">
            <a:extLst>
              <a:ext uri="{FF2B5EF4-FFF2-40B4-BE49-F238E27FC236}">
                <a16:creationId xmlns:a16="http://schemas.microsoft.com/office/drawing/2014/main" id="{B220B0AA-9D60-437F-86E6-C54DD0A304E1}"/>
              </a:ext>
            </a:extLst>
          </p:cNvPr>
          <p:cNvSpPr txBox="1">
            <a:spLocks noChangeArrowheads="1"/>
          </p:cNvSpPr>
          <p:nvPr/>
        </p:nvSpPr>
        <p:spPr bwMode="auto">
          <a:xfrm>
            <a:off x="1220012" y="464353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1600" dirty="0">
                <a:solidFill>
                  <a:schemeClr val="accent2"/>
                </a:solidFill>
              </a:rPr>
              <a:t>Properties Page</a:t>
            </a:r>
          </a:p>
        </p:txBody>
      </p:sp>
      <p:sp>
        <p:nvSpPr>
          <p:cNvPr id="7176" name="TextBox 8">
            <a:extLst>
              <a:ext uri="{FF2B5EF4-FFF2-40B4-BE49-F238E27FC236}">
                <a16:creationId xmlns:a16="http://schemas.microsoft.com/office/drawing/2014/main" id="{0B536EB1-4073-4CE8-9021-9BFF3E49717D}"/>
              </a:ext>
            </a:extLst>
          </p:cNvPr>
          <p:cNvSpPr txBox="1">
            <a:spLocks noChangeArrowheads="1"/>
          </p:cNvSpPr>
          <p:nvPr/>
        </p:nvSpPr>
        <p:spPr bwMode="auto">
          <a:xfrm>
            <a:off x="4858199" y="5321741"/>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600" dirty="0">
                <a:solidFill>
                  <a:schemeClr val="accent2"/>
                </a:solidFill>
              </a:rPr>
              <a:t>Command Line</a:t>
            </a:r>
          </a:p>
        </p:txBody>
      </p:sp>
      <p:sp>
        <p:nvSpPr>
          <p:cNvPr id="7177" name="TextBox 9">
            <a:extLst>
              <a:ext uri="{FF2B5EF4-FFF2-40B4-BE49-F238E27FC236}">
                <a16:creationId xmlns:a16="http://schemas.microsoft.com/office/drawing/2014/main" id="{AD74B0D3-D1A8-4223-897B-88C173D80A8B}"/>
              </a:ext>
            </a:extLst>
          </p:cNvPr>
          <p:cNvSpPr txBox="1">
            <a:spLocks noChangeArrowheads="1"/>
          </p:cNvSpPr>
          <p:nvPr/>
        </p:nvSpPr>
        <p:spPr bwMode="auto">
          <a:xfrm>
            <a:off x="8736980" y="254000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1600" dirty="0">
                <a:solidFill>
                  <a:schemeClr val="accent2"/>
                </a:solidFill>
              </a:rPr>
              <a:t>Command Panel</a:t>
            </a:r>
          </a:p>
        </p:txBody>
      </p:sp>
      <p:cxnSp>
        <p:nvCxnSpPr>
          <p:cNvPr id="12" name="Straight Arrow Connector 11">
            <a:extLst>
              <a:ext uri="{FF2B5EF4-FFF2-40B4-BE49-F238E27FC236}">
                <a16:creationId xmlns:a16="http://schemas.microsoft.com/office/drawing/2014/main" id="{4EE9213B-3DF9-470E-B4AB-B3AE5ABDC8C5}"/>
              </a:ext>
            </a:extLst>
          </p:cNvPr>
          <p:cNvCxnSpPr>
            <a:cxnSpLocks/>
            <a:stCxn id="7173" idx="1"/>
          </p:cNvCxnSpPr>
          <p:nvPr/>
        </p:nvCxnSpPr>
        <p:spPr bwMode="auto">
          <a:xfrm flipH="1">
            <a:off x="4359966" y="1389859"/>
            <a:ext cx="969962" cy="515937"/>
          </a:xfrm>
          <a:prstGeom prst="straightConnector1">
            <a:avLst/>
          </a:prstGeom>
          <a:ln>
            <a:headEnd type="none" w="med" len="med"/>
            <a:tailEnd type="triangle"/>
          </a:ln>
          <a:extLst>
            <a:ext uri="{AF507438-7753-43e0-B8FC-AC1667EBCBE1}"/>
          </a:extLst>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07CDBE94-2CC3-4FDC-8EA3-5B500DAE76E3}"/>
              </a:ext>
            </a:extLst>
          </p:cNvPr>
          <p:cNvCxnSpPr/>
          <p:nvPr/>
        </p:nvCxnSpPr>
        <p:spPr bwMode="auto">
          <a:xfrm>
            <a:off x="7068241" y="1426371"/>
            <a:ext cx="381000" cy="195263"/>
          </a:xfrm>
          <a:prstGeom prst="straightConnector1">
            <a:avLst/>
          </a:prstGeom>
          <a:ln>
            <a:headEnd type="none" w="med" len="med"/>
            <a:tailEnd type="triangle"/>
          </a:ln>
          <a:extLst>
            <a:ext uri="{AF507438-7753-43e0-B8FC-AC1667EBCBE1}"/>
          </a:extLst>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id="{041A896D-1079-4B36-82B6-8C0B82E2E3DF}"/>
              </a:ext>
            </a:extLst>
          </p:cNvPr>
          <p:cNvCxnSpPr/>
          <p:nvPr/>
        </p:nvCxnSpPr>
        <p:spPr bwMode="auto">
          <a:xfrm flipH="1">
            <a:off x="2576515" y="1448423"/>
            <a:ext cx="852487" cy="119062"/>
          </a:xfrm>
          <a:prstGeom prst="straightConnector1">
            <a:avLst/>
          </a:prstGeom>
          <a:ln>
            <a:headEnd type="none" w="med" len="med"/>
            <a:tailEnd type="triangle"/>
          </a:ln>
          <a:extLst>
            <a:ext uri="{AF507438-7753-43e0-B8FC-AC1667EBCBE1}"/>
          </a:extLst>
        </p:spPr>
        <p:style>
          <a:lnRef idx="2">
            <a:schemeClr val="accent6"/>
          </a:lnRef>
          <a:fillRef idx="0">
            <a:schemeClr val="accent6"/>
          </a:fillRef>
          <a:effectRef idx="1">
            <a:schemeClr val="accent6"/>
          </a:effectRef>
          <a:fontRef idx="minor">
            <a:schemeClr val="tx1"/>
          </a:fontRef>
        </p:style>
      </p:cxnSp>
      <p:sp>
        <p:nvSpPr>
          <p:cNvPr id="7181" name="TextBox 17">
            <a:extLst>
              <a:ext uri="{FF2B5EF4-FFF2-40B4-BE49-F238E27FC236}">
                <a16:creationId xmlns:a16="http://schemas.microsoft.com/office/drawing/2014/main" id="{650B4F93-0275-49CD-A6A1-91EC736EAA27}"/>
              </a:ext>
            </a:extLst>
          </p:cNvPr>
          <p:cNvSpPr txBox="1">
            <a:spLocks noChangeArrowheads="1"/>
          </p:cNvSpPr>
          <p:nvPr/>
        </p:nvSpPr>
        <p:spPr bwMode="auto">
          <a:xfrm>
            <a:off x="7449241" y="4376210"/>
            <a:ext cx="1204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600">
                <a:solidFill>
                  <a:schemeClr val="accent2"/>
                </a:solidFill>
              </a:rPr>
              <a:t>Power Tools</a:t>
            </a:r>
          </a:p>
        </p:txBody>
      </p:sp>
      <p:cxnSp>
        <p:nvCxnSpPr>
          <p:cNvPr id="20" name="Straight Arrow Connector 19">
            <a:extLst>
              <a:ext uri="{FF2B5EF4-FFF2-40B4-BE49-F238E27FC236}">
                <a16:creationId xmlns:a16="http://schemas.microsoft.com/office/drawing/2014/main" id="{5DFE4106-4047-4CA5-A21D-C674F05DBE20}"/>
              </a:ext>
            </a:extLst>
          </p:cNvPr>
          <p:cNvCxnSpPr/>
          <p:nvPr/>
        </p:nvCxnSpPr>
        <p:spPr bwMode="auto">
          <a:xfrm>
            <a:off x="8077200" y="4731026"/>
            <a:ext cx="1504122" cy="1181430"/>
          </a:xfrm>
          <a:prstGeom prst="straightConnector1">
            <a:avLst/>
          </a:prstGeom>
          <a:ln>
            <a:headEnd type="none" w="med" len="med"/>
            <a:tailEnd type="triangle"/>
          </a:ln>
          <a:extLst>
            <a:ext uri="{AF507438-7753-43e0-B8FC-AC1667EBCBE1}"/>
          </a:extLst>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a:extLst>
              <a:ext uri="{FF2B5EF4-FFF2-40B4-BE49-F238E27FC236}">
                <a16:creationId xmlns:a16="http://schemas.microsoft.com/office/drawing/2014/main" id="{7526FECE-3048-4F70-A23A-C6C805B8577F}"/>
              </a:ext>
            </a:extLst>
          </p:cNvPr>
          <p:cNvSpPr>
            <a:spLocks noGrp="1" noChangeArrowheads="1"/>
          </p:cNvSpPr>
          <p:nvPr>
            <p:ph type="title"/>
          </p:nvPr>
        </p:nvSpPr>
        <p:spPr/>
        <p:txBody>
          <a:bodyPr/>
          <a:lstStyle/>
          <a:p>
            <a:pPr>
              <a:defRPr/>
            </a:pPr>
            <a:r>
              <a:rPr lang="en-US" sz="2400" dirty="0"/>
              <a:t>Selecting Curves in the Graphics Window</a:t>
            </a:r>
          </a:p>
        </p:txBody>
      </p:sp>
      <p:sp>
        <p:nvSpPr>
          <p:cNvPr id="44035" name="Text Box 17">
            <a:extLst>
              <a:ext uri="{FF2B5EF4-FFF2-40B4-BE49-F238E27FC236}">
                <a16:creationId xmlns:a16="http://schemas.microsoft.com/office/drawing/2014/main" id="{D0C6BA33-E0E8-45A9-8A63-59045F6F78D2}"/>
              </a:ext>
            </a:extLst>
          </p:cNvPr>
          <p:cNvSpPr txBox="1">
            <a:spLocks noChangeArrowheads="1"/>
          </p:cNvSpPr>
          <p:nvPr/>
        </p:nvSpPr>
        <p:spPr bwMode="auto">
          <a:xfrm>
            <a:off x="1981200" y="1676401"/>
            <a:ext cx="2819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Move the cursor to a curve. The curve is highlighted, and the cursor indicates curve type. </a:t>
            </a:r>
          </a:p>
        </p:txBody>
      </p:sp>
      <p:pic>
        <p:nvPicPr>
          <p:cNvPr id="44036" name="Picture 6">
            <a:extLst>
              <a:ext uri="{FF2B5EF4-FFF2-40B4-BE49-F238E27FC236}">
                <a16:creationId xmlns:a16="http://schemas.microsoft.com/office/drawing/2014/main" id="{18CCF3E9-4E83-4EAA-81D8-B0274B141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1600200"/>
            <a:ext cx="4943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8">
            <a:extLst>
              <a:ext uri="{FF2B5EF4-FFF2-40B4-BE49-F238E27FC236}">
                <a16:creationId xmlns:a16="http://schemas.microsoft.com/office/drawing/2014/main" id="{FF99EF6B-A984-478B-978D-E78591BEF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2998788"/>
            <a:ext cx="6778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a:extLst>
              <a:ext uri="{FF2B5EF4-FFF2-40B4-BE49-F238E27FC236}">
                <a16:creationId xmlns:a16="http://schemas.microsoft.com/office/drawing/2014/main" id="{023BD72A-AF36-4E17-ADDC-C91A67EB9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3149600"/>
            <a:ext cx="53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a:extLst>
              <a:ext uri="{FF2B5EF4-FFF2-40B4-BE49-F238E27FC236}">
                <a16:creationId xmlns:a16="http://schemas.microsoft.com/office/drawing/2014/main" id="{0735E90E-296C-4127-B671-C750E5EE172C}"/>
              </a:ext>
            </a:extLst>
          </p:cNvPr>
          <p:cNvSpPr>
            <a:spLocks noGrp="1" noChangeArrowheads="1"/>
          </p:cNvSpPr>
          <p:nvPr>
            <p:ph type="title"/>
          </p:nvPr>
        </p:nvSpPr>
        <p:spPr/>
        <p:txBody>
          <a:bodyPr/>
          <a:lstStyle/>
          <a:p>
            <a:pPr>
              <a:defRPr/>
            </a:pPr>
            <a:r>
              <a:rPr lang="en-US" sz="2400" dirty="0"/>
              <a:t>Selecting Vertices in the Graphics Window</a:t>
            </a:r>
          </a:p>
        </p:txBody>
      </p:sp>
      <p:sp>
        <p:nvSpPr>
          <p:cNvPr id="46083" name="Text Box 15">
            <a:extLst>
              <a:ext uri="{FF2B5EF4-FFF2-40B4-BE49-F238E27FC236}">
                <a16:creationId xmlns:a16="http://schemas.microsoft.com/office/drawing/2014/main" id="{0CBA192D-5C7E-4ABD-93B6-33A97C71EA70}"/>
              </a:ext>
            </a:extLst>
          </p:cNvPr>
          <p:cNvSpPr txBox="1">
            <a:spLocks noChangeArrowheads="1"/>
          </p:cNvSpPr>
          <p:nvPr/>
        </p:nvSpPr>
        <p:spPr bwMode="auto">
          <a:xfrm>
            <a:off x="1981200" y="1676401"/>
            <a:ext cx="2819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Move the cursor to a vertex. The vertex is highlighted, and the cursor indicates vertex type. </a:t>
            </a:r>
          </a:p>
        </p:txBody>
      </p:sp>
      <p:pic>
        <p:nvPicPr>
          <p:cNvPr id="46084" name="Picture 2">
            <a:extLst>
              <a:ext uri="{FF2B5EF4-FFF2-40B4-BE49-F238E27FC236}">
                <a16:creationId xmlns:a16="http://schemas.microsoft.com/office/drawing/2014/main" id="{8F6E1608-DACA-4C87-9B68-3BD0F32FB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3141664"/>
            <a:ext cx="8064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a:extLst>
              <a:ext uri="{FF2B5EF4-FFF2-40B4-BE49-F238E27FC236}">
                <a16:creationId xmlns:a16="http://schemas.microsoft.com/office/drawing/2014/main" id="{46D60143-C4AE-445B-9BE2-144A0F656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1600200"/>
            <a:ext cx="49371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a:extLst>
              <a:ext uri="{FF2B5EF4-FFF2-40B4-BE49-F238E27FC236}">
                <a16:creationId xmlns:a16="http://schemas.microsoft.com/office/drawing/2014/main" id="{D907D209-D9BB-49FD-BB9B-C4B79B986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3201989"/>
            <a:ext cx="5397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a:extLst>
              <a:ext uri="{FF2B5EF4-FFF2-40B4-BE49-F238E27FC236}">
                <a16:creationId xmlns:a16="http://schemas.microsoft.com/office/drawing/2014/main" id="{BE6890CE-F575-47C1-A943-EC64E2F5C22C}"/>
              </a:ext>
            </a:extLst>
          </p:cNvPr>
          <p:cNvSpPr>
            <a:spLocks noGrp="1" noChangeArrowheads="1"/>
          </p:cNvSpPr>
          <p:nvPr>
            <p:ph type="title"/>
          </p:nvPr>
        </p:nvSpPr>
        <p:spPr/>
        <p:txBody>
          <a:bodyPr/>
          <a:lstStyle/>
          <a:p>
            <a:pPr>
              <a:defRPr/>
            </a:pPr>
            <a:r>
              <a:rPr lang="en-US" sz="2400" dirty="0"/>
              <a:t>Selecting Other Entities in the Graphics Window</a:t>
            </a:r>
          </a:p>
        </p:txBody>
      </p:sp>
      <p:sp>
        <p:nvSpPr>
          <p:cNvPr id="48131" name="Text Box 5">
            <a:extLst>
              <a:ext uri="{FF2B5EF4-FFF2-40B4-BE49-F238E27FC236}">
                <a16:creationId xmlns:a16="http://schemas.microsoft.com/office/drawing/2014/main" id="{FBEAFAFC-8FA4-4577-BEA1-703ECDB9FCA6}"/>
              </a:ext>
            </a:extLst>
          </p:cNvPr>
          <p:cNvSpPr txBox="1">
            <a:spLocks noChangeArrowheads="1"/>
          </p:cNvSpPr>
          <p:nvPr/>
        </p:nvSpPr>
        <p:spPr bwMode="auto">
          <a:xfrm>
            <a:off x="7924800" y="18288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400">
                <a:latin typeface="Arial" panose="020B0604020202020204" pitchFamily="34" charset="0"/>
              </a:rPr>
              <a:t>- Groups</a:t>
            </a:r>
            <a:endParaRPr lang="en-US" altLang="en-US" sz="2400"/>
          </a:p>
        </p:txBody>
      </p:sp>
      <p:sp>
        <p:nvSpPr>
          <p:cNvPr id="48132" name="Text Box 6">
            <a:extLst>
              <a:ext uri="{FF2B5EF4-FFF2-40B4-BE49-F238E27FC236}">
                <a16:creationId xmlns:a16="http://schemas.microsoft.com/office/drawing/2014/main" id="{4520CA60-F96B-492F-83DF-296007D53FAD}"/>
              </a:ext>
            </a:extLst>
          </p:cNvPr>
          <p:cNvSpPr txBox="1">
            <a:spLocks noChangeArrowheads="1"/>
          </p:cNvSpPr>
          <p:nvPr/>
        </p:nvSpPr>
        <p:spPr bwMode="auto">
          <a:xfrm>
            <a:off x="2971800" y="1828800"/>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400">
                <a:latin typeface="Arial" panose="020B0604020202020204" pitchFamily="34" charset="0"/>
              </a:rPr>
              <a:t>- Volumes, can be selected by </a:t>
            </a:r>
            <a:r>
              <a:rPr lang="en-US" altLang="en-US" sz="1400">
                <a:solidFill>
                  <a:srgbClr val="FF0000"/>
                </a:solidFill>
                <a:latin typeface="Arial" panose="020B0604020202020204" pitchFamily="34" charset="0"/>
              </a:rPr>
              <a:t>double clicking on surfaces</a:t>
            </a:r>
            <a:endParaRPr lang="en-US" altLang="en-US" sz="2400"/>
          </a:p>
        </p:txBody>
      </p:sp>
      <p:sp>
        <p:nvSpPr>
          <p:cNvPr id="48133" name="Text Box 9">
            <a:extLst>
              <a:ext uri="{FF2B5EF4-FFF2-40B4-BE49-F238E27FC236}">
                <a16:creationId xmlns:a16="http://schemas.microsoft.com/office/drawing/2014/main" id="{7C15FA63-1499-4A1C-9872-3E2B6C99B229}"/>
              </a:ext>
            </a:extLst>
          </p:cNvPr>
          <p:cNvSpPr txBox="1">
            <a:spLocks noChangeArrowheads="1"/>
          </p:cNvSpPr>
          <p:nvPr/>
        </p:nvSpPr>
        <p:spPr bwMode="auto">
          <a:xfrm>
            <a:off x="7924800" y="243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400">
                <a:latin typeface="Arial" panose="020B0604020202020204" pitchFamily="34" charset="0"/>
              </a:rPr>
              <a:t>- Bodies</a:t>
            </a:r>
            <a:endParaRPr lang="en-US" altLang="en-US" sz="2400"/>
          </a:p>
        </p:txBody>
      </p:sp>
      <p:sp>
        <p:nvSpPr>
          <p:cNvPr id="48134" name="Text Box 10">
            <a:extLst>
              <a:ext uri="{FF2B5EF4-FFF2-40B4-BE49-F238E27FC236}">
                <a16:creationId xmlns:a16="http://schemas.microsoft.com/office/drawing/2014/main" id="{16A5236C-4ECE-4022-937B-95BA6BB562B0}"/>
              </a:ext>
            </a:extLst>
          </p:cNvPr>
          <p:cNvSpPr txBox="1">
            <a:spLocks noChangeArrowheads="1"/>
          </p:cNvSpPr>
          <p:nvPr/>
        </p:nvSpPr>
        <p:spPr bwMode="auto">
          <a:xfrm>
            <a:off x="2971800" y="5562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400">
                <a:latin typeface="Arial" panose="020B0604020202020204" pitchFamily="34" charset="0"/>
              </a:rPr>
              <a:t>- Nodes</a:t>
            </a:r>
            <a:endParaRPr lang="en-US" altLang="en-US" sz="2400"/>
          </a:p>
        </p:txBody>
      </p:sp>
      <p:sp>
        <p:nvSpPr>
          <p:cNvPr id="48135" name="Text Box 11">
            <a:extLst>
              <a:ext uri="{FF2B5EF4-FFF2-40B4-BE49-F238E27FC236}">
                <a16:creationId xmlns:a16="http://schemas.microsoft.com/office/drawing/2014/main" id="{C4266B77-BCDC-4CEA-BE03-A158A031A813}"/>
              </a:ext>
            </a:extLst>
          </p:cNvPr>
          <p:cNvSpPr txBox="1">
            <a:spLocks noChangeArrowheads="1"/>
          </p:cNvSpPr>
          <p:nvPr/>
        </p:nvSpPr>
        <p:spPr bwMode="auto">
          <a:xfrm>
            <a:off x="2971800" y="49530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400">
                <a:latin typeface="Arial" panose="020B0604020202020204" pitchFamily="34" charset="0"/>
              </a:rPr>
              <a:t>- Element Edges</a:t>
            </a:r>
            <a:endParaRPr lang="en-US" altLang="en-US" sz="2400"/>
          </a:p>
        </p:txBody>
      </p:sp>
      <p:sp>
        <p:nvSpPr>
          <p:cNvPr id="48136" name="Text Box 12">
            <a:extLst>
              <a:ext uri="{FF2B5EF4-FFF2-40B4-BE49-F238E27FC236}">
                <a16:creationId xmlns:a16="http://schemas.microsoft.com/office/drawing/2014/main" id="{AB7CC3D1-C2FF-4320-93B4-FE637C1B3005}"/>
              </a:ext>
            </a:extLst>
          </p:cNvPr>
          <p:cNvSpPr txBox="1">
            <a:spLocks noChangeArrowheads="1"/>
          </p:cNvSpPr>
          <p:nvPr/>
        </p:nvSpPr>
        <p:spPr bwMode="auto">
          <a:xfrm>
            <a:off x="2971800" y="3733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400">
                <a:latin typeface="Arial" panose="020B0604020202020204" pitchFamily="34" charset="0"/>
              </a:rPr>
              <a:t>- Quad Elements</a:t>
            </a:r>
            <a:endParaRPr lang="en-US" altLang="en-US" sz="2400"/>
          </a:p>
        </p:txBody>
      </p:sp>
      <p:sp>
        <p:nvSpPr>
          <p:cNvPr id="48137" name="Text Box 13">
            <a:extLst>
              <a:ext uri="{FF2B5EF4-FFF2-40B4-BE49-F238E27FC236}">
                <a16:creationId xmlns:a16="http://schemas.microsoft.com/office/drawing/2014/main" id="{B7DAE1C4-2DC1-45C9-B6BD-BEF7B95843F2}"/>
              </a:ext>
            </a:extLst>
          </p:cNvPr>
          <p:cNvSpPr txBox="1">
            <a:spLocks noChangeArrowheads="1"/>
          </p:cNvSpPr>
          <p:nvPr/>
        </p:nvSpPr>
        <p:spPr bwMode="auto">
          <a:xfrm>
            <a:off x="2971800" y="43434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400">
                <a:latin typeface="Arial" panose="020B0604020202020204" pitchFamily="34" charset="0"/>
              </a:rPr>
              <a:t>- Tri Elements</a:t>
            </a:r>
            <a:endParaRPr lang="en-US" altLang="en-US" sz="2400"/>
          </a:p>
        </p:txBody>
      </p:sp>
      <p:sp>
        <p:nvSpPr>
          <p:cNvPr id="48138" name="Text Box 14">
            <a:extLst>
              <a:ext uri="{FF2B5EF4-FFF2-40B4-BE49-F238E27FC236}">
                <a16:creationId xmlns:a16="http://schemas.microsoft.com/office/drawing/2014/main" id="{1D850DCC-0F78-42AA-8D8D-674D954E1C1E}"/>
              </a:ext>
            </a:extLst>
          </p:cNvPr>
          <p:cNvSpPr txBox="1">
            <a:spLocks noChangeArrowheads="1"/>
          </p:cNvSpPr>
          <p:nvPr/>
        </p:nvSpPr>
        <p:spPr bwMode="auto">
          <a:xfrm>
            <a:off x="2971800" y="26670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400">
                <a:latin typeface="Arial" panose="020B0604020202020204" pitchFamily="34" charset="0"/>
              </a:rPr>
              <a:t>- Hex Elements</a:t>
            </a:r>
            <a:endParaRPr lang="en-US" altLang="en-US" sz="2400"/>
          </a:p>
        </p:txBody>
      </p:sp>
      <p:sp>
        <p:nvSpPr>
          <p:cNvPr id="48139" name="Text Box 15">
            <a:extLst>
              <a:ext uri="{FF2B5EF4-FFF2-40B4-BE49-F238E27FC236}">
                <a16:creationId xmlns:a16="http://schemas.microsoft.com/office/drawing/2014/main" id="{083FB89B-4977-47DE-880C-71D62669D7C8}"/>
              </a:ext>
            </a:extLst>
          </p:cNvPr>
          <p:cNvSpPr txBox="1">
            <a:spLocks noChangeArrowheads="1"/>
          </p:cNvSpPr>
          <p:nvPr/>
        </p:nvSpPr>
        <p:spPr bwMode="auto">
          <a:xfrm>
            <a:off x="2971800" y="3200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400">
                <a:latin typeface="Arial" panose="020B0604020202020204" pitchFamily="34" charset="0"/>
              </a:rPr>
              <a:t>- Tet Elements</a:t>
            </a:r>
            <a:endParaRPr lang="en-US" altLang="en-US" sz="2400"/>
          </a:p>
        </p:txBody>
      </p:sp>
      <p:pic>
        <p:nvPicPr>
          <p:cNvPr id="48140" name="Picture 2">
            <a:extLst>
              <a:ext uri="{FF2B5EF4-FFF2-40B4-BE49-F238E27FC236}">
                <a16:creationId xmlns:a16="http://schemas.microsoft.com/office/drawing/2014/main" id="{C2BFAE5A-E3E3-4D3A-9A11-7F17A489F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1" y="1622425"/>
            <a:ext cx="5318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4">
            <a:extLst>
              <a:ext uri="{FF2B5EF4-FFF2-40B4-BE49-F238E27FC236}">
                <a16:creationId xmlns:a16="http://schemas.microsoft.com/office/drawing/2014/main" id="{FA09113C-B637-4A5D-A645-2E9137C13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14" y="1881189"/>
            <a:ext cx="4016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6">
            <a:extLst>
              <a:ext uri="{FF2B5EF4-FFF2-40B4-BE49-F238E27FC236}">
                <a16:creationId xmlns:a16="http://schemas.microsoft.com/office/drawing/2014/main" id="{E5E9E0FA-AB07-4048-B9E6-6D7FE854F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013" y="2333626"/>
            <a:ext cx="533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8">
            <a:extLst>
              <a:ext uri="{FF2B5EF4-FFF2-40B4-BE49-F238E27FC236}">
                <a16:creationId xmlns:a16="http://schemas.microsoft.com/office/drawing/2014/main" id="{F9D92F4E-723B-4D51-8B69-DD3664EF65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663" y="2562225"/>
            <a:ext cx="482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10">
            <a:extLst>
              <a:ext uri="{FF2B5EF4-FFF2-40B4-BE49-F238E27FC236}">
                <a16:creationId xmlns:a16="http://schemas.microsoft.com/office/drawing/2014/main" id="{A6EEB91D-8D43-4BDD-BEC6-B390A12C0E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6664" y="3175001"/>
            <a:ext cx="4476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12">
            <a:extLst>
              <a:ext uri="{FF2B5EF4-FFF2-40B4-BE49-F238E27FC236}">
                <a16:creationId xmlns:a16="http://schemas.microsoft.com/office/drawing/2014/main" id="{BF88A399-601B-40CF-9047-667CC04708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1113" y="3719513"/>
            <a:ext cx="4381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14">
            <a:extLst>
              <a:ext uri="{FF2B5EF4-FFF2-40B4-BE49-F238E27FC236}">
                <a16:creationId xmlns:a16="http://schemas.microsoft.com/office/drawing/2014/main" id="{86A2784F-1891-4742-9AB1-71BF4AA487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2063" y="4298951"/>
            <a:ext cx="4937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16">
            <a:extLst>
              <a:ext uri="{FF2B5EF4-FFF2-40B4-BE49-F238E27FC236}">
                <a16:creationId xmlns:a16="http://schemas.microsoft.com/office/drawing/2014/main" id="{8306E5C0-4EF0-40AC-8676-E4EDF63CC9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5714"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18">
            <a:extLst>
              <a:ext uri="{FF2B5EF4-FFF2-40B4-BE49-F238E27FC236}">
                <a16:creationId xmlns:a16="http://schemas.microsoft.com/office/drawing/2014/main" id="{50BE12BB-CE3C-4C55-BA5C-CB3D0BDEE7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1589" y="5481638"/>
            <a:ext cx="4714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a:extLst>
              <a:ext uri="{FF2B5EF4-FFF2-40B4-BE49-F238E27FC236}">
                <a16:creationId xmlns:a16="http://schemas.microsoft.com/office/drawing/2014/main" id="{E8EC5B83-1FE5-4E3E-B515-51C6DD90C01E}"/>
              </a:ext>
            </a:extLst>
          </p:cNvPr>
          <p:cNvSpPr>
            <a:spLocks noGrp="1" noChangeArrowheads="1"/>
          </p:cNvSpPr>
          <p:nvPr>
            <p:ph type="title"/>
          </p:nvPr>
        </p:nvSpPr>
        <p:spPr/>
        <p:txBody>
          <a:bodyPr/>
          <a:lstStyle/>
          <a:p>
            <a:pPr>
              <a:defRPr/>
            </a:pPr>
            <a:r>
              <a:rPr lang="en-US">
                <a:ea typeface="+mj-ea"/>
              </a:rPr>
              <a:t>Entity Selection Filter</a:t>
            </a:r>
          </a:p>
        </p:txBody>
      </p:sp>
      <p:sp>
        <p:nvSpPr>
          <p:cNvPr id="50179" name="Rectangle 31">
            <a:extLst>
              <a:ext uri="{FF2B5EF4-FFF2-40B4-BE49-F238E27FC236}">
                <a16:creationId xmlns:a16="http://schemas.microsoft.com/office/drawing/2014/main" id="{AE8AB6DC-2AA8-49AD-BD31-232F56B600A1}"/>
              </a:ext>
            </a:extLst>
          </p:cNvPr>
          <p:cNvSpPr>
            <a:spLocks noGrp="1" noChangeArrowheads="1"/>
          </p:cNvSpPr>
          <p:nvPr>
            <p:ph type="body" sz="half" idx="4294967295"/>
          </p:nvPr>
        </p:nvSpPr>
        <p:spPr>
          <a:xfrm>
            <a:off x="0" y="2590800"/>
            <a:ext cx="7772400" cy="3733800"/>
          </a:xfrm>
        </p:spPr>
        <p:txBody>
          <a:bodyPr/>
          <a:lstStyle/>
          <a:p>
            <a:r>
              <a:rPr lang="en-US" altLang="en-US" sz="2000"/>
              <a:t>Toolbar buttons toggle entity types that will be included in pre-selection</a:t>
            </a:r>
          </a:p>
          <a:p>
            <a:r>
              <a:rPr lang="en-US" altLang="en-US" sz="2000"/>
              <a:t>Default</a:t>
            </a:r>
          </a:p>
          <a:p>
            <a:pPr lvl="1"/>
            <a:r>
              <a:rPr lang="en-US" altLang="en-US" sz="2000">
                <a:latin typeface="Verdana" panose="020B0604030504040204" pitchFamily="34" charset="0"/>
              </a:rPr>
              <a:t>Volume</a:t>
            </a:r>
          </a:p>
          <a:p>
            <a:pPr lvl="1"/>
            <a:r>
              <a:rPr lang="en-US" altLang="en-US" sz="2000">
                <a:latin typeface="Verdana" panose="020B0604030504040204" pitchFamily="34" charset="0"/>
              </a:rPr>
              <a:t>Surface</a:t>
            </a:r>
          </a:p>
          <a:p>
            <a:pPr lvl="1"/>
            <a:r>
              <a:rPr lang="en-US" altLang="en-US" sz="2000">
                <a:latin typeface="Verdana" panose="020B0604030504040204" pitchFamily="34" charset="0"/>
              </a:rPr>
              <a:t>Curve</a:t>
            </a:r>
          </a:p>
          <a:p>
            <a:pPr lvl="1"/>
            <a:r>
              <a:rPr lang="en-US" altLang="en-US" sz="2000">
                <a:latin typeface="Verdana" panose="020B0604030504040204" pitchFamily="34" charset="0"/>
              </a:rPr>
              <a:t>Vertex</a:t>
            </a:r>
          </a:p>
          <a:p>
            <a:r>
              <a:rPr lang="en-US" altLang="en-US" sz="2000"/>
              <a:t>Active ID Input field </a:t>
            </a:r>
            <a:r>
              <a:rPr lang="ja-JP" altLang="en-US" sz="2000"/>
              <a:t>“</a:t>
            </a:r>
            <a:r>
              <a:rPr lang="en-US" altLang="ja-JP" sz="2000"/>
              <a:t>hijacks</a:t>
            </a:r>
            <a:r>
              <a:rPr lang="ja-JP" altLang="en-US" sz="2000"/>
              <a:t>”</a:t>
            </a:r>
            <a:r>
              <a:rPr lang="en-US" altLang="ja-JP" sz="2000"/>
              <a:t> pre-selection so that only the expected entity type is selectable</a:t>
            </a:r>
          </a:p>
          <a:p>
            <a:pPr lvl="1"/>
            <a:endParaRPr lang="en-US" altLang="en-US" sz="2000">
              <a:latin typeface="Verdana" panose="020B0604030504040204" pitchFamily="34" charset="0"/>
            </a:endParaRPr>
          </a:p>
        </p:txBody>
      </p:sp>
      <p:pic>
        <p:nvPicPr>
          <p:cNvPr id="50180" name="Picture 2">
            <a:extLst>
              <a:ext uri="{FF2B5EF4-FFF2-40B4-BE49-F238E27FC236}">
                <a16:creationId xmlns:a16="http://schemas.microsoft.com/office/drawing/2014/main" id="{B546EFCB-3FEC-44F4-958E-75472D5D9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725614"/>
            <a:ext cx="28305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a:extLst>
              <a:ext uri="{FF2B5EF4-FFF2-40B4-BE49-F238E27FC236}">
                <a16:creationId xmlns:a16="http://schemas.microsoft.com/office/drawing/2014/main" id="{6E0A1F10-3F71-4D57-9623-C3A4ACB80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1727200"/>
            <a:ext cx="1943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C3CE5380-8463-4959-8BE5-1D76AF22C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88" y="3927476"/>
            <a:ext cx="29448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a:extLst>
              <a:ext uri="{FF2B5EF4-FFF2-40B4-BE49-F238E27FC236}">
                <a16:creationId xmlns:a16="http://schemas.microsoft.com/office/drawing/2014/main" id="{85F773BF-AEAE-4910-9A5D-99EA3143B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77" y="2454276"/>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a:extLst>
              <a:ext uri="{FF2B5EF4-FFF2-40B4-BE49-F238E27FC236}">
                <a16:creationId xmlns:a16="http://schemas.microsoft.com/office/drawing/2014/main" id="{CA075AF5-6AD2-4FF1-BFB9-E64FA6767182}"/>
              </a:ext>
            </a:extLst>
          </p:cNvPr>
          <p:cNvSpPr txBox="1">
            <a:spLocks noChangeArrowheads="1"/>
          </p:cNvSpPr>
          <p:nvPr/>
        </p:nvSpPr>
        <p:spPr bwMode="auto">
          <a:xfrm>
            <a:off x="5124450" y="2486025"/>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Right Click</a:t>
            </a:r>
            <a:endParaRPr lang="en-US" altLang="en-US" sz="2400">
              <a:latin typeface="Arial" panose="020B0604020202020204" pitchFamily="34" charset="0"/>
            </a:endParaRPr>
          </a:p>
        </p:txBody>
      </p:sp>
      <p:sp>
        <p:nvSpPr>
          <p:cNvPr id="52229" name="AutoShape 5">
            <a:extLst>
              <a:ext uri="{FF2B5EF4-FFF2-40B4-BE49-F238E27FC236}">
                <a16:creationId xmlns:a16="http://schemas.microsoft.com/office/drawing/2014/main" id="{ACE7D6AD-6AC6-4CEB-9046-779FC4203249}"/>
              </a:ext>
            </a:extLst>
          </p:cNvPr>
          <p:cNvSpPr>
            <a:spLocks noChangeArrowheads="1"/>
          </p:cNvSpPr>
          <p:nvPr/>
        </p:nvSpPr>
        <p:spPr bwMode="auto">
          <a:xfrm rot="10815269">
            <a:off x="6172200" y="2105025"/>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dirty="0">
              <a:latin typeface="Arial" panose="020B0604020202020204" pitchFamily="34" charset="0"/>
            </a:endParaRPr>
          </a:p>
        </p:txBody>
      </p:sp>
      <p:sp>
        <p:nvSpPr>
          <p:cNvPr id="52230" name="Text Box 9">
            <a:extLst>
              <a:ext uri="{FF2B5EF4-FFF2-40B4-BE49-F238E27FC236}">
                <a16:creationId xmlns:a16="http://schemas.microsoft.com/office/drawing/2014/main" id="{6F1DF523-651C-47F1-B63C-7A216D12A360}"/>
              </a:ext>
            </a:extLst>
          </p:cNvPr>
          <p:cNvSpPr txBox="1">
            <a:spLocks noChangeArrowheads="1"/>
          </p:cNvSpPr>
          <p:nvPr/>
        </p:nvSpPr>
        <p:spPr bwMode="auto">
          <a:xfrm>
            <a:off x="7066368" y="1828801"/>
            <a:ext cx="3505200"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b="1" dirty="0">
                <a:latin typeface="Arial" panose="020B0604020202020204" pitchFamily="34" charset="0"/>
              </a:rPr>
              <a:t>Right Click Menu options</a:t>
            </a:r>
            <a:endParaRPr lang="en-US" altLang="en-US" sz="1400" b="1" dirty="0">
              <a:latin typeface="Arial" panose="020B0604020202020204" pitchFamily="34" charset="0"/>
            </a:endParaRPr>
          </a:p>
          <a:p>
            <a:pPr>
              <a:spcBef>
                <a:spcPct val="50000"/>
              </a:spcBef>
            </a:pPr>
            <a:r>
              <a:rPr lang="en-US" altLang="en-US" sz="1400" b="1" dirty="0">
                <a:latin typeface="Arial" panose="020B0604020202020204" pitchFamily="34" charset="0"/>
              </a:rPr>
              <a:t>Select Other:</a:t>
            </a:r>
            <a:r>
              <a:rPr lang="en-US" altLang="en-US" sz="1400" dirty="0">
                <a:latin typeface="Arial" panose="020B0604020202020204" pitchFamily="34" charset="0"/>
              </a:rPr>
              <a:t> Cycles through nearby entities</a:t>
            </a:r>
          </a:p>
          <a:p>
            <a:pPr>
              <a:spcBef>
                <a:spcPct val="50000"/>
              </a:spcBef>
            </a:pPr>
            <a:r>
              <a:rPr lang="en-US" altLang="en-US" sz="1400" b="1" dirty="0">
                <a:latin typeface="Arial" panose="020B0604020202020204" pitchFamily="34" charset="0"/>
              </a:rPr>
              <a:t>Pick Extended: </a:t>
            </a:r>
            <a:r>
              <a:rPr lang="en-US" altLang="en-US" sz="1400" dirty="0">
                <a:latin typeface="Arial" panose="020B0604020202020204" pitchFamily="34" charset="0"/>
              </a:rPr>
              <a:t>show the pick extended dialog</a:t>
            </a:r>
            <a:endParaRPr lang="en-US" altLang="en-US" sz="1400" b="1" dirty="0">
              <a:latin typeface="Arial" panose="020B0604020202020204" pitchFamily="34" charset="0"/>
            </a:endParaRPr>
          </a:p>
          <a:p>
            <a:pPr>
              <a:spcBef>
                <a:spcPct val="50000"/>
              </a:spcBef>
            </a:pPr>
            <a:r>
              <a:rPr lang="en-US" altLang="en-US" sz="1400" b="1" dirty="0">
                <a:latin typeface="Arial" panose="020B0604020202020204" pitchFamily="34" charset="0"/>
              </a:rPr>
              <a:t>Zoom To</a:t>
            </a:r>
            <a:r>
              <a:rPr lang="en-US" altLang="en-US" sz="1400" dirty="0">
                <a:latin typeface="Arial" panose="020B0604020202020204" pitchFamily="34" charset="0"/>
              </a:rPr>
              <a:t>: zoom to selected entity and set the entity</a:t>
            </a:r>
            <a:r>
              <a:rPr lang="ja-JP" altLang="en-US" sz="1400" dirty="0">
                <a:latin typeface="Arial" panose="020B0604020202020204" pitchFamily="34" charset="0"/>
              </a:rPr>
              <a:t>’</a:t>
            </a:r>
            <a:r>
              <a:rPr lang="en-US" altLang="ja-JP" sz="1400" dirty="0">
                <a:latin typeface="Arial" panose="020B0604020202020204" pitchFamily="34" charset="0"/>
              </a:rPr>
              <a:t>s centroid as current spin center. </a:t>
            </a:r>
          </a:p>
          <a:p>
            <a:pPr>
              <a:spcBef>
                <a:spcPct val="50000"/>
              </a:spcBef>
            </a:pPr>
            <a:r>
              <a:rPr lang="en-US" altLang="en-US" sz="1400" b="1" dirty="0">
                <a:latin typeface="Arial" panose="020B0604020202020204" pitchFamily="34" charset="0"/>
              </a:rPr>
              <a:t>Draw</a:t>
            </a:r>
            <a:r>
              <a:rPr lang="en-US" altLang="en-US" sz="1400" dirty="0">
                <a:latin typeface="Arial" panose="020B0604020202020204" pitchFamily="34" charset="0"/>
              </a:rPr>
              <a:t>: Draw the selected entity</a:t>
            </a:r>
          </a:p>
          <a:p>
            <a:pPr>
              <a:spcBef>
                <a:spcPct val="50000"/>
              </a:spcBef>
            </a:pPr>
            <a:r>
              <a:rPr lang="en-US" altLang="en-US" sz="1400" b="1" dirty="0">
                <a:latin typeface="Arial" panose="020B0604020202020204" pitchFamily="34" charset="0"/>
              </a:rPr>
              <a:t>Visibility Off</a:t>
            </a:r>
            <a:r>
              <a:rPr lang="en-US" altLang="en-US" sz="1400" dirty="0">
                <a:latin typeface="Arial" panose="020B0604020202020204" pitchFamily="34" charset="0"/>
              </a:rPr>
              <a:t>: Turn the visibility of the current entity off</a:t>
            </a:r>
          </a:p>
          <a:p>
            <a:pPr>
              <a:spcBef>
                <a:spcPct val="50000"/>
              </a:spcBef>
            </a:pPr>
            <a:r>
              <a:rPr lang="en-US" altLang="en-US" sz="1400" b="1" dirty="0">
                <a:latin typeface="Arial" panose="020B0604020202020204" pitchFamily="34" charset="0"/>
              </a:rPr>
              <a:t>Measure</a:t>
            </a:r>
            <a:r>
              <a:rPr lang="en-US" altLang="en-US" sz="1400" dirty="0">
                <a:latin typeface="Arial" panose="020B0604020202020204" pitchFamily="34" charset="0"/>
              </a:rPr>
              <a:t>: Measure between two selected entities (two entities must be selected)</a:t>
            </a:r>
          </a:p>
          <a:p>
            <a:pPr>
              <a:spcBef>
                <a:spcPct val="50000"/>
              </a:spcBef>
            </a:pPr>
            <a:r>
              <a:rPr lang="en-US" altLang="en-US" sz="1400" b="1" dirty="0">
                <a:latin typeface="Arial" panose="020B0604020202020204" pitchFamily="34" charset="0"/>
              </a:rPr>
              <a:t>Reset Entity</a:t>
            </a:r>
            <a:r>
              <a:rPr lang="en-US" altLang="en-US" sz="1400" dirty="0">
                <a:latin typeface="Arial" panose="020B0604020202020204" pitchFamily="34" charset="0"/>
              </a:rPr>
              <a:t>: Resets the scheme and sizing information to the default</a:t>
            </a:r>
          </a:p>
          <a:p>
            <a:pPr>
              <a:spcBef>
                <a:spcPct val="50000"/>
              </a:spcBef>
            </a:pPr>
            <a:r>
              <a:rPr lang="en-US" altLang="en-US" sz="1400" b="1" dirty="0">
                <a:latin typeface="Arial" panose="020B0604020202020204" pitchFamily="34" charset="0"/>
              </a:rPr>
              <a:t>List Information</a:t>
            </a:r>
            <a:r>
              <a:rPr lang="en-US" altLang="en-US" sz="1400" dirty="0">
                <a:latin typeface="Arial" panose="020B0604020202020204" pitchFamily="34" charset="0"/>
              </a:rPr>
              <a:t>: List information for selected entities in the command window</a:t>
            </a:r>
          </a:p>
          <a:p>
            <a:pPr>
              <a:spcBef>
                <a:spcPct val="50000"/>
              </a:spcBef>
            </a:pPr>
            <a:r>
              <a:rPr lang="en-US" altLang="en-US" sz="1400" b="1" dirty="0">
                <a:latin typeface="Arial" panose="020B0604020202020204" pitchFamily="34" charset="0"/>
              </a:rPr>
              <a:t>Delete</a:t>
            </a:r>
            <a:r>
              <a:rPr lang="en-US" altLang="en-US" sz="1400" dirty="0">
                <a:latin typeface="Arial" panose="020B0604020202020204" pitchFamily="34" charset="0"/>
              </a:rPr>
              <a:t>: Delete the current selection</a:t>
            </a:r>
          </a:p>
        </p:txBody>
      </p:sp>
      <p:sp>
        <p:nvSpPr>
          <p:cNvPr id="52231" name="Oval 12">
            <a:extLst>
              <a:ext uri="{FF2B5EF4-FFF2-40B4-BE49-F238E27FC236}">
                <a16:creationId xmlns:a16="http://schemas.microsoft.com/office/drawing/2014/main" id="{C62A4DD4-56C2-4E72-B60E-88902D62033A}"/>
              </a:ext>
            </a:extLst>
          </p:cNvPr>
          <p:cNvSpPr>
            <a:spLocks noChangeArrowheads="1"/>
          </p:cNvSpPr>
          <p:nvPr/>
        </p:nvSpPr>
        <p:spPr bwMode="auto">
          <a:xfrm>
            <a:off x="2667000" y="4989513"/>
            <a:ext cx="381000" cy="317500"/>
          </a:xfrm>
          <a:prstGeom prst="ellipse">
            <a:avLst/>
          </a:prstGeom>
          <a:solidFill>
            <a:srgbClr val="FF0000"/>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1</a:t>
            </a:r>
          </a:p>
        </p:txBody>
      </p:sp>
      <p:sp>
        <p:nvSpPr>
          <p:cNvPr id="52232" name="Oval 14">
            <a:extLst>
              <a:ext uri="{FF2B5EF4-FFF2-40B4-BE49-F238E27FC236}">
                <a16:creationId xmlns:a16="http://schemas.microsoft.com/office/drawing/2014/main" id="{C1BC872C-ADA6-4398-ABFD-663F39D60973}"/>
              </a:ext>
            </a:extLst>
          </p:cNvPr>
          <p:cNvSpPr>
            <a:spLocks noChangeArrowheads="1"/>
          </p:cNvSpPr>
          <p:nvPr/>
        </p:nvSpPr>
        <p:spPr bwMode="auto">
          <a:xfrm>
            <a:off x="5448300" y="2181225"/>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2</a:t>
            </a:r>
          </a:p>
        </p:txBody>
      </p:sp>
      <p:grpSp>
        <p:nvGrpSpPr>
          <p:cNvPr id="52233" name="Group 19">
            <a:extLst>
              <a:ext uri="{FF2B5EF4-FFF2-40B4-BE49-F238E27FC236}">
                <a16:creationId xmlns:a16="http://schemas.microsoft.com/office/drawing/2014/main" id="{F27DD39F-B318-4682-931F-8252612747D4}"/>
              </a:ext>
            </a:extLst>
          </p:cNvPr>
          <p:cNvGrpSpPr>
            <a:grpSpLocks/>
          </p:cNvGrpSpPr>
          <p:nvPr/>
        </p:nvGrpSpPr>
        <p:grpSpPr bwMode="auto">
          <a:xfrm>
            <a:off x="2895600" y="1600201"/>
            <a:ext cx="1162050" cy="1266825"/>
            <a:chOff x="660" y="864"/>
            <a:chExt cx="732" cy="798"/>
          </a:xfrm>
        </p:grpSpPr>
        <p:pic>
          <p:nvPicPr>
            <p:cNvPr id="52240" name="Picture 10">
              <a:extLst>
                <a:ext uri="{FF2B5EF4-FFF2-40B4-BE49-F238E27FC236}">
                  <a16:creationId xmlns:a16="http://schemas.microsoft.com/office/drawing/2014/main" id="{B76DCF6C-6259-4160-9292-2B0682CFC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 y="1008"/>
              <a:ext cx="732"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1" name="AutoShape 11">
              <a:extLst>
                <a:ext uri="{FF2B5EF4-FFF2-40B4-BE49-F238E27FC236}">
                  <a16:creationId xmlns:a16="http://schemas.microsoft.com/office/drawing/2014/main" id="{8BF30E50-FAE2-4A77-900E-B157B321E63D}"/>
                </a:ext>
              </a:extLst>
            </p:cNvPr>
            <p:cNvSpPr>
              <a:spLocks noChangeArrowheads="1"/>
            </p:cNvSpPr>
            <p:nvPr/>
          </p:nvSpPr>
          <p:spPr bwMode="auto">
            <a:xfrm rot="-10784731">
              <a:off x="768" y="864"/>
              <a:ext cx="192" cy="336"/>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dirty="0">
                <a:latin typeface="Arial" panose="020B0604020202020204" pitchFamily="34" charset="0"/>
              </a:endParaRPr>
            </a:p>
          </p:txBody>
        </p:sp>
      </p:grpSp>
      <p:sp>
        <p:nvSpPr>
          <p:cNvPr id="52234" name="Oval 13">
            <a:extLst>
              <a:ext uri="{FF2B5EF4-FFF2-40B4-BE49-F238E27FC236}">
                <a16:creationId xmlns:a16="http://schemas.microsoft.com/office/drawing/2014/main" id="{EF33276C-6EFA-4A85-BE0A-D7E9F690C5D6}"/>
              </a:ext>
            </a:extLst>
          </p:cNvPr>
          <p:cNvSpPr>
            <a:spLocks noChangeArrowheads="1"/>
          </p:cNvSpPr>
          <p:nvPr/>
        </p:nvSpPr>
        <p:spPr bwMode="auto">
          <a:xfrm>
            <a:off x="2286000" y="2362200"/>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1</a:t>
            </a:r>
          </a:p>
        </p:txBody>
      </p:sp>
      <p:sp>
        <p:nvSpPr>
          <p:cNvPr id="52235" name="Text Box 16">
            <a:extLst>
              <a:ext uri="{FF2B5EF4-FFF2-40B4-BE49-F238E27FC236}">
                <a16:creationId xmlns:a16="http://schemas.microsoft.com/office/drawing/2014/main" id="{B7E4CE0A-16BF-4202-B703-FB81D954E5EF}"/>
              </a:ext>
            </a:extLst>
          </p:cNvPr>
          <p:cNvSpPr txBox="1">
            <a:spLocks noChangeArrowheads="1"/>
          </p:cNvSpPr>
          <p:nvPr/>
        </p:nvSpPr>
        <p:spPr bwMode="auto">
          <a:xfrm>
            <a:off x="2057400" y="2667000"/>
            <a:ext cx="2209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a:latin typeface="Arial" panose="020B0604020202020204" pitchFamily="34" charset="0"/>
              </a:rPr>
              <a:t>Select an entity in the graphics window (Hold Ctrl key to make multiple selections)</a:t>
            </a:r>
          </a:p>
        </p:txBody>
      </p:sp>
      <p:sp>
        <p:nvSpPr>
          <p:cNvPr id="35857" name="Rectangle 17">
            <a:extLst>
              <a:ext uri="{FF2B5EF4-FFF2-40B4-BE49-F238E27FC236}">
                <a16:creationId xmlns:a16="http://schemas.microsoft.com/office/drawing/2014/main" id="{AC350202-7B4E-4436-A676-92233E47C9B7}"/>
              </a:ext>
            </a:extLst>
          </p:cNvPr>
          <p:cNvSpPr>
            <a:spLocks noGrp="1" noChangeArrowheads="1"/>
          </p:cNvSpPr>
          <p:nvPr>
            <p:ph type="title"/>
          </p:nvPr>
        </p:nvSpPr>
        <p:spPr>
          <a:xfrm>
            <a:off x="170056" y="772650"/>
            <a:ext cx="11318487" cy="701731"/>
          </a:xfrm>
        </p:spPr>
        <p:txBody>
          <a:bodyPr>
            <a:normAutofit/>
          </a:bodyPr>
          <a:lstStyle/>
          <a:p>
            <a:pPr>
              <a:defRPr/>
            </a:pPr>
            <a:r>
              <a:rPr lang="en-US" dirty="0">
                <a:ea typeface="+mj-ea"/>
              </a:rPr>
              <a:t>Pop-Up Menu with Selection</a:t>
            </a:r>
          </a:p>
        </p:txBody>
      </p:sp>
      <p:sp>
        <p:nvSpPr>
          <p:cNvPr id="52237" name="Line 15">
            <a:extLst>
              <a:ext uri="{FF2B5EF4-FFF2-40B4-BE49-F238E27FC236}">
                <a16:creationId xmlns:a16="http://schemas.microsoft.com/office/drawing/2014/main" id="{DE7F91A8-7980-4406-9A0C-0D4EC6FA99F2}"/>
              </a:ext>
            </a:extLst>
          </p:cNvPr>
          <p:cNvSpPr>
            <a:spLocks noChangeShapeType="1"/>
          </p:cNvSpPr>
          <p:nvPr/>
        </p:nvSpPr>
        <p:spPr bwMode="auto">
          <a:xfrm flipV="1">
            <a:off x="4267200" y="4587876"/>
            <a:ext cx="1079500" cy="4984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8" name="AutoShape 23">
            <a:extLst>
              <a:ext uri="{FF2B5EF4-FFF2-40B4-BE49-F238E27FC236}">
                <a16:creationId xmlns:a16="http://schemas.microsoft.com/office/drawing/2014/main" id="{F39547A7-F4EC-4BFD-9961-B509BDE66E1F}"/>
              </a:ext>
            </a:extLst>
          </p:cNvPr>
          <p:cNvSpPr>
            <a:spLocks noChangeArrowheads="1"/>
          </p:cNvSpPr>
          <p:nvPr/>
        </p:nvSpPr>
        <p:spPr bwMode="auto">
          <a:xfrm rot="19347810">
            <a:off x="2819400" y="4532313"/>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pic>
        <p:nvPicPr>
          <p:cNvPr id="52239" name="Picture 4">
            <a:extLst>
              <a:ext uri="{FF2B5EF4-FFF2-40B4-BE49-F238E27FC236}">
                <a16:creationId xmlns:a16="http://schemas.microsoft.com/office/drawing/2014/main" id="{5D044245-C06B-4912-94BB-C8664555B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7350" y="3492501"/>
            <a:ext cx="130968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2D74CC45-B706-4A1E-8A07-E299311BC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457" y="1631026"/>
            <a:ext cx="330358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a:extLst>
              <a:ext uri="{FF2B5EF4-FFF2-40B4-BE49-F238E27FC236}">
                <a16:creationId xmlns:a16="http://schemas.microsoft.com/office/drawing/2014/main" id="{107E8079-0D38-4F8E-A25F-4635D76DE2C2}"/>
              </a:ext>
            </a:extLst>
          </p:cNvPr>
          <p:cNvPicPr>
            <a:picLocks noChangeAspect="1" noChangeArrowheads="1"/>
          </p:cNvPicPr>
          <p:nvPr/>
        </p:nvPicPr>
        <p:blipFill>
          <a:blip r:embed="rId4"/>
          <a:srcRect/>
          <a:stretch/>
        </p:blipFill>
        <p:spPr bwMode="auto">
          <a:xfrm>
            <a:off x="5181601" y="2768899"/>
            <a:ext cx="1114425" cy="95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6">
            <a:extLst>
              <a:ext uri="{FF2B5EF4-FFF2-40B4-BE49-F238E27FC236}">
                <a16:creationId xmlns:a16="http://schemas.microsoft.com/office/drawing/2014/main" id="{846D9050-D2DD-4F41-B1A4-CDEFACB38F53}"/>
              </a:ext>
            </a:extLst>
          </p:cNvPr>
          <p:cNvSpPr txBox="1">
            <a:spLocks noChangeArrowheads="1"/>
          </p:cNvSpPr>
          <p:nvPr/>
        </p:nvSpPr>
        <p:spPr bwMode="auto">
          <a:xfrm>
            <a:off x="7010400" y="2514601"/>
            <a:ext cx="35052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a:latin typeface="Arial" panose="020B0604020202020204" pitchFamily="34" charset="0"/>
              </a:rPr>
              <a:t>From right click menu with active selection click on </a:t>
            </a:r>
            <a:r>
              <a:rPr lang="ja-JP" altLang="en-US" sz="1600">
                <a:latin typeface="Arial" panose="020B0604020202020204" pitchFamily="34" charset="0"/>
              </a:rPr>
              <a:t>“</a:t>
            </a:r>
            <a:r>
              <a:rPr lang="en-US" altLang="ja-JP" sz="1600">
                <a:latin typeface="Arial" panose="020B0604020202020204" pitchFamily="34" charset="0"/>
              </a:rPr>
              <a:t>Select Other</a:t>
            </a:r>
            <a:r>
              <a:rPr lang="ja-JP" altLang="en-US" sz="1600">
                <a:latin typeface="Arial" panose="020B0604020202020204" pitchFamily="34" charset="0"/>
              </a:rPr>
              <a:t>”</a:t>
            </a:r>
            <a:r>
              <a:rPr lang="en-US" altLang="ja-JP" sz="1600">
                <a:latin typeface="Arial" panose="020B0604020202020204" pitchFamily="34" charset="0"/>
              </a:rPr>
              <a:t>.</a:t>
            </a:r>
          </a:p>
          <a:p>
            <a:pPr>
              <a:spcBef>
                <a:spcPct val="50000"/>
              </a:spcBef>
            </a:pPr>
            <a:r>
              <a:rPr lang="en-US" altLang="en-US" sz="1600">
                <a:latin typeface="Arial" panose="020B0604020202020204" pitchFamily="34" charset="0"/>
              </a:rPr>
              <a:t>Presents other possible targets within the current pick radius.  Entity is highlighted as the mouse passes over its button.</a:t>
            </a:r>
          </a:p>
        </p:txBody>
      </p:sp>
      <p:sp>
        <p:nvSpPr>
          <p:cNvPr id="206862" name="Rectangle 14">
            <a:extLst>
              <a:ext uri="{FF2B5EF4-FFF2-40B4-BE49-F238E27FC236}">
                <a16:creationId xmlns:a16="http://schemas.microsoft.com/office/drawing/2014/main" id="{17C15B22-6A01-4333-B188-135C0D851D4E}"/>
              </a:ext>
            </a:extLst>
          </p:cNvPr>
          <p:cNvSpPr>
            <a:spLocks noGrp="1" noChangeArrowheads="1"/>
          </p:cNvSpPr>
          <p:nvPr>
            <p:ph type="title"/>
          </p:nvPr>
        </p:nvSpPr>
        <p:spPr/>
        <p:txBody>
          <a:bodyPr>
            <a:normAutofit/>
          </a:bodyPr>
          <a:lstStyle/>
          <a:p>
            <a:pPr>
              <a:defRPr/>
            </a:pPr>
            <a:r>
              <a:rPr lang="en-US">
                <a:ea typeface="+mj-ea"/>
              </a:rPr>
              <a:t>Select Other Menu</a:t>
            </a:r>
          </a:p>
        </p:txBody>
      </p:sp>
      <p:sp>
        <p:nvSpPr>
          <p:cNvPr id="54278" name="AutoShape 19">
            <a:extLst>
              <a:ext uri="{FF2B5EF4-FFF2-40B4-BE49-F238E27FC236}">
                <a16:creationId xmlns:a16="http://schemas.microsoft.com/office/drawing/2014/main" id="{454024D3-BA4A-4632-A9B0-13AC265C88C8}"/>
              </a:ext>
            </a:extLst>
          </p:cNvPr>
          <p:cNvSpPr>
            <a:spLocks noChangeArrowheads="1"/>
          </p:cNvSpPr>
          <p:nvPr/>
        </p:nvSpPr>
        <p:spPr bwMode="auto">
          <a:xfrm rot="19347810">
            <a:off x="6143626" y="3182424"/>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4">
            <a:extLst>
              <a:ext uri="{FF2B5EF4-FFF2-40B4-BE49-F238E27FC236}">
                <a16:creationId xmlns:a16="http://schemas.microsoft.com/office/drawing/2014/main" id="{DB707A8A-2A4F-4265-A2AE-1B427C3ABC5B}"/>
              </a:ext>
            </a:extLst>
          </p:cNvPr>
          <p:cNvGraphicFramePr>
            <a:graphicFrameLocks noChangeAspect="1"/>
          </p:cNvGraphicFramePr>
          <p:nvPr/>
        </p:nvGraphicFramePr>
        <p:xfrm>
          <a:off x="1600200" y="4017963"/>
          <a:ext cx="3352800" cy="2305050"/>
        </p:xfrm>
        <a:graphic>
          <a:graphicData uri="http://schemas.openxmlformats.org/presentationml/2006/ole">
            <mc:AlternateContent xmlns:mc="http://schemas.openxmlformats.org/markup-compatibility/2006">
              <mc:Choice xmlns:v="urn:schemas-microsoft-com:vml" Requires="v">
                <p:oleObj name="Bitmap Image" r:id="rId3" imgW="10419048" imgH="7163800" progId="Paint.Picture">
                  <p:embed/>
                </p:oleObj>
              </mc:Choice>
              <mc:Fallback>
                <p:oleObj name="Bitmap Image" r:id="rId3" imgW="10419048" imgH="7163800" progId="Paint.Picture">
                  <p:embed/>
                  <p:pic>
                    <p:nvPicPr>
                      <p:cNvPr id="56322" name="Object 24">
                        <a:extLst>
                          <a:ext uri="{FF2B5EF4-FFF2-40B4-BE49-F238E27FC236}">
                            <a16:creationId xmlns:a16="http://schemas.microsoft.com/office/drawing/2014/main" id="{DB707A8A-2A4F-4265-A2AE-1B427C3AB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017963"/>
                        <a:ext cx="33528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56323" name="Picture 3">
            <a:extLst>
              <a:ext uri="{FF2B5EF4-FFF2-40B4-BE49-F238E27FC236}">
                <a16:creationId xmlns:a16="http://schemas.microsoft.com/office/drawing/2014/main" id="{741B5F0F-5E5A-4AEF-BCA2-0B5BC099F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209801"/>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a:extLst>
              <a:ext uri="{FF2B5EF4-FFF2-40B4-BE49-F238E27FC236}">
                <a16:creationId xmlns:a16="http://schemas.microsoft.com/office/drawing/2014/main" id="{1BA955A2-3069-4A11-856B-C80C03143212}"/>
              </a:ext>
            </a:extLst>
          </p:cNvPr>
          <p:cNvSpPr txBox="1">
            <a:spLocks noChangeArrowheads="1"/>
          </p:cNvSpPr>
          <p:nvPr/>
        </p:nvSpPr>
        <p:spPr bwMode="auto">
          <a:xfrm>
            <a:off x="4724400" y="21336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Right Click</a:t>
            </a:r>
            <a:endParaRPr lang="en-US" altLang="en-US" sz="2400">
              <a:latin typeface="Arial" panose="020B0604020202020204" pitchFamily="34" charset="0"/>
            </a:endParaRPr>
          </a:p>
        </p:txBody>
      </p:sp>
      <p:sp>
        <p:nvSpPr>
          <p:cNvPr id="56325" name="AutoShape 5">
            <a:extLst>
              <a:ext uri="{FF2B5EF4-FFF2-40B4-BE49-F238E27FC236}">
                <a16:creationId xmlns:a16="http://schemas.microsoft.com/office/drawing/2014/main" id="{430C68C1-4A07-45EA-A0A6-98ECAF2BD7B1}"/>
              </a:ext>
            </a:extLst>
          </p:cNvPr>
          <p:cNvSpPr>
            <a:spLocks noChangeArrowheads="1"/>
          </p:cNvSpPr>
          <p:nvPr/>
        </p:nvSpPr>
        <p:spPr bwMode="auto">
          <a:xfrm rot="10815269">
            <a:off x="5791200" y="1905000"/>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dirty="0">
              <a:latin typeface="Arial" panose="020B0604020202020204" pitchFamily="34" charset="0"/>
            </a:endParaRPr>
          </a:p>
        </p:txBody>
      </p:sp>
      <p:pic>
        <p:nvPicPr>
          <p:cNvPr id="56326" name="Picture 7">
            <a:extLst>
              <a:ext uri="{FF2B5EF4-FFF2-40B4-BE49-F238E27FC236}">
                <a16:creationId xmlns:a16="http://schemas.microsoft.com/office/drawing/2014/main" id="{AD714861-0DDD-4272-889A-0C5753A755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0" y="2286001"/>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AutoShape 8">
            <a:extLst>
              <a:ext uri="{FF2B5EF4-FFF2-40B4-BE49-F238E27FC236}">
                <a16:creationId xmlns:a16="http://schemas.microsoft.com/office/drawing/2014/main" id="{450BA884-4DA7-4502-8CFD-77606126CA77}"/>
              </a:ext>
            </a:extLst>
          </p:cNvPr>
          <p:cNvSpPr>
            <a:spLocks noChangeArrowheads="1"/>
          </p:cNvSpPr>
          <p:nvPr/>
        </p:nvSpPr>
        <p:spPr bwMode="auto">
          <a:xfrm rot="10815269">
            <a:off x="3486150" y="2057400"/>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dirty="0">
              <a:latin typeface="Arial" panose="020B0604020202020204" pitchFamily="34" charset="0"/>
            </a:endParaRPr>
          </a:p>
        </p:txBody>
      </p:sp>
      <p:sp>
        <p:nvSpPr>
          <p:cNvPr id="56328" name="Oval 9">
            <a:extLst>
              <a:ext uri="{FF2B5EF4-FFF2-40B4-BE49-F238E27FC236}">
                <a16:creationId xmlns:a16="http://schemas.microsoft.com/office/drawing/2014/main" id="{AF0D5F06-F174-4F19-A1F7-105A5DBA4139}"/>
              </a:ext>
            </a:extLst>
          </p:cNvPr>
          <p:cNvSpPr>
            <a:spLocks noChangeArrowheads="1"/>
          </p:cNvSpPr>
          <p:nvPr/>
        </p:nvSpPr>
        <p:spPr bwMode="auto">
          <a:xfrm>
            <a:off x="2647950" y="1828800"/>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1</a:t>
            </a:r>
          </a:p>
        </p:txBody>
      </p:sp>
      <p:sp>
        <p:nvSpPr>
          <p:cNvPr id="56329" name="Oval 10">
            <a:extLst>
              <a:ext uri="{FF2B5EF4-FFF2-40B4-BE49-F238E27FC236}">
                <a16:creationId xmlns:a16="http://schemas.microsoft.com/office/drawing/2014/main" id="{DA8D67FD-E6E5-495B-A042-3A887D408985}"/>
              </a:ext>
            </a:extLst>
          </p:cNvPr>
          <p:cNvSpPr>
            <a:spLocks noChangeArrowheads="1"/>
          </p:cNvSpPr>
          <p:nvPr/>
        </p:nvSpPr>
        <p:spPr bwMode="auto">
          <a:xfrm>
            <a:off x="5048250" y="1828800"/>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2</a:t>
            </a:r>
          </a:p>
        </p:txBody>
      </p:sp>
      <p:sp>
        <p:nvSpPr>
          <p:cNvPr id="56330" name="Text Box 11">
            <a:extLst>
              <a:ext uri="{FF2B5EF4-FFF2-40B4-BE49-F238E27FC236}">
                <a16:creationId xmlns:a16="http://schemas.microsoft.com/office/drawing/2014/main" id="{E9CB47F0-82C0-41C1-99F8-A1ECE4DD68C0}"/>
              </a:ext>
            </a:extLst>
          </p:cNvPr>
          <p:cNvSpPr txBox="1">
            <a:spLocks noChangeArrowheads="1"/>
          </p:cNvSpPr>
          <p:nvPr/>
        </p:nvSpPr>
        <p:spPr bwMode="auto">
          <a:xfrm>
            <a:off x="2343150" y="2209800"/>
            <a:ext cx="1219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a:latin typeface="Arial" panose="020B0604020202020204" pitchFamily="34" charset="0"/>
              </a:rPr>
              <a:t>Pick in an open area of the graphics window</a:t>
            </a:r>
          </a:p>
        </p:txBody>
      </p:sp>
      <p:sp>
        <p:nvSpPr>
          <p:cNvPr id="56331" name="Oval 13">
            <a:extLst>
              <a:ext uri="{FF2B5EF4-FFF2-40B4-BE49-F238E27FC236}">
                <a16:creationId xmlns:a16="http://schemas.microsoft.com/office/drawing/2014/main" id="{B9C33AA3-2D03-42BA-A4AC-D28D599F7669}"/>
              </a:ext>
            </a:extLst>
          </p:cNvPr>
          <p:cNvSpPr>
            <a:spLocks noChangeArrowheads="1"/>
          </p:cNvSpPr>
          <p:nvPr/>
        </p:nvSpPr>
        <p:spPr bwMode="auto">
          <a:xfrm>
            <a:off x="4267200" y="4038600"/>
            <a:ext cx="381000" cy="304800"/>
          </a:xfrm>
          <a:prstGeom prst="ellipse">
            <a:avLst/>
          </a:prstGeom>
          <a:solidFill>
            <a:srgbClr val="FF0000"/>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1</a:t>
            </a:r>
          </a:p>
        </p:txBody>
      </p:sp>
      <p:sp>
        <p:nvSpPr>
          <p:cNvPr id="56332" name="AutoShape 14">
            <a:extLst>
              <a:ext uri="{FF2B5EF4-FFF2-40B4-BE49-F238E27FC236}">
                <a16:creationId xmlns:a16="http://schemas.microsoft.com/office/drawing/2014/main" id="{178DA958-18E7-4B41-85D8-D2443807BA2E}"/>
              </a:ext>
            </a:extLst>
          </p:cNvPr>
          <p:cNvSpPr>
            <a:spLocks noChangeArrowheads="1"/>
          </p:cNvSpPr>
          <p:nvPr/>
        </p:nvSpPr>
        <p:spPr bwMode="auto">
          <a:xfrm rot="19347810">
            <a:off x="3962400" y="4114800"/>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36881" name="Rectangle 17">
            <a:extLst>
              <a:ext uri="{FF2B5EF4-FFF2-40B4-BE49-F238E27FC236}">
                <a16:creationId xmlns:a16="http://schemas.microsoft.com/office/drawing/2014/main" id="{EF92D199-7A49-4FD6-BBBD-B4292A03F475}"/>
              </a:ext>
            </a:extLst>
          </p:cNvPr>
          <p:cNvSpPr>
            <a:spLocks noGrp="1" noChangeArrowheads="1"/>
          </p:cNvSpPr>
          <p:nvPr>
            <p:ph type="title"/>
          </p:nvPr>
        </p:nvSpPr>
        <p:spPr/>
        <p:txBody>
          <a:bodyPr>
            <a:normAutofit fontScale="90000"/>
          </a:bodyPr>
          <a:lstStyle/>
          <a:p>
            <a:pPr>
              <a:defRPr/>
            </a:pPr>
            <a:r>
              <a:rPr lang="en-US" sz="2400" dirty="0"/>
              <a:t>Pop-Up Menu</a:t>
            </a:r>
            <a:br>
              <a:rPr lang="en-US" sz="2400" dirty="0"/>
            </a:br>
            <a:r>
              <a:rPr lang="en-US" sz="2400" dirty="0"/>
              <a:t>Without Selection</a:t>
            </a:r>
          </a:p>
        </p:txBody>
      </p:sp>
      <p:sp>
        <p:nvSpPr>
          <p:cNvPr id="56334" name="Text Box 23">
            <a:extLst>
              <a:ext uri="{FF2B5EF4-FFF2-40B4-BE49-F238E27FC236}">
                <a16:creationId xmlns:a16="http://schemas.microsoft.com/office/drawing/2014/main" id="{E1B75AE1-3BF6-4D68-9892-40987F6C3285}"/>
              </a:ext>
            </a:extLst>
          </p:cNvPr>
          <p:cNvSpPr txBox="1">
            <a:spLocks noChangeArrowheads="1"/>
          </p:cNvSpPr>
          <p:nvPr/>
        </p:nvSpPr>
        <p:spPr bwMode="auto">
          <a:xfrm>
            <a:off x="7064375" y="2805113"/>
            <a:ext cx="3455988"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b="1">
                <a:latin typeface="Arial" panose="020B0604020202020204" pitchFamily="34" charset="0"/>
              </a:rPr>
              <a:t>Right Click Menu options</a:t>
            </a:r>
          </a:p>
          <a:p>
            <a:pPr>
              <a:spcBef>
                <a:spcPct val="50000"/>
              </a:spcBef>
            </a:pPr>
            <a:r>
              <a:rPr lang="en-US" altLang="en-US" sz="1600" b="1">
                <a:latin typeface="Arial" panose="020B0604020202020204" pitchFamily="34" charset="0"/>
              </a:rPr>
              <a:t>Reset Zoom</a:t>
            </a:r>
            <a:r>
              <a:rPr lang="en-US" altLang="en-US" sz="1600">
                <a:latin typeface="Arial" panose="020B0604020202020204" pitchFamily="34" charset="0"/>
              </a:rPr>
              <a:t>: Set zoom to include all visible entities</a:t>
            </a:r>
          </a:p>
          <a:p>
            <a:pPr>
              <a:spcBef>
                <a:spcPct val="50000"/>
              </a:spcBef>
            </a:pPr>
            <a:r>
              <a:rPr lang="en-US" altLang="en-US" sz="1600" b="1">
                <a:latin typeface="Arial" panose="020B0604020202020204" pitchFamily="34" charset="0"/>
              </a:rPr>
              <a:t>Refresh Display</a:t>
            </a:r>
            <a:r>
              <a:rPr lang="en-US" altLang="en-US" sz="1600">
                <a:latin typeface="Arial" panose="020B0604020202020204" pitchFamily="34" charset="0"/>
              </a:rPr>
              <a:t>: Refresh the display</a:t>
            </a:r>
          </a:p>
          <a:p>
            <a:pPr>
              <a:spcBef>
                <a:spcPct val="50000"/>
              </a:spcBef>
            </a:pPr>
            <a:r>
              <a:rPr lang="en-US" altLang="en-US" sz="1600" b="1">
                <a:latin typeface="Arial" panose="020B0604020202020204" pitchFamily="34" charset="0"/>
              </a:rPr>
              <a:t>Display Options</a:t>
            </a:r>
            <a:r>
              <a:rPr lang="en-US" altLang="en-US" sz="1600">
                <a:latin typeface="Arial" panose="020B0604020202020204" pitchFamily="34" charset="0"/>
              </a:rPr>
              <a:t>: Set other display options (line width, text size…)</a:t>
            </a:r>
            <a:endParaRPr lang="en-US" altLang="en-US" sz="1600" b="1">
              <a:latin typeface="Arial" panose="020B0604020202020204" pitchFamily="34" charset="0"/>
            </a:endParaRPr>
          </a:p>
          <a:p>
            <a:pPr>
              <a:spcBef>
                <a:spcPct val="50000"/>
              </a:spcBef>
            </a:pPr>
            <a:r>
              <a:rPr lang="en-US" altLang="en-US" sz="1600" b="1">
                <a:latin typeface="Arial" panose="020B0604020202020204" pitchFamily="34" charset="0"/>
              </a:rPr>
              <a:t>All Visible</a:t>
            </a:r>
            <a:r>
              <a:rPr lang="en-US" altLang="en-US" sz="1600">
                <a:latin typeface="Arial" panose="020B0604020202020204" pitchFamily="34" charset="0"/>
              </a:rPr>
              <a:t>: Turn the visibility of the all entities on</a:t>
            </a:r>
          </a:p>
          <a:p>
            <a:pPr>
              <a:spcBef>
                <a:spcPct val="50000"/>
              </a:spcBef>
            </a:pPr>
            <a:r>
              <a:rPr lang="en-US" altLang="en-US" sz="1600" b="1">
                <a:latin typeface="Arial" panose="020B0604020202020204" pitchFamily="34" charset="0"/>
              </a:rPr>
              <a:t>Graphics View Hotkeys</a:t>
            </a:r>
            <a:r>
              <a:rPr lang="en-US" altLang="en-US" sz="1600">
                <a:latin typeface="Arial" panose="020B0604020202020204" pitchFamily="34" charset="0"/>
              </a:rPr>
              <a:t>: shows map of all hotkeys</a:t>
            </a:r>
          </a:p>
        </p:txBody>
      </p:sp>
      <p:pic>
        <p:nvPicPr>
          <p:cNvPr id="56335" name="Picture 2">
            <a:extLst>
              <a:ext uri="{FF2B5EF4-FFF2-40B4-BE49-F238E27FC236}">
                <a16:creationId xmlns:a16="http://schemas.microsoft.com/office/drawing/2014/main" id="{939FC95C-805B-41B1-89A6-BABDDCFB7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4038600"/>
            <a:ext cx="19431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6" name="Line 16">
            <a:extLst>
              <a:ext uri="{FF2B5EF4-FFF2-40B4-BE49-F238E27FC236}">
                <a16:creationId xmlns:a16="http://schemas.microsoft.com/office/drawing/2014/main" id="{6078C7F3-EA9B-435C-B7B2-E62D3B595B0A}"/>
              </a:ext>
            </a:extLst>
          </p:cNvPr>
          <p:cNvSpPr>
            <a:spLocks noChangeShapeType="1"/>
          </p:cNvSpPr>
          <p:nvPr/>
        </p:nvSpPr>
        <p:spPr bwMode="auto">
          <a:xfrm flipV="1">
            <a:off x="4495801" y="4419600"/>
            <a:ext cx="904875" cy="381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A430A3A5-43E0-4361-B9C2-689381A8E383}"/>
              </a:ext>
            </a:extLst>
          </p:cNvPr>
          <p:cNvPicPr>
            <a:picLocks noChangeAspect="1" noChangeArrowheads="1"/>
          </p:cNvPicPr>
          <p:nvPr/>
        </p:nvPicPr>
        <p:blipFill>
          <a:blip r:embed="rId3"/>
          <a:srcRect/>
          <a:stretch/>
        </p:blipFill>
        <p:spPr bwMode="auto">
          <a:xfrm>
            <a:off x="1324428" y="1507042"/>
            <a:ext cx="8991600" cy="483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2">
            <a:extLst>
              <a:ext uri="{FF2B5EF4-FFF2-40B4-BE49-F238E27FC236}">
                <a16:creationId xmlns:a16="http://schemas.microsoft.com/office/drawing/2014/main" id="{EFDFEB08-431A-4DD7-8C3A-A249FAD41CFB}"/>
              </a:ext>
            </a:extLst>
          </p:cNvPr>
          <p:cNvSpPr>
            <a:spLocks noGrp="1" noChangeArrowheads="1"/>
          </p:cNvSpPr>
          <p:nvPr>
            <p:ph type="title"/>
          </p:nvPr>
        </p:nvSpPr>
        <p:spPr>
          <a:xfrm>
            <a:off x="289932" y="805311"/>
            <a:ext cx="11318487" cy="701731"/>
          </a:xfrm>
        </p:spPr>
        <p:txBody>
          <a:bodyPr>
            <a:normAutofit/>
          </a:bodyPr>
          <a:lstStyle/>
          <a:p>
            <a:pPr>
              <a:defRPr/>
            </a:pPr>
            <a:r>
              <a:rPr lang="en-US" dirty="0">
                <a:ea typeface="+mj-ea"/>
              </a:rPr>
              <a:t>The Model Tree</a:t>
            </a:r>
          </a:p>
        </p:txBody>
      </p:sp>
      <p:sp>
        <p:nvSpPr>
          <p:cNvPr id="58372" name="Rectangle 4">
            <a:extLst>
              <a:ext uri="{FF2B5EF4-FFF2-40B4-BE49-F238E27FC236}">
                <a16:creationId xmlns:a16="http://schemas.microsoft.com/office/drawing/2014/main" id="{CAB389A2-AE74-4728-A170-A3C9E0246F7B}"/>
              </a:ext>
            </a:extLst>
          </p:cNvPr>
          <p:cNvSpPr>
            <a:spLocks noChangeArrowheads="1"/>
          </p:cNvSpPr>
          <p:nvPr/>
        </p:nvSpPr>
        <p:spPr bwMode="auto">
          <a:xfrm>
            <a:off x="1324428" y="2061029"/>
            <a:ext cx="1084943" cy="191588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a:extLst>
              <a:ext uri="{FF2B5EF4-FFF2-40B4-BE49-F238E27FC236}">
                <a16:creationId xmlns:a16="http://schemas.microsoft.com/office/drawing/2014/main" id="{5921188D-EDA8-43C2-A87F-398699591F7C}"/>
              </a:ext>
            </a:extLst>
          </p:cNvPr>
          <p:cNvSpPr>
            <a:spLocks noGrp="1" noChangeArrowheads="1"/>
          </p:cNvSpPr>
          <p:nvPr>
            <p:ph type="title"/>
          </p:nvPr>
        </p:nvSpPr>
        <p:spPr>
          <a:xfrm>
            <a:off x="224031" y="599586"/>
            <a:ext cx="11318487" cy="701731"/>
          </a:xfrm>
        </p:spPr>
        <p:txBody>
          <a:bodyPr>
            <a:normAutofit/>
          </a:bodyPr>
          <a:lstStyle/>
          <a:p>
            <a:pPr>
              <a:defRPr/>
            </a:pPr>
            <a:r>
              <a:rPr lang="en-US" dirty="0">
                <a:ea typeface="+mj-ea"/>
              </a:rPr>
              <a:t>Using the Model Tree</a:t>
            </a:r>
          </a:p>
        </p:txBody>
      </p:sp>
      <p:sp>
        <p:nvSpPr>
          <p:cNvPr id="60420" name="Rectangle 8">
            <a:extLst>
              <a:ext uri="{FF2B5EF4-FFF2-40B4-BE49-F238E27FC236}">
                <a16:creationId xmlns:a16="http://schemas.microsoft.com/office/drawing/2014/main" id="{EC9FF599-48EA-4ADA-A677-31AA47C93D3C}"/>
              </a:ext>
            </a:extLst>
          </p:cNvPr>
          <p:cNvSpPr>
            <a:spLocks noChangeArrowheads="1"/>
          </p:cNvSpPr>
          <p:nvPr/>
        </p:nvSpPr>
        <p:spPr bwMode="auto">
          <a:xfrm>
            <a:off x="6629400" y="146165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400" dirty="0"/>
              <a:t>List Type</a:t>
            </a:r>
          </a:p>
        </p:txBody>
      </p:sp>
      <p:sp>
        <p:nvSpPr>
          <p:cNvPr id="60421" name="Rectangle 9">
            <a:extLst>
              <a:ext uri="{FF2B5EF4-FFF2-40B4-BE49-F238E27FC236}">
                <a16:creationId xmlns:a16="http://schemas.microsoft.com/office/drawing/2014/main" id="{F5C9D92D-47D0-44A7-A863-E3A43515BF7C}"/>
              </a:ext>
            </a:extLst>
          </p:cNvPr>
          <p:cNvSpPr>
            <a:spLocks noChangeArrowheads="1"/>
          </p:cNvSpPr>
          <p:nvPr/>
        </p:nvSpPr>
        <p:spPr bwMode="auto">
          <a:xfrm>
            <a:off x="5867400" y="373178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400"/>
              <a:t>List View</a:t>
            </a:r>
          </a:p>
        </p:txBody>
      </p:sp>
      <p:sp>
        <p:nvSpPr>
          <p:cNvPr id="60422" name="Rectangle 10">
            <a:extLst>
              <a:ext uri="{FF2B5EF4-FFF2-40B4-BE49-F238E27FC236}">
                <a16:creationId xmlns:a16="http://schemas.microsoft.com/office/drawing/2014/main" id="{43E47145-D7EA-49FC-8509-26A9348BCF89}"/>
              </a:ext>
            </a:extLst>
          </p:cNvPr>
          <p:cNvSpPr>
            <a:spLocks noChangeArrowheads="1"/>
          </p:cNvSpPr>
          <p:nvPr/>
        </p:nvSpPr>
        <p:spPr bwMode="auto">
          <a:xfrm>
            <a:off x="6629400" y="220619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400"/>
              <a:t>Current Selection</a:t>
            </a:r>
          </a:p>
        </p:txBody>
      </p:sp>
      <p:sp>
        <p:nvSpPr>
          <p:cNvPr id="60423" name="Rectangle 11">
            <a:extLst>
              <a:ext uri="{FF2B5EF4-FFF2-40B4-BE49-F238E27FC236}">
                <a16:creationId xmlns:a16="http://schemas.microsoft.com/office/drawing/2014/main" id="{C7B28F4B-62A1-43CA-8F70-99F2A0E7B9BC}"/>
              </a:ext>
            </a:extLst>
          </p:cNvPr>
          <p:cNvSpPr>
            <a:spLocks noChangeArrowheads="1"/>
          </p:cNvSpPr>
          <p:nvPr/>
        </p:nvSpPr>
        <p:spPr bwMode="auto">
          <a:xfrm>
            <a:off x="5883275" y="5519305"/>
            <a:ext cx="342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400"/>
              <a:t>Expand tree to show selected entity</a:t>
            </a:r>
          </a:p>
        </p:txBody>
      </p:sp>
      <p:sp>
        <p:nvSpPr>
          <p:cNvPr id="60424" name="AutoShape 12">
            <a:extLst>
              <a:ext uri="{FF2B5EF4-FFF2-40B4-BE49-F238E27FC236}">
                <a16:creationId xmlns:a16="http://schemas.microsoft.com/office/drawing/2014/main" id="{D0C32306-4746-4E55-8CE7-3D19DA2779F1}"/>
              </a:ext>
            </a:extLst>
          </p:cNvPr>
          <p:cNvSpPr>
            <a:spLocks/>
          </p:cNvSpPr>
          <p:nvPr/>
        </p:nvSpPr>
        <p:spPr bwMode="auto">
          <a:xfrm>
            <a:off x="5475288" y="2757055"/>
            <a:ext cx="228600" cy="2514600"/>
          </a:xfrm>
          <a:prstGeom prst="rightBrace">
            <a:avLst>
              <a:gd name="adj1" fmla="val 91667"/>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60425" name="Line 13">
            <a:extLst>
              <a:ext uri="{FF2B5EF4-FFF2-40B4-BE49-F238E27FC236}">
                <a16:creationId xmlns:a16="http://schemas.microsoft.com/office/drawing/2014/main" id="{9475CCA9-595E-4523-97B4-58564AA82CA2}"/>
              </a:ext>
            </a:extLst>
          </p:cNvPr>
          <p:cNvSpPr>
            <a:spLocks noChangeShapeType="1"/>
          </p:cNvSpPr>
          <p:nvPr/>
        </p:nvSpPr>
        <p:spPr bwMode="auto">
          <a:xfrm flipH="1">
            <a:off x="4267200" y="2434794"/>
            <a:ext cx="2362200" cy="1047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6" name="Line 14">
            <a:extLst>
              <a:ext uri="{FF2B5EF4-FFF2-40B4-BE49-F238E27FC236}">
                <a16:creationId xmlns:a16="http://schemas.microsoft.com/office/drawing/2014/main" id="{916EBB37-2093-44EC-92A6-9B7BB82A67E7}"/>
              </a:ext>
            </a:extLst>
          </p:cNvPr>
          <p:cNvSpPr>
            <a:spLocks noChangeShapeType="1"/>
          </p:cNvSpPr>
          <p:nvPr/>
        </p:nvSpPr>
        <p:spPr bwMode="auto">
          <a:xfrm flipH="1">
            <a:off x="4648201" y="5976505"/>
            <a:ext cx="1235075" cy="54133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7" name="Line 15">
            <a:extLst>
              <a:ext uri="{FF2B5EF4-FFF2-40B4-BE49-F238E27FC236}">
                <a16:creationId xmlns:a16="http://schemas.microsoft.com/office/drawing/2014/main" id="{2BEE21B7-8487-407A-B387-A327D5BB7F4A}"/>
              </a:ext>
            </a:extLst>
          </p:cNvPr>
          <p:cNvSpPr>
            <a:spLocks noChangeShapeType="1"/>
          </p:cNvSpPr>
          <p:nvPr/>
        </p:nvSpPr>
        <p:spPr bwMode="auto">
          <a:xfrm flipH="1">
            <a:off x="5105400" y="1690255"/>
            <a:ext cx="15240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3">
            <a:extLst>
              <a:ext uri="{FF2B5EF4-FFF2-40B4-BE49-F238E27FC236}">
                <a16:creationId xmlns:a16="http://schemas.microsoft.com/office/drawing/2014/main" id="{C7472070-A5DE-4238-8134-4E0034728FC2}"/>
              </a:ext>
            </a:extLst>
          </p:cNvPr>
          <p:cNvGrpSpPr/>
          <p:nvPr/>
        </p:nvGrpSpPr>
        <p:grpSpPr>
          <a:xfrm>
            <a:off x="2362200" y="1174318"/>
            <a:ext cx="2667000" cy="5580062"/>
            <a:chOff x="2362200" y="1174318"/>
            <a:chExt cx="2667000" cy="5580062"/>
          </a:xfrm>
        </p:grpSpPr>
        <p:pic>
          <p:nvPicPr>
            <p:cNvPr id="60418" name="Picture 2">
              <a:extLst>
                <a:ext uri="{FF2B5EF4-FFF2-40B4-BE49-F238E27FC236}">
                  <a16:creationId xmlns:a16="http://schemas.microsoft.com/office/drawing/2014/main" id="{A991D2E2-D63F-44F8-AFBA-78BED25AA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74318"/>
              <a:ext cx="2667000"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AE3F5F6-103D-450F-8DF2-06EC3A4A07B1}"/>
                </a:ext>
              </a:extLst>
            </p:cNvPr>
            <p:cNvPicPr>
              <a:picLocks noChangeAspect="1"/>
            </p:cNvPicPr>
            <p:nvPr/>
          </p:nvPicPr>
          <p:blipFill rotWithShape="1">
            <a:blip r:embed="rId4"/>
            <a:srcRect b="25492"/>
            <a:stretch/>
          </p:blipFill>
          <p:spPr>
            <a:xfrm>
              <a:off x="2362291" y="1242583"/>
              <a:ext cx="2666909" cy="227090"/>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114F659E-764E-41A0-904F-117CF86AA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4" y="1174750"/>
            <a:ext cx="3348037"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6" name="Rectangle 2">
            <a:extLst>
              <a:ext uri="{FF2B5EF4-FFF2-40B4-BE49-F238E27FC236}">
                <a16:creationId xmlns:a16="http://schemas.microsoft.com/office/drawing/2014/main" id="{F87CD452-BB49-437C-A63E-9B0627BEC6CA}"/>
              </a:ext>
            </a:extLst>
          </p:cNvPr>
          <p:cNvSpPr>
            <a:spLocks noGrp="1" noChangeArrowheads="1"/>
          </p:cNvSpPr>
          <p:nvPr>
            <p:ph type="title"/>
          </p:nvPr>
        </p:nvSpPr>
        <p:spPr>
          <a:xfrm>
            <a:off x="238319" y="579382"/>
            <a:ext cx="11318487" cy="701731"/>
          </a:xfrm>
        </p:spPr>
        <p:txBody>
          <a:bodyPr>
            <a:normAutofit/>
          </a:bodyPr>
          <a:lstStyle/>
          <a:p>
            <a:pPr>
              <a:defRPr/>
            </a:pPr>
            <a:r>
              <a:rPr lang="en-US" dirty="0">
                <a:ea typeface="+mj-ea"/>
              </a:rPr>
              <a:t>Model Tree Options</a:t>
            </a:r>
          </a:p>
        </p:txBody>
      </p:sp>
      <p:pic>
        <p:nvPicPr>
          <p:cNvPr id="62468" name="Picture 3">
            <a:extLst>
              <a:ext uri="{FF2B5EF4-FFF2-40B4-BE49-F238E27FC236}">
                <a16:creationId xmlns:a16="http://schemas.microsoft.com/office/drawing/2014/main" id="{82E992E2-4592-4F6F-BD14-19B157630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5105401"/>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4">
            <a:extLst>
              <a:ext uri="{FF2B5EF4-FFF2-40B4-BE49-F238E27FC236}">
                <a16:creationId xmlns:a16="http://schemas.microsoft.com/office/drawing/2014/main" id="{5DF6D712-9657-4E0C-B0BE-FA674D0DE553}"/>
              </a:ext>
            </a:extLst>
          </p:cNvPr>
          <p:cNvSpPr txBox="1">
            <a:spLocks noChangeArrowheads="1"/>
          </p:cNvSpPr>
          <p:nvPr/>
        </p:nvSpPr>
        <p:spPr bwMode="auto">
          <a:xfrm>
            <a:off x="5257800" y="52578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Right Click</a:t>
            </a:r>
            <a:endParaRPr lang="en-US" altLang="en-US" sz="2400">
              <a:latin typeface="Arial" panose="020B0604020202020204" pitchFamily="34" charset="0"/>
            </a:endParaRPr>
          </a:p>
        </p:txBody>
      </p:sp>
      <p:sp>
        <p:nvSpPr>
          <p:cNvPr id="62470" name="AutoShape 5">
            <a:extLst>
              <a:ext uri="{FF2B5EF4-FFF2-40B4-BE49-F238E27FC236}">
                <a16:creationId xmlns:a16="http://schemas.microsoft.com/office/drawing/2014/main" id="{DA60F881-2C5A-42AC-A166-882F695BF37F}"/>
              </a:ext>
            </a:extLst>
          </p:cNvPr>
          <p:cNvSpPr>
            <a:spLocks noChangeArrowheads="1"/>
          </p:cNvSpPr>
          <p:nvPr/>
        </p:nvSpPr>
        <p:spPr bwMode="auto">
          <a:xfrm rot="10815269">
            <a:off x="6229350" y="4800600"/>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pic>
        <p:nvPicPr>
          <p:cNvPr id="62471" name="Picture 6">
            <a:extLst>
              <a:ext uri="{FF2B5EF4-FFF2-40B4-BE49-F238E27FC236}">
                <a16:creationId xmlns:a16="http://schemas.microsoft.com/office/drawing/2014/main" id="{1DD0805D-979A-44BC-A03E-0E826CFFF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363" y="1966914"/>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AutoShape 7">
            <a:extLst>
              <a:ext uri="{FF2B5EF4-FFF2-40B4-BE49-F238E27FC236}">
                <a16:creationId xmlns:a16="http://schemas.microsoft.com/office/drawing/2014/main" id="{A5B2708C-CEE1-4EDD-B4FA-4421F50CCFFD}"/>
              </a:ext>
            </a:extLst>
          </p:cNvPr>
          <p:cNvSpPr>
            <a:spLocks noChangeArrowheads="1"/>
          </p:cNvSpPr>
          <p:nvPr/>
        </p:nvSpPr>
        <p:spPr bwMode="auto">
          <a:xfrm rot="10815269">
            <a:off x="6354763" y="1738313"/>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62473" name="Oval 8">
            <a:extLst>
              <a:ext uri="{FF2B5EF4-FFF2-40B4-BE49-F238E27FC236}">
                <a16:creationId xmlns:a16="http://schemas.microsoft.com/office/drawing/2014/main" id="{06A46B76-FA54-492A-A3CD-8F9D385C9502}"/>
              </a:ext>
            </a:extLst>
          </p:cNvPr>
          <p:cNvSpPr>
            <a:spLocks noChangeArrowheads="1"/>
          </p:cNvSpPr>
          <p:nvPr/>
        </p:nvSpPr>
        <p:spPr bwMode="auto">
          <a:xfrm>
            <a:off x="5516563" y="1509713"/>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1</a:t>
            </a:r>
          </a:p>
        </p:txBody>
      </p:sp>
      <p:sp>
        <p:nvSpPr>
          <p:cNvPr id="62474" name="Oval 9">
            <a:extLst>
              <a:ext uri="{FF2B5EF4-FFF2-40B4-BE49-F238E27FC236}">
                <a16:creationId xmlns:a16="http://schemas.microsoft.com/office/drawing/2014/main" id="{EB664882-A3B8-49B8-805F-CCD544D0964A}"/>
              </a:ext>
            </a:extLst>
          </p:cNvPr>
          <p:cNvSpPr>
            <a:spLocks noChangeArrowheads="1"/>
          </p:cNvSpPr>
          <p:nvPr/>
        </p:nvSpPr>
        <p:spPr bwMode="auto">
          <a:xfrm>
            <a:off x="5486400" y="4724400"/>
            <a:ext cx="381000" cy="304800"/>
          </a:xfrm>
          <a:prstGeom prst="ellipse">
            <a:avLst/>
          </a:prstGeom>
          <a:solidFill>
            <a:schemeClr val="bg1"/>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2</a:t>
            </a:r>
          </a:p>
        </p:txBody>
      </p:sp>
      <p:sp>
        <p:nvSpPr>
          <p:cNvPr id="62475" name="Text Box 10">
            <a:extLst>
              <a:ext uri="{FF2B5EF4-FFF2-40B4-BE49-F238E27FC236}">
                <a16:creationId xmlns:a16="http://schemas.microsoft.com/office/drawing/2014/main" id="{0A353724-7786-4E13-B755-15183D6F11C8}"/>
              </a:ext>
            </a:extLst>
          </p:cNvPr>
          <p:cNvSpPr txBox="1">
            <a:spLocks noChangeArrowheads="1"/>
          </p:cNvSpPr>
          <p:nvPr/>
        </p:nvSpPr>
        <p:spPr bwMode="auto">
          <a:xfrm>
            <a:off x="5211763" y="1890713"/>
            <a:ext cx="1219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a:latin typeface="Arial" panose="020B0604020202020204" pitchFamily="34" charset="0"/>
              </a:rPr>
              <a:t>Select an entity in the tree</a:t>
            </a:r>
          </a:p>
        </p:txBody>
      </p:sp>
      <p:sp>
        <p:nvSpPr>
          <p:cNvPr id="62476" name="AutoShape 12">
            <a:extLst>
              <a:ext uri="{FF2B5EF4-FFF2-40B4-BE49-F238E27FC236}">
                <a16:creationId xmlns:a16="http://schemas.microsoft.com/office/drawing/2014/main" id="{A2937539-C128-49D8-976F-4D361BE36C31}"/>
              </a:ext>
            </a:extLst>
          </p:cNvPr>
          <p:cNvSpPr>
            <a:spLocks noChangeArrowheads="1"/>
          </p:cNvSpPr>
          <p:nvPr/>
        </p:nvSpPr>
        <p:spPr bwMode="auto">
          <a:xfrm rot="19347810">
            <a:off x="2720975" y="2338388"/>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62477" name="Oval 13">
            <a:extLst>
              <a:ext uri="{FF2B5EF4-FFF2-40B4-BE49-F238E27FC236}">
                <a16:creationId xmlns:a16="http://schemas.microsoft.com/office/drawing/2014/main" id="{8E804A1A-BE40-416B-9A35-AFB920D86B40}"/>
              </a:ext>
            </a:extLst>
          </p:cNvPr>
          <p:cNvSpPr>
            <a:spLocks noChangeArrowheads="1"/>
          </p:cNvSpPr>
          <p:nvPr/>
        </p:nvSpPr>
        <p:spPr bwMode="auto">
          <a:xfrm>
            <a:off x="2416175" y="2795588"/>
            <a:ext cx="381000" cy="304800"/>
          </a:xfrm>
          <a:prstGeom prst="ellipse">
            <a:avLst/>
          </a:prstGeom>
          <a:solidFill>
            <a:srgbClr val="FF0000"/>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r>
              <a:rPr lang="en-US" altLang="en-US" sz="2400">
                <a:latin typeface="Arial" panose="020B0604020202020204" pitchFamily="34" charset="0"/>
              </a:rPr>
              <a:t>1</a:t>
            </a:r>
          </a:p>
        </p:txBody>
      </p:sp>
      <p:pic>
        <p:nvPicPr>
          <p:cNvPr id="62478" name="Picture 4">
            <a:extLst>
              <a:ext uri="{FF2B5EF4-FFF2-40B4-BE49-F238E27FC236}">
                <a16:creationId xmlns:a16="http://schemas.microsoft.com/office/drawing/2014/main" id="{DCB41F1E-69C4-4BDC-840E-F36D4B560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1509713"/>
            <a:ext cx="1785938"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DFB19463-0748-4F3E-9E7B-20B3624E8DA8}"/>
              </a:ext>
            </a:extLst>
          </p:cNvPr>
          <p:cNvCxnSpPr>
            <a:cxnSpLocks/>
          </p:cNvCxnSpPr>
          <p:nvPr/>
        </p:nvCxnSpPr>
        <p:spPr bwMode="auto">
          <a:xfrm flipV="1">
            <a:off x="6765926" y="1814514"/>
            <a:ext cx="1216025" cy="3290887"/>
          </a:xfrm>
          <a:prstGeom prst="straightConnector1">
            <a:avLst/>
          </a:prstGeom>
          <a:ln>
            <a:solidFill>
              <a:srgbClr val="FF0000"/>
            </a:solidFill>
            <a:headEnd type="none" w="med" len="med"/>
            <a:tailEnd type="arrow" w="med" len="med"/>
          </a:ln>
          <a:extLst>
            <a:ext uri="{AF507438-7753-43e0-B8FC-AC1667EBCBE1}"/>
          </a:extLst>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12EAA3D4-01EA-4110-A1DC-2FDEDC2E0672}"/>
              </a:ext>
            </a:extLst>
          </p:cNvPr>
          <p:cNvPicPr>
            <a:picLocks noChangeAspect="1" noChangeArrowheads="1"/>
          </p:cNvPicPr>
          <p:nvPr/>
        </p:nvPicPr>
        <p:blipFill>
          <a:blip r:embed="rId3"/>
          <a:srcRect/>
          <a:stretch/>
        </p:blipFill>
        <p:spPr bwMode="auto">
          <a:xfrm>
            <a:off x="3254095" y="1730376"/>
            <a:ext cx="5371075"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4">
            <a:extLst>
              <a:ext uri="{FF2B5EF4-FFF2-40B4-BE49-F238E27FC236}">
                <a16:creationId xmlns:a16="http://schemas.microsoft.com/office/drawing/2014/main" id="{D39CD343-CFB7-4392-9C22-A45CE7CB4A81}"/>
              </a:ext>
            </a:extLst>
          </p:cNvPr>
          <p:cNvSpPr txBox="1">
            <a:spLocks noChangeArrowheads="1"/>
          </p:cNvSpPr>
          <p:nvPr/>
        </p:nvSpPr>
        <p:spPr bwMode="auto">
          <a:xfrm>
            <a:off x="1636713" y="1038227"/>
            <a:ext cx="8270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400" dirty="0">
                <a:latin typeface="Arial" panose="020B0604020202020204" pitchFamily="34" charset="0"/>
              </a:rPr>
              <a:t>Float or dock dialogs and toolbars  by clicking and dragging </a:t>
            </a:r>
          </a:p>
        </p:txBody>
      </p:sp>
      <p:sp>
        <p:nvSpPr>
          <p:cNvPr id="9220" name="Text Box 6">
            <a:extLst>
              <a:ext uri="{FF2B5EF4-FFF2-40B4-BE49-F238E27FC236}">
                <a16:creationId xmlns:a16="http://schemas.microsoft.com/office/drawing/2014/main" id="{B21A2231-2AF2-4FF2-AC1E-65ECBD3D3A65}"/>
              </a:ext>
            </a:extLst>
          </p:cNvPr>
          <p:cNvSpPr txBox="1">
            <a:spLocks noChangeArrowheads="1"/>
          </p:cNvSpPr>
          <p:nvPr/>
        </p:nvSpPr>
        <p:spPr bwMode="auto">
          <a:xfrm>
            <a:off x="1638300" y="6081713"/>
            <a:ext cx="891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400" dirty="0">
                <a:latin typeface="Arial" panose="020B0604020202020204" pitchFamily="34" charset="0"/>
              </a:rPr>
              <a:t>Press and hold the Ctrl button while dragging to avoid redocking</a:t>
            </a:r>
          </a:p>
        </p:txBody>
      </p:sp>
      <p:sp>
        <p:nvSpPr>
          <p:cNvPr id="9222" name="AutoShape 7">
            <a:extLst>
              <a:ext uri="{FF2B5EF4-FFF2-40B4-BE49-F238E27FC236}">
                <a16:creationId xmlns:a16="http://schemas.microsoft.com/office/drawing/2014/main" id="{1343909B-A406-40D0-BD68-AD833DDC4FF6}"/>
              </a:ext>
            </a:extLst>
          </p:cNvPr>
          <p:cNvSpPr>
            <a:spLocks noChangeArrowheads="1"/>
          </p:cNvSpPr>
          <p:nvPr/>
        </p:nvSpPr>
        <p:spPr bwMode="auto">
          <a:xfrm rot="19347810">
            <a:off x="5048112" y="2633870"/>
            <a:ext cx="304800" cy="533400"/>
          </a:xfrm>
          <a:prstGeom prst="upArrow">
            <a:avLst>
              <a:gd name="adj1" fmla="val 25148"/>
              <a:gd name="adj2" fmla="val 98178"/>
            </a:avLst>
          </a:prstGeom>
          <a:solidFill>
            <a:schemeClr val="accent6"/>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defRPr/>
            </a:pPr>
            <a:endParaRPr lang="en-US" altLang="en-US" sz="24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a:extLst>
              <a:ext uri="{FF2B5EF4-FFF2-40B4-BE49-F238E27FC236}">
                <a16:creationId xmlns:a16="http://schemas.microsoft.com/office/drawing/2014/main" id="{8AC521C8-2191-4628-9753-45A6B2F6E0F8}"/>
              </a:ext>
            </a:extLst>
          </p:cNvPr>
          <p:cNvSpPr>
            <a:spLocks noGrp="1" noChangeArrowheads="1"/>
          </p:cNvSpPr>
          <p:nvPr>
            <p:ph type="title"/>
          </p:nvPr>
        </p:nvSpPr>
        <p:spPr/>
        <p:txBody>
          <a:bodyPr>
            <a:normAutofit/>
          </a:bodyPr>
          <a:lstStyle/>
          <a:p>
            <a:pPr>
              <a:defRPr/>
            </a:pPr>
            <a:r>
              <a:rPr lang="en-US" dirty="0">
                <a:ea typeface="+mj-ea"/>
              </a:rPr>
              <a:t>Model Tree Options</a:t>
            </a:r>
          </a:p>
        </p:txBody>
      </p:sp>
      <p:sp>
        <p:nvSpPr>
          <p:cNvPr id="64515" name="Text Box 17">
            <a:extLst>
              <a:ext uri="{FF2B5EF4-FFF2-40B4-BE49-F238E27FC236}">
                <a16:creationId xmlns:a16="http://schemas.microsoft.com/office/drawing/2014/main" id="{3E0BA543-C84C-4008-A0F5-83292906989D}"/>
              </a:ext>
            </a:extLst>
          </p:cNvPr>
          <p:cNvSpPr txBox="1">
            <a:spLocks noChangeArrowheads="1"/>
          </p:cNvSpPr>
          <p:nvPr/>
        </p:nvSpPr>
        <p:spPr bwMode="auto">
          <a:xfrm>
            <a:off x="3962400" y="1676400"/>
            <a:ext cx="6172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b="1">
                <a:latin typeface="Arial" panose="020B0604020202020204" pitchFamily="34" charset="0"/>
              </a:rPr>
              <a:t>Right Click Menu options</a:t>
            </a:r>
          </a:p>
          <a:p>
            <a:pPr>
              <a:spcBef>
                <a:spcPct val="50000"/>
              </a:spcBef>
            </a:pPr>
            <a:r>
              <a:rPr lang="en-US" altLang="en-US" sz="1400" b="1">
                <a:latin typeface="Arial" panose="020B0604020202020204" pitchFamily="34" charset="0"/>
              </a:rPr>
              <a:t>Zoom To</a:t>
            </a:r>
            <a:r>
              <a:rPr lang="en-US" altLang="en-US" sz="1400">
                <a:latin typeface="Arial" panose="020B0604020202020204" pitchFamily="34" charset="0"/>
              </a:rPr>
              <a:t>: zoom to selected entity and set the entities centroid as current spin center. </a:t>
            </a:r>
          </a:p>
          <a:p>
            <a:pPr>
              <a:spcBef>
                <a:spcPct val="50000"/>
              </a:spcBef>
            </a:pPr>
            <a:r>
              <a:rPr lang="en-US" altLang="en-US" sz="1400" b="1">
                <a:latin typeface="Arial" panose="020B0604020202020204" pitchFamily="34" charset="0"/>
              </a:rPr>
              <a:t>Rotate About</a:t>
            </a:r>
            <a:r>
              <a:rPr lang="en-US" altLang="en-US" sz="1400">
                <a:latin typeface="Arial" panose="020B0604020202020204" pitchFamily="34" charset="0"/>
              </a:rPr>
              <a:t>: rotate using the selected entity as the center</a:t>
            </a:r>
          </a:p>
          <a:p>
            <a:pPr>
              <a:spcBef>
                <a:spcPct val="50000"/>
              </a:spcBef>
            </a:pPr>
            <a:r>
              <a:rPr lang="en-US" altLang="en-US" sz="1400" b="1">
                <a:latin typeface="Arial" panose="020B0604020202020204" pitchFamily="34" charset="0"/>
              </a:rPr>
              <a:t>Fly Into</a:t>
            </a:r>
            <a:r>
              <a:rPr lang="en-US" altLang="en-US" sz="1400">
                <a:latin typeface="Arial" panose="020B0604020202020204" pitchFamily="34" charset="0"/>
              </a:rPr>
              <a:t>: slowly zoom into selected entity</a:t>
            </a:r>
          </a:p>
          <a:p>
            <a:pPr>
              <a:spcBef>
                <a:spcPct val="50000"/>
              </a:spcBef>
            </a:pPr>
            <a:r>
              <a:rPr lang="en-US" altLang="en-US" sz="1400" b="1">
                <a:latin typeface="Arial" panose="020B0604020202020204" pitchFamily="34" charset="0"/>
              </a:rPr>
              <a:t>Locate</a:t>
            </a:r>
            <a:r>
              <a:rPr lang="en-US" altLang="en-US" sz="1400">
                <a:latin typeface="Arial" panose="020B0604020202020204" pitchFamily="34" charset="0"/>
              </a:rPr>
              <a:t>: point to the selected entity</a:t>
            </a:r>
          </a:p>
          <a:p>
            <a:pPr>
              <a:spcBef>
                <a:spcPct val="50000"/>
              </a:spcBef>
            </a:pPr>
            <a:r>
              <a:rPr lang="en-US" altLang="en-US" sz="1400" b="1">
                <a:latin typeface="Arial" panose="020B0604020202020204" pitchFamily="34" charset="0"/>
              </a:rPr>
              <a:t>Draw</a:t>
            </a:r>
            <a:r>
              <a:rPr lang="en-US" altLang="en-US" sz="1400">
                <a:latin typeface="Arial" panose="020B0604020202020204" pitchFamily="34" charset="0"/>
              </a:rPr>
              <a:t>: draw the selected entity</a:t>
            </a:r>
          </a:p>
          <a:p>
            <a:pPr>
              <a:spcBef>
                <a:spcPct val="50000"/>
              </a:spcBef>
            </a:pPr>
            <a:r>
              <a:rPr lang="en-US" altLang="en-US" sz="1400" b="1">
                <a:latin typeface="Arial" panose="020B0604020202020204" pitchFamily="34" charset="0"/>
              </a:rPr>
              <a:t>Draw Elements</a:t>
            </a:r>
            <a:r>
              <a:rPr lang="en-US" altLang="en-US" sz="1400">
                <a:latin typeface="Arial" panose="020B0604020202020204" pitchFamily="34" charset="0"/>
              </a:rPr>
              <a:t>: draw the mesh elements associated with selection</a:t>
            </a:r>
          </a:p>
          <a:p>
            <a:pPr>
              <a:spcBef>
                <a:spcPct val="50000"/>
              </a:spcBef>
            </a:pPr>
            <a:r>
              <a:rPr lang="en-US" altLang="en-US" sz="1400" b="1">
                <a:latin typeface="Arial" panose="020B0604020202020204" pitchFamily="34" charset="0"/>
              </a:rPr>
              <a:t>Isolate</a:t>
            </a:r>
            <a:r>
              <a:rPr lang="en-US" altLang="en-US" sz="1400">
                <a:latin typeface="Arial" panose="020B0604020202020204" pitchFamily="34" charset="0"/>
              </a:rPr>
              <a:t>: draw and center the selected entity</a:t>
            </a:r>
          </a:p>
          <a:p>
            <a:pPr>
              <a:spcBef>
                <a:spcPct val="50000"/>
              </a:spcBef>
            </a:pPr>
            <a:r>
              <a:rPr lang="en-US" altLang="en-US" sz="1400" b="1">
                <a:latin typeface="Arial" panose="020B0604020202020204" pitchFamily="34" charset="0"/>
              </a:rPr>
              <a:t>Visibility On</a:t>
            </a:r>
            <a:r>
              <a:rPr lang="en-US" altLang="en-US" sz="1400">
                <a:latin typeface="Arial" panose="020B0604020202020204" pitchFamily="34" charset="0"/>
              </a:rPr>
              <a:t>: Turn the visibility of the current entity on</a:t>
            </a:r>
          </a:p>
          <a:p>
            <a:pPr>
              <a:spcBef>
                <a:spcPct val="50000"/>
              </a:spcBef>
            </a:pPr>
            <a:r>
              <a:rPr lang="en-US" altLang="en-US" sz="1400" b="1">
                <a:latin typeface="Arial" panose="020B0604020202020204" pitchFamily="34" charset="0"/>
              </a:rPr>
              <a:t>Visibility Off</a:t>
            </a:r>
            <a:r>
              <a:rPr lang="en-US" altLang="en-US" sz="1400">
                <a:latin typeface="Arial" panose="020B0604020202020204" pitchFamily="34" charset="0"/>
              </a:rPr>
              <a:t>: Turn the visibility of the current entity off</a:t>
            </a:r>
          </a:p>
          <a:p>
            <a:pPr>
              <a:spcBef>
                <a:spcPct val="50000"/>
              </a:spcBef>
            </a:pPr>
            <a:r>
              <a:rPr lang="en-US" altLang="en-US" sz="1400" b="1">
                <a:latin typeface="Arial" panose="020B0604020202020204" pitchFamily="34" charset="0"/>
              </a:rPr>
              <a:t>Measure</a:t>
            </a:r>
            <a:r>
              <a:rPr lang="en-US" altLang="en-US" sz="1400">
                <a:latin typeface="Arial" panose="020B0604020202020204" pitchFamily="34" charset="0"/>
              </a:rPr>
              <a:t>: For curves only: Measure between the two vertices of the curve</a:t>
            </a:r>
          </a:p>
          <a:p>
            <a:pPr>
              <a:spcBef>
                <a:spcPct val="50000"/>
              </a:spcBef>
            </a:pPr>
            <a:r>
              <a:rPr lang="en-US" altLang="en-US" sz="1400" b="1">
                <a:latin typeface="Arial" panose="020B0604020202020204" pitchFamily="34" charset="0"/>
              </a:rPr>
              <a:t>Rename</a:t>
            </a:r>
            <a:r>
              <a:rPr lang="en-US" altLang="en-US" sz="1400">
                <a:latin typeface="Arial" panose="020B0604020202020204" pitchFamily="34" charset="0"/>
              </a:rPr>
              <a:t>: Change the entity</a:t>
            </a:r>
            <a:r>
              <a:rPr lang="ja-JP" altLang="en-US" sz="1400">
                <a:latin typeface="Arial" panose="020B0604020202020204" pitchFamily="34" charset="0"/>
              </a:rPr>
              <a:t>’</a:t>
            </a:r>
            <a:r>
              <a:rPr lang="en-US" altLang="ja-JP" sz="1400">
                <a:latin typeface="Arial" panose="020B0604020202020204" pitchFamily="34" charset="0"/>
              </a:rPr>
              <a:t>s name</a:t>
            </a:r>
          </a:p>
          <a:p>
            <a:pPr>
              <a:spcBef>
                <a:spcPct val="50000"/>
              </a:spcBef>
            </a:pPr>
            <a:r>
              <a:rPr lang="en-US" altLang="en-US" sz="1400" b="1">
                <a:latin typeface="Arial" panose="020B0604020202020204" pitchFamily="34" charset="0"/>
              </a:rPr>
              <a:t>Mesh</a:t>
            </a:r>
            <a:r>
              <a:rPr lang="en-US" altLang="en-US" sz="1400">
                <a:latin typeface="Arial" panose="020B0604020202020204" pitchFamily="34" charset="0"/>
              </a:rPr>
              <a:t>: Mesh the selected entities</a:t>
            </a:r>
            <a:endParaRPr lang="en-US" altLang="en-US" sz="1400" b="1">
              <a:latin typeface="Arial" panose="020B0604020202020204" pitchFamily="34" charset="0"/>
            </a:endParaRPr>
          </a:p>
        </p:txBody>
      </p:sp>
      <p:sp>
        <p:nvSpPr>
          <p:cNvPr id="64516" name="Line 18">
            <a:extLst>
              <a:ext uri="{FF2B5EF4-FFF2-40B4-BE49-F238E27FC236}">
                <a16:creationId xmlns:a16="http://schemas.microsoft.com/office/drawing/2014/main" id="{5E4338B4-A2D1-4EAD-803C-3EE2966EAEBE}"/>
              </a:ext>
            </a:extLst>
          </p:cNvPr>
          <p:cNvSpPr>
            <a:spLocks noChangeShapeType="1"/>
          </p:cNvSpPr>
          <p:nvPr/>
        </p:nvSpPr>
        <p:spPr bwMode="auto">
          <a:xfrm>
            <a:off x="3810000" y="1828800"/>
            <a:ext cx="0" cy="2438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4517" name="Picture 2">
            <a:extLst>
              <a:ext uri="{FF2B5EF4-FFF2-40B4-BE49-F238E27FC236}">
                <a16:creationId xmlns:a16="http://schemas.microsoft.com/office/drawing/2014/main" id="{696AF264-D70E-4EA2-A945-17397F74F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85925"/>
            <a:ext cx="1905000"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C79A8FB5-1272-4B2F-B559-8F6E02BCDA1B}"/>
              </a:ext>
            </a:extLst>
          </p:cNvPr>
          <p:cNvSpPr>
            <a:spLocks noGrp="1" noChangeArrowheads="1"/>
          </p:cNvSpPr>
          <p:nvPr>
            <p:ph type="title"/>
          </p:nvPr>
        </p:nvSpPr>
        <p:spPr>
          <a:xfrm>
            <a:off x="289932" y="836307"/>
            <a:ext cx="11318487" cy="701731"/>
          </a:xfrm>
        </p:spPr>
        <p:txBody>
          <a:bodyPr>
            <a:normAutofit/>
          </a:bodyPr>
          <a:lstStyle/>
          <a:p>
            <a:pPr>
              <a:defRPr/>
            </a:pPr>
            <a:r>
              <a:rPr lang="en-US" dirty="0">
                <a:ea typeface="+mj-ea"/>
              </a:rPr>
              <a:t>Model Tree Options</a:t>
            </a:r>
          </a:p>
        </p:txBody>
      </p:sp>
      <p:sp>
        <p:nvSpPr>
          <p:cNvPr id="66563" name="Text Box 4">
            <a:extLst>
              <a:ext uri="{FF2B5EF4-FFF2-40B4-BE49-F238E27FC236}">
                <a16:creationId xmlns:a16="http://schemas.microsoft.com/office/drawing/2014/main" id="{B32257CA-8094-467C-BF37-D2DEA7D17BF3}"/>
              </a:ext>
            </a:extLst>
          </p:cNvPr>
          <p:cNvSpPr txBox="1">
            <a:spLocks noChangeArrowheads="1"/>
          </p:cNvSpPr>
          <p:nvPr/>
        </p:nvSpPr>
        <p:spPr bwMode="auto">
          <a:xfrm>
            <a:off x="3962400" y="1676400"/>
            <a:ext cx="6172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b="1">
                <a:latin typeface="Arial" panose="020B0604020202020204" pitchFamily="34" charset="0"/>
              </a:rPr>
              <a:t>Right Click Menu options</a:t>
            </a:r>
          </a:p>
          <a:p>
            <a:pPr>
              <a:spcBef>
                <a:spcPct val="50000"/>
              </a:spcBef>
            </a:pPr>
            <a:r>
              <a:rPr lang="en-US" altLang="en-US" sz="1400" b="1">
                <a:latin typeface="Arial" panose="020B0604020202020204" pitchFamily="34" charset="0"/>
              </a:rPr>
              <a:t>Cleanup Volume: </a:t>
            </a:r>
            <a:r>
              <a:rPr lang="en-US" altLang="en-US" sz="1400">
                <a:latin typeface="Arial" panose="020B0604020202020204" pitchFamily="34" charset="0"/>
              </a:rPr>
              <a:t>execute cleanup hex/tet command on volume</a:t>
            </a:r>
          </a:p>
          <a:p>
            <a:pPr>
              <a:spcBef>
                <a:spcPct val="50000"/>
              </a:spcBef>
            </a:pPr>
            <a:r>
              <a:rPr lang="en-US" altLang="en-US" sz="1400" b="1">
                <a:latin typeface="Arial" panose="020B0604020202020204" pitchFamily="34" charset="0"/>
              </a:rPr>
              <a:t>Remesh Volume: </a:t>
            </a:r>
            <a:r>
              <a:rPr lang="en-US" altLang="en-US" sz="1400">
                <a:latin typeface="Arial" panose="020B0604020202020204" pitchFamily="34" charset="0"/>
              </a:rPr>
              <a:t>execute tet remesh command on selection</a:t>
            </a:r>
            <a:endParaRPr lang="en-US" altLang="en-US" sz="1400" b="1">
              <a:latin typeface="Arial" panose="020B0604020202020204" pitchFamily="34" charset="0"/>
            </a:endParaRPr>
          </a:p>
          <a:p>
            <a:pPr>
              <a:spcBef>
                <a:spcPct val="50000"/>
              </a:spcBef>
            </a:pPr>
            <a:r>
              <a:rPr lang="en-US" altLang="en-US" sz="1400" b="1">
                <a:latin typeface="Arial" panose="020B0604020202020204" pitchFamily="34" charset="0"/>
              </a:rPr>
              <a:t>Delete</a:t>
            </a:r>
            <a:r>
              <a:rPr lang="en-US" altLang="en-US" sz="1400">
                <a:latin typeface="Arial" panose="020B0604020202020204" pitchFamily="34" charset="0"/>
              </a:rPr>
              <a:t>: delete the selected entity (volumes, free entities only)</a:t>
            </a:r>
          </a:p>
          <a:p>
            <a:pPr>
              <a:spcBef>
                <a:spcPct val="50000"/>
              </a:spcBef>
            </a:pPr>
            <a:r>
              <a:rPr lang="en-US" altLang="en-US" sz="1400" b="1">
                <a:latin typeface="Arial" panose="020B0604020202020204" pitchFamily="34" charset="0"/>
              </a:rPr>
              <a:t>Refresh Tree</a:t>
            </a:r>
            <a:r>
              <a:rPr lang="en-US" altLang="en-US" sz="1400">
                <a:latin typeface="Arial" panose="020B0604020202020204" pitchFamily="34" charset="0"/>
              </a:rPr>
              <a:t>: reset the list to Full Tree</a:t>
            </a:r>
          </a:p>
          <a:p>
            <a:pPr>
              <a:spcBef>
                <a:spcPct val="50000"/>
              </a:spcBef>
            </a:pPr>
            <a:r>
              <a:rPr lang="en-US" altLang="en-US" sz="1400" b="1">
                <a:latin typeface="Arial" panose="020B0604020202020204" pitchFamily="34" charset="0"/>
              </a:rPr>
              <a:t>Collapse Tree</a:t>
            </a:r>
            <a:r>
              <a:rPr lang="en-US" altLang="en-US" sz="1400">
                <a:latin typeface="Arial" panose="020B0604020202020204" pitchFamily="34" charset="0"/>
              </a:rPr>
              <a:t>: collapse all expanded items in the tree</a:t>
            </a:r>
          </a:p>
          <a:p>
            <a:pPr>
              <a:spcBef>
                <a:spcPct val="50000"/>
              </a:spcBef>
            </a:pPr>
            <a:r>
              <a:rPr lang="en-US" altLang="en-US" sz="1400" b="1">
                <a:latin typeface="Arial" panose="020B0604020202020204" pitchFamily="34" charset="0"/>
              </a:rPr>
              <a:t>View Descendents</a:t>
            </a:r>
            <a:r>
              <a:rPr lang="en-US" altLang="en-US" sz="1400">
                <a:latin typeface="Arial" panose="020B0604020202020204" pitchFamily="34" charset="0"/>
              </a:rPr>
              <a:t>: show a tree with the current entity at the top expandable to show descendents (lower dimension)</a:t>
            </a:r>
          </a:p>
          <a:p>
            <a:pPr>
              <a:spcBef>
                <a:spcPct val="50000"/>
              </a:spcBef>
            </a:pPr>
            <a:r>
              <a:rPr lang="en-US" altLang="en-US" sz="1400" b="1">
                <a:latin typeface="Arial" panose="020B0604020202020204" pitchFamily="34" charset="0"/>
              </a:rPr>
              <a:t>View Ancestors</a:t>
            </a:r>
            <a:r>
              <a:rPr lang="en-US" altLang="en-US" sz="1400">
                <a:latin typeface="Arial" panose="020B0604020202020204" pitchFamily="34" charset="0"/>
              </a:rPr>
              <a:t>: show a tree with the current entity at the top expandable to show ancestors (higher dimension)</a:t>
            </a:r>
          </a:p>
          <a:p>
            <a:pPr>
              <a:spcBef>
                <a:spcPct val="50000"/>
              </a:spcBef>
            </a:pPr>
            <a:r>
              <a:rPr lang="en-US" altLang="en-US" sz="1400" b="1">
                <a:latin typeface="Arial" panose="020B0604020202020204" pitchFamily="34" charset="0"/>
              </a:rPr>
              <a:t>View Neighbors</a:t>
            </a:r>
            <a:r>
              <a:rPr lang="en-US" altLang="en-US" sz="1400">
                <a:latin typeface="Arial" panose="020B0604020202020204" pitchFamily="34" charset="0"/>
              </a:rPr>
              <a:t>: show a tree with the current entity at the top expandable to show all entities that are attached to it</a:t>
            </a:r>
          </a:p>
          <a:p>
            <a:pPr>
              <a:spcBef>
                <a:spcPct val="50000"/>
              </a:spcBef>
            </a:pPr>
            <a:r>
              <a:rPr lang="en-US" altLang="en-US" sz="1400" b="1">
                <a:latin typeface="Arial" panose="020B0604020202020204" pitchFamily="34" charset="0"/>
              </a:rPr>
              <a:t>View Sweep Surfaces</a:t>
            </a:r>
            <a:r>
              <a:rPr lang="en-US" altLang="en-US" sz="1400">
                <a:latin typeface="Arial" panose="020B0604020202020204" pitchFamily="34" charset="0"/>
              </a:rPr>
              <a:t>: show a tree with only sweep surfaces shown</a:t>
            </a:r>
          </a:p>
          <a:p>
            <a:pPr>
              <a:spcBef>
                <a:spcPct val="50000"/>
              </a:spcBef>
            </a:pPr>
            <a:r>
              <a:rPr lang="en-US" altLang="en-US" sz="1400" b="1">
                <a:latin typeface="Arial" panose="020B0604020202020204" pitchFamily="34" charset="0"/>
              </a:rPr>
              <a:t>List Information</a:t>
            </a:r>
            <a:r>
              <a:rPr lang="en-US" altLang="en-US" sz="1400">
                <a:latin typeface="Arial" panose="020B0604020202020204" pitchFamily="34" charset="0"/>
              </a:rPr>
              <a:t>: List properties of the selected entities in the command window.</a:t>
            </a:r>
          </a:p>
        </p:txBody>
      </p:sp>
      <p:sp>
        <p:nvSpPr>
          <p:cNvPr id="66564" name="Line 5">
            <a:extLst>
              <a:ext uri="{FF2B5EF4-FFF2-40B4-BE49-F238E27FC236}">
                <a16:creationId xmlns:a16="http://schemas.microsoft.com/office/drawing/2014/main" id="{837F9BF9-2437-48BA-B9BA-367D4B4682EA}"/>
              </a:ext>
            </a:extLst>
          </p:cNvPr>
          <p:cNvSpPr>
            <a:spLocks noChangeShapeType="1"/>
          </p:cNvSpPr>
          <p:nvPr/>
        </p:nvSpPr>
        <p:spPr bwMode="auto">
          <a:xfrm>
            <a:off x="3810000" y="4114800"/>
            <a:ext cx="0" cy="23891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6565" name="Picture 2">
            <a:extLst>
              <a:ext uri="{FF2B5EF4-FFF2-40B4-BE49-F238E27FC236}">
                <a16:creationId xmlns:a16="http://schemas.microsoft.com/office/drawing/2014/main" id="{3DE280C0-A6BC-404C-8F40-163240B54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60514"/>
            <a:ext cx="1905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DA749511-9B3B-4BE1-89C3-DA7A7ADD5D32}"/>
              </a:ext>
            </a:extLst>
          </p:cNvPr>
          <p:cNvPicPr>
            <a:picLocks noChangeAspect="1" noChangeArrowheads="1"/>
          </p:cNvPicPr>
          <p:nvPr/>
        </p:nvPicPr>
        <p:blipFill>
          <a:blip r:embed="rId3"/>
          <a:srcRect/>
          <a:stretch/>
        </p:blipFill>
        <p:spPr bwMode="auto">
          <a:xfrm>
            <a:off x="1159335" y="1460548"/>
            <a:ext cx="9579679" cy="514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7">
            <a:extLst>
              <a:ext uri="{FF2B5EF4-FFF2-40B4-BE49-F238E27FC236}">
                <a16:creationId xmlns:a16="http://schemas.microsoft.com/office/drawing/2014/main" id="{B8C7E13B-A879-4D71-B898-154AB70644A6}"/>
              </a:ext>
            </a:extLst>
          </p:cNvPr>
          <p:cNvSpPr>
            <a:spLocks noChangeArrowheads="1"/>
          </p:cNvSpPr>
          <p:nvPr/>
        </p:nvSpPr>
        <p:spPr bwMode="auto">
          <a:xfrm>
            <a:off x="1159335" y="4238171"/>
            <a:ext cx="1133922" cy="2371454"/>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03426" name="Rectangle 2">
            <a:extLst>
              <a:ext uri="{FF2B5EF4-FFF2-40B4-BE49-F238E27FC236}">
                <a16:creationId xmlns:a16="http://schemas.microsoft.com/office/drawing/2014/main" id="{F0BA2ED8-A1A6-4037-B018-D9B7E3F48878}"/>
              </a:ext>
            </a:extLst>
          </p:cNvPr>
          <p:cNvSpPr>
            <a:spLocks noGrp="1" noChangeArrowheads="1"/>
          </p:cNvSpPr>
          <p:nvPr>
            <p:ph type="title"/>
          </p:nvPr>
        </p:nvSpPr>
        <p:spPr>
          <a:xfrm>
            <a:off x="289932" y="758817"/>
            <a:ext cx="11318487" cy="701731"/>
          </a:xfrm>
        </p:spPr>
        <p:txBody>
          <a:bodyPr>
            <a:normAutofit/>
          </a:bodyPr>
          <a:lstStyle/>
          <a:p>
            <a:pPr>
              <a:defRPr/>
            </a:pPr>
            <a:r>
              <a:rPr lang="en-US" dirty="0">
                <a:ea typeface="+mj-ea"/>
              </a:rPr>
              <a:t>The Properties Page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a:extLst>
              <a:ext uri="{FF2B5EF4-FFF2-40B4-BE49-F238E27FC236}">
                <a16:creationId xmlns:a16="http://schemas.microsoft.com/office/drawing/2014/main" id="{93A7A72E-C5BC-4449-8582-6CDCDE8856FD}"/>
              </a:ext>
            </a:extLst>
          </p:cNvPr>
          <p:cNvPicPr>
            <a:picLocks noChangeAspect="1" noChangeArrowheads="1"/>
          </p:cNvPicPr>
          <p:nvPr/>
        </p:nvPicPr>
        <p:blipFill>
          <a:blip r:embed="rId3"/>
          <a:srcRect l="383" r="383"/>
          <a:stretch/>
        </p:blipFill>
        <p:spPr bwMode="auto">
          <a:xfrm>
            <a:off x="2133601" y="1600200"/>
            <a:ext cx="28559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AutoShape 6">
            <a:extLst>
              <a:ext uri="{FF2B5EF4-FFF2-40B4-BE49-F238E27FC236}">
                <a16:creationId xmlns:a16="http://schemas.microsoft.com/office/drawing/2014/main" id="{56E17DAF-B306-4EB5-A8BA-EFB1C1638DFD}"/>
              </a:ext>
            </a:extLst>
          </p:cNvPr>
          <p:cNvSpPr>
            <a:spLocks/>
          </p:cNvSpPr>
          <p:nvPr/>
        </p:nvSpPr>
        <p:spPr bwMode="auto">
          <a:xfrm>
            <a:off x="5105400" y="2438400"/>
            <a:ext cx="228600" cy="3657600"/>
          </a:xfrm>
          <a:prstGeom prst="rightBrace">
            <a:avLst>
              <a:gd name="adj1" fmla="val 133333"/>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70660" name="Line 8">
            <a:extLst>
              <a:ext uri="{FF2B5EF4-FFF2-40B4-BE49-F238E27FC236}">
                <a16:creationId xmlns:a16="http://schemas.microsoft.com/office/drawing/2014/main" id="{D59002A8-AF44-42F0-98B9-C6C4EE9AE8AF}"/>
              </a:ext>
            </a:extLst>
          </p:cNvPr>
          <p:cNvSpPr>
            <a:spLocks noChangeShapeType="1"/>
          </p:cNvSpPr>
          <p:nvPr/>
        </p:nvSpPr>
        <p:spPr bwMode="auto">
          <a:xfrm flipH="1">
            <a:off x="3657600" y="1752599"/>
            <a:ext cx="2057400" cy="43905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1" name="Rectangle 9">
            <a:extLst>
              <a:ext uri="{FF2B5EF4-FFF2-40B4-BE49-F238E27FC236}">
                <a16:creationId xmlns:a16="http://schemas.microsoft.com/office/drawing/2014/main" id="{4A263D35-34F5-4B98-BFF8-229164DAE5F5}"/>
              </a:ext>
            </a:extLst>
          </p:cNvPr>
          <p:cNvSpPr>
            <a:spLocks noChangeArrowheads="1"/>
          </p:cNvSpPr>
          <p:nvPr/>
        </p:nvSpPr>
        <p:spPr bwMode="auto">
          <a:xfrm>
            <a:off x="5715000" y="3886200"/>
            <a:ext cx="373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800"/>
              <a:t>Entity properties.  Grayed properties cannot be edited.  Others can be changed from this page.</a:t>
            </a:r>
          </a:p>
        </p:txBody>
      </p:sp>
      <p:sp>
        <p:nvSpPr>
          <p:cNvPr id="210954" name="Rectangle 10">
            <a:extLst>
              <a:ext uri="{FF2B5EF4-FFF2-40B4-BE49-F238E27FC236}">
                <a16:creationId xmlns:a16="http://schemas.microsoft.com/office/drawing/2014/main" id="{C79055B5-E70D-42B0-B3D0-A0A750EF1266}"/>
              </a:ext>
            </a:extLst>
          </p:cNvPr>
          <p:cNvSpPr>
            <a:spLocks noGrp="1" noChangeArrowheads="1"/>
          </p:cNvSpPr>
          <p:nvPr>
            <p:ph type="title"/>
          </p:nvPr>
        </p:nvSpPr>
        <p:spPr/>
        <p:txBody>
          <a:bodyPr/>
          <a:lstStyle/>
          <a:p>
            <a:pPr>
              <a:defRPr/>
            </a:pPr>
            <a:r>
              <a:rPr lang="en-US">
                <a:ea typeface="+mj-ea"/>
              </a:rPr>
              <a:t>Using the Properties Page</a:t>
            </a:r>
          </a:p>
        </p:txBody>
      </p:sp>
      <p:sp>
        <p:nvSpPr>
          <p:cNvPr id="210956" name="Rectangle 12">
            <a:extLst>
              <a:ext uri="{FF2B5EF4-FFF2-40B4-BE49-F238E27FC236}">
                <a16:creationId xmlns:a16="http://schemas.microsoft.com/office/drawing/2014/main" id="{AC2C6840-BC2B-4E36-8EDC-DF6BC8347FC2}"/>
              </a:ext>
            </a:extLst>
          </p:cNvPr>
          <p:cNvSpPr>
            <a:spLocks noGrp="1" noChangeArrowheads="1"/>
          </p:cNvSpPr>
          <p:nvPr>
            <p:ph type="body" sz="half" idx="4294967295"/>
          </p:nvPr>
        </p:nvSpPr>
        <p:spPr>
          <a:xfrm>
            <a:off x="5830886" y="1631026"/>
            <a:ext cx="3810000" cy="2286000"/>
          </a:xfrm>
        </p:spPr>
        <p:txBody>
          <a:bodyPr>
            <a:normAutofit fontScale="92500" lnSpcReduction="10000"/>
          </a:bodyPr>
          <a:lstStyle/>
          <a:p>
            <a:pPr>
              <a:buFontTx/>
              <a:buNone/>
              <a:defRPr/>
            </a:pPr>
            <a:r>
              <a:rPr lang="en-US" sz="1800" dirty="0"/>
              <a:t>Action Buttons</a:t>
            </a:r>
          </a:p>
          <a:p>
            <a:pPr lvl="1">
              <a:defRPr/>
            </a:pPr>
            <a:r>
              <a:rPr lang="en-US" sz="1800" dirty="0"/>
              <a:t>Preview Mesh</a:t>
            </a:r>
          </a:p>
          <a:p>
            <a:pPr lvl="1">
              <a:defRPr/>
            </a:pPr>
            <a:r>
              <a:rPr lang="en-US" sz="1800" dirty="0"/>
              <a:t>Mesh</a:t>
            </a:r>
          </a:p>
          <a:p>
            <a:pPr lvl="1">
              <a:defRPr/>
            </a:pPr>
            <a:r>
              <a:rPr lang="en-US" sz="1800" dirty="0"/>
              <a:t>Smooth</a:t>
            </a:r>
          </a:p>
          <a:p>
            <a:pPr lvl="1">
              <a:defRPr/>
            </a:pPr>
            <a:r>
              <a:rPr lang="en-US" sz="1800" dirty="0"/>
              <a:t>Quality Check</a:t>
            </a:r>
          </a:p>
          <a:p>
            <a:pPr lvl="1">
              <a:defRPr/>
            </a:pPr>
            <a:r>
              <a:rPr lang="en-US" sz="1800" dirty="0"/>
              <a:t>Delete Mesh</a:t>
            </a:r>
          </a:p>
          <a:p>
            <a:pPr lvl="1">
              <a:defRPr/>
            </a:pPr>
            <a:r>
              <a:rPr lang="en-US" sz="1800" dirty="0"/>
              <a:t>Reset Entity</a:t>
            </a:r>
          </a:p>
          <a:p>
            <a:pPr lvl="1">
              <a:defRPr/>
            </a:pPr>
            <a:r>
              <a:rPr lang="en-US" sz="1800" dirty="0"/>
              <a:t>Delete Entity</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9D640098-05A2-4560-BDE5-1024932CE858}"/>
              </a:ext>
            </a:extLst>
          </p:cNvPr>
          <p:cNvPicPr>
            <a:picLocks noChangeAspect="1" noChangeArrowheads="1"/>
          </p:cNvPicPr>
          <p:nvPr/>
        </p:nvPicPr>
        <p:blipFill>
          <a:blip r:embed="rId3"/>
          <a:srcRect/>
          <a:stretch/>
        </p:blipFill>
        <p:spPr bwMode="auto">
          <a:xfrm>
            <a:off x="1277257" y="1371601"/>
            <a:ext cx="9637486" cy="518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AD1E2360-A009-4547-BB1D-6E466270AB70}"/>
              </a:ext>
            </a:extLst>
          </p:cNvPr>
          <p:cNvSpPr>
            <a:spLocks noChangeArrowheads="1"/>
          </p:cNvSpPr>
          <p:nvPr/>
        </p:nvSpPr>
        <p:spPr bwMode="auto">
          <a:xfrm>
            <a:off x="2387598" y="5304971"/>
            <a:ext cx="7061201" cy="1052286"/>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208900" name="Rectangle 4">
            <a:extLst>
              <a:ext uri="{FF2B5EF4-FFF2-40B4-BE49-F238E27FC236}">
                <a16:creationId xmlns:a16="http://schemas.microsoft.com/office/drawing/2014/main" id="{B51EE0E5-8916-4AEC-A2B6-76427D0563B6}"/>
              </a:ext>
            </a:extLst>
          </p:cNvPr>
          <p:cNvSpPr>
            <a:spLocks noGrp="1" noChangeArrowheads="1"/>
          </p:cNvSpPr>
          <p:nvPr>
            <p:ph type="title"/>
          </p:nvPr>
        </p:nvSpPr>
        <p:spPr>
          <a:xfrm>
            <a:off x="233556" y="669870"/>
            <a:ext cx="11318487" cy="701731"/>
          </a:xfrm>
        </p:spPr>
        <p:txBody>
          <a:bodyPr>
            <a:normAutofit/>
          </a:bodyPr>
          <a:lstStyle/>
          <a:p>
            <a:pPr>
              <a:defRPr/>
            </a:pPr>
            <a:r>
              <a:rPr lang="en-US" dirty="0">
                <a:ea typeface="+mj-ea"/>
              </a:rPr>
              <a:t>The Command Window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8C00AFD-4F4D-4C55-BAEB-5D87B9D839D1}"/>
              </a:ext>
            </a:extLst>
          </p:cNvPr>
          <p:cNvSpPr>
            <a:spLocks noGrp="1" noChangeArrowheads="1"/>
          </p:cNvSpPr>
          <p:nvPr>
            <p:ph type="title"/>
          </p:nvPr>
        </p:nvSpPr>
        <p:spPr>
          <a:xfrm>
            <a:off x="289932" y="836307"/>
            <a:ext cx="11318487" cy="701731"/>
          </a:xfrm>
        </p:spPr>
        <p:txBody>
          <a:bodyPr>
            <a:normAutofit/>
          </a:bodyPr>
          <a:lstStyle/>
          <a:p>
            <a:pPr>
              <a:defRPr/>
            </a:pPr>
            <a:r>
              <a:rPr lang="en-US" dirty="0">
                <a:ea typeface="+mj-ea"/>
              </a:rPr>
              <a:t>Entering Commands</a:t>
            </a:r>
          </a:p>
        </p:txBody>
      </p:sp>
      <p:sp>
        <p:nvSpPr>
          <p:cNvPr id="106499" name="Rectangle 3">
            <a:extLst>
              <a:ext uri="{FF2B5EF4-FFF2-40B4-BE49-F238E27FC236}">
                <a16:creationId xmlns:a16="http://schemas.microsoft.com/office/drawing/2014/main" id="{1DA120B5-A674-4F02-A1BC-50BE1A456334}"/>
              </a:ext>
            </a:extLst>
          </p:cNvPr>
          <p:cNvSpPr>
            <a:spLocks noGrp="1" noChangeArrowheads="1"/>
          </p:cNvSpPr>
          <p:nvPr>
            <p:ph idx="4294967295"/>
          </p:nvPr>
        </p:nvSpPr>
        <p:spPr>
          <a:xfrm>
            <a:off x="0" y="1430338"/>
            <a:ext cx="11239500" cy="4800600"/>
          </a:xfrm>
        </p:spPr>
        <p:txBody>
          <a:bodyPr/>
          <a:lstStyle/>
          <a:p>
            <a:pPr>
              <a:defRPr/>
            </a:pPr>
            <a:r>
              <a:rPr lang="en-US">
                <a:ea typeface="+mn-ea"/>
              </a:rPr>
              <a:t>All commands can be entered in the command window</a:t>
            </a:r>
          </a:p>
          <a:p>
            <a:pPr>
              <a:defRPr/>
            </a:pPr>
            <a:r>
              <a:rPr lang="en-US">
                <a:ea typeface="+mn-ea"/>
              </a:rPr>
              <a:t>Partial words OK</a:t>
            </a:r>
          </a:p>
          <a:p>
            <a:pPr>
              <a:defRPr/>
            </a:pPr>
            <a:r>
              <a:rPr lang="en-US">
                <a:ea typeface="+mn-ea"/>
              </a:rPr>
              <a:t>Can use general ID ranges</a:t>
            </a:r>
          </a:p>
          <a:p>
            <a:pPr lvl="1">
              <a:defRPr/>
            </a:pPr>
            <a:r>
              <a:rPr lang="en-US">
                <a:ea typeface="+mn-ea"/>
              </a:rPr>
              <a:t>draw curve 1 to 5 except 4</a:t>
            </a:r>
          </a:p>
          <a:p>
            <a:pPr lvl="1">
              <a:defRPr/>
            </a:pPr>
            <a:r>
              <a:rPr lang="en-US">
                <a:ea typeface="+mn-ea"/>
              </a:rPr>
              <a:t>draw curve in volume 2</a:t>
            </a:r>
          </a:p>
        </p:txBody>
      </p:sp>
      <p:sp>
        <p:nvSpPr>
          <p:cNvPr id="74754" name="Date Placeholder 3">
            <a:extLst>
              <a:ext uri="{FF2B5EF4-FFF2-40B4-BE49-F238E27FC236}">
                <a16:creationId xmlns:a16="http://schemas.microsoft.com/office/drawing/2014/main" id="{19BE5B6B-DE7B-4FBC-BC63-2BEF5E0A6BC8}"/>
              </a:ext>
            </a:extLst>
          </p:cNvPr>
          <p:cNvSpPr>
            <a:spLocks noGrp="1"/>
          </p:cNvSpPr>
          <p:nvPr>
            <p:ph type="dt" sz="half" idx="4294967295"/>
          </p:nvPr>
        </p:nvSpPr>
        <p:spPr>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r"/>
            <a:r>
              <a:rPr lang="en-US" altLang="en-US" sz="1000"/>
              <a:t>CUBIT Basic Tutorial</a:t>
            </a:r>
          </a:p>
          <a:p>
            <a:endParaRPr lang="en-US" altLang="en-US" sz="1000"/>
          </a:p>
        </p:txBody>
      </p:sp>
      <p:pic>
        <p:nvPicPr>
          <p:cNvPr id="74757" name="Picture 2">
            <a:extLst>
              <a:ext uri="{FF2B5EF4-FFF2-40B4-BE49-F238E27FC236}">
                <a16:creationId xmlns:a16="http://schemas.microsoft.com/office/drawing/2014/main" id="{C1B4B878-8F00-4208-B3CB-0F9A45DCE371}"/>
              </a:ext>
            </a:extLst>
          </p:cNvPr>
          <p:cNvPicPr>
            <a:picLocks noChangeAspect="1" noChangeArrowheads="1"/>
          </p:cNvPicPr>
          <p:nvPr/>
        </p:nvPicPr>
        <p:blipFill>
          <a:blip r:embed="rId3"/>
          <a:srcRect/>
          <a:stretch/>
        </p:blipFill>
        <p:spPr bwMode="auto">
          <a:xfrm>
            <a:off x="381993" y="4532243"/>
            <a:ext cx="10568499" cy="18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a:extLst>
              <a:ext uri="{FF2B5EF4-FFF2-40B4-BE49-F238E27FC236}">
                <a16:creationId xmlns:a16="http://schemas.microsoft.com/office/drawing/2014/main" id="{032D33A4-23CE-4881-B203-BB8E1989BC91}"/>
              </a:ext>
            </a:extLst>
          </p:cNvPr>
          <p:cNvSpPr txBox="1">
            <a:spLocks noChangeArrowheads="1"/>
          </p:cNvSpPr>
          <p:nvPr/>
        </p:nvSpPr>
        <p:spPr bwMode="auto">
          <a:xfrm>
            <a:off x="2819400" y="1697038"/>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Use the keyboard up and down arrows to see the previously executed commands</a:t>
            </a:r>
          </a:p>
        </p:txBody>
      </p:sp>
      <p:sp>
        <p:nvSpPr>
          <p:cNvPr id="76803" name="Text Box 6">
            <a:extLst>
              <a:ext uri="{FF2B5EF4-FFF2-40B4-BE49-F238E27FC236}">
                <a16:creationId xmlns:a16="http://schemas.microsoft.com/office/drawing/2014/main" id="{CAF6167B-66EF-40D3-A05B-574E7E0D85B1}"/>
              </a:ext>
            </a:extLst>
          </p:cNvPr>
          <p:cNvSpPr txBox="1">
            <a:spLocks noChangeArrowheads="1"/>
          </p:cNvSpPr>
          <p:nvPr/>
        </p:nvSpPr>
        <p:spPr bwMode="auto">
          <a:xfrm>
            <a:off x="2819400" y="3906838"/>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You can also select a previous command, right-click and choose copy/paste</a:t>
            </a:r>
          </a:p>
        </p:txBody>
      </p:sp>
      <p:grpSp>
        <p:nvGrpSpPr>
          <p:cNvPr id="76804" name="Group 9">
            <a:extLst>
              <a:ext uri="{FF2B5EF4-FFF2-40B4-BE49-F238E27FC236}">
                <a16:creationId xmlns:a16="http://schemas.microsoft.com/office/drawing/2014/main" id="{D4A8328D-AF7E-4049-81DB-2AA52CE18AC8}"/>
              </a:ext>
            </a:extLst>
          </p:cNvPr>
          <p:cNvGrpSpPr>
            <a:grpSpLocks/>
          </p:cNvGrpSpPr>
          <p:nvPr/>
        </p:nvGrpSpPr>
        <p:grpSpPr bwMode="auto">
          <a:xfrm>
            <a:off x="5410200" y="2667000"/>
            <a:ext cx="1295400" cy="838200"/>
            <a:chOff x="3072" y="1440"/>
            <a:chExt cx="816" cy="528"/>
          </a:xfrm>
        </p:grpSpPr>
        <p:sp>
          <p:nvSpPr>
            <p:cNvPr id="76806" name="AutoShape 10">
              <a:extLst>
                <a:ext uri="{FF2B5EF4-FFF2-40B4-BE49-F238E27FC236}">
                  <a16:creationId xmlns:a16="http://schemas.microsoft.com/office/drawing/2014/main" id="{806343D2-E9C5-4C55-A86F-F18FA31F43E8}"/>
                </a:ext>
              </a:extLst>
            </p:cNvPr>
            <p:cNvSpPr>
              <a:spLocks noChangeArrowheads="1"/>
            </p:cNvSpPr>
            <p:nvPr/>
          </p:nvSpPr>
          <p:spPr bwMode="auto">
            <a:xfrm>
              <a:off x="3360" y="1440"/>
              <a:ext cx="240" cy="240"/>
            </a:xfrm>
            <a:prstGeom prst="roundRect">
              <a:avLst>
                <a:gd name="adj" fmla="val 16667"/>
              </a:avLst>
            </a:prstGeom>
            <a:solidFill>
              <a:srgbClr val="FFFFCC"/>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solidFill>
                  <a:srgbClr val="FFFFCC"/>
                </a:solidFill>
                <a:latin typeface="Arial" panose="020B0604020202020204" pitchFamily="34" charset="0"/>
              </a:endParaRPr>
            </a:p>
          </p:txBody>
        </p:sp>
        <p:sp>
          <p:nvSpPr>
            <p:cNvPr id="76807" name="Line 11">
              <a:extLst>
                <a:ext uri="{FF2B5EF4-FFF2-40B4-BE49-F238E27FC236}">
                  <a16:creationId xmlns:a16="http://schemas.microsoft.com/office/drawing/2014/main" id="{AB1DA719-8E75-4EB9-87E1-750F0930CE19}"/>
                </a:ext>
              </a:extLst>
            </p:cNvPr>
            <p:cNvSpPr>
              <a:spLocks noChangeShapeType="1"/>
            </p:cNvSpPr>
            <p:nvPr/>
          </p:nvSpPr>
          <p:spPr bwMode="auto">
            <a:xfrm flipV="1">
              <a:off x="3426" y="150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8" name="AutoShape 12">
              <a:extLst>
                <a:ext uri="{FF2B5EF4-FFF2-40B4-BE49-F238E27FC236}">
                  <a16:creationId xmlns:a16="http://schemas.microsoft.com/office/drawing/2014/main" id="{0F7C2962-592F-40BD-8940-41C07FFE731A}"/>
                </a:ext>
              </a:extLst>
            </p:cNvPr>
            <p:cNvSpPr>
              <a:spLocks noChangeArrowheads="1"/>
            </p:cNvSpPr>
            <p:nvPr/>
          </p:nvSpPr>
          <p:spPr bwMode="auto">
            <a:xfrm>
              <a:off x="3360" y="1728"/>
              <a:ext cx="240" cy="240"/>
            </a:xfrm>
            <a:prstGeom prst="roundRect">
              <a:avLst>
                <a:gd name="adj" fmla="val 16667"/>
              </a:avLst>
            </a:prstGeom>
            <a:solidFill>
              <a:srgbClr val="FFFFCC"/>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solidFill>
                  <a:srgbClr val="FFFFCC"/>
                </a:solidFill>
                <a:latin typeface="Arial" panose="020B0604020202020204" pitchFamily="34" charset="0"/>
              </a:endParaRPr>
            </a:p>
          </p:txBody>
        </p:sp>
        <p:sp>
          <p:nvSpPr>
            <p:cNvPr id="76809" name="AutoShape 13">
              <a:extLst>
                <a:ext uri="{FF2B5EF4-FFF2-40B4-BE49-F238E27FC236}">
                  <a16:creationId xmlns:a16="http://schemas.microsoft.com/office/drawing/2014/main" id="{B683AF44-6177-433C-9427-6CDC3825D293}"/>
                </a:ext>
              </a:extLst>
            </p:cNvPr>
            <p:cNvSpPr>
              <a:spLocks noChangeArrowheads="1"/>
            </p:cNvSpPr>
            <p:nvPr/>
          </p:nvSpPr>
          <p:spPr bwMode="auto">
            <a:xfrm>
              <a:off x="3648" y="1728"/>
              <a:ext cx="240" cy="240"/>
            </a:xfrm>
            <a:prstGeom prst="roundRect">
              <a:avLst>
                <a:gd name="adj" fmla="val 16667"/>
              </a:avLst>
            </a:prstGeom>
            <a:solidFill>
              <a:srgbClr val="FFFFCC"/>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solidFill>
                  <a:srgbClr val="FFFFCC"/>
                </a:solidFill>
                <a:latin typeface="Arial" panose="020B0604020202020204" pitchFamily="34" charset="0"/>
              </a:endParaRPr>
            </a:p>
          </p:txBody>
        </p:sp>
        <p:sp>
          <p:nvSpPr>
            <p:cNvPr id="76810" name="AutoShape 14">
              <a:extLst>
                <a:ext uri="{FF2B5EF4-FFF2-40B4-BE49-F238E27FC236}">
                  <a16:creationId xmlns:a16="http://schemas.microsoft.com/office/drawing/2014/main" id="{DB06B13B-8523-4ED6-A29C-5C80E56BDF22}"/>
                </a:ext>
              </a:extLst>
            </p:cNvPr>
            <p:cNvSpPr>
              <a:spLocks noChangeArrowheads="1"/>
            </p:cNvSpPr>
            <p:nvPr/>
          </p:nvSpPr>
          <p:spPr bwMode="auto">
            <a:xfrm>
              <a:off x="3072" y="1728"/>
              <a:ext cx="240" cy="240"/>
            </a:xfrm>
            <a:prstGeom prst="roundRect">
              <a:avLst>
                <a:gd name="adj" fmla="val 16667"/>
              </a:avLst>
            </a:prstGeom>
            <a:solidFill>
              <a:srgbClr val="FFFFCC"/>
            </a:solidFill>
            <a:ln w="9525">
              <a:solidFill>
                <a:schemeClr val="tx1"/>
              </a:solidFill>
              <a:round/>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solidFill>
                  <a:srgbClr val="FFFFCC"/>
                </a:solidFill>
                <a:latin typeface="Arial" panose="020B0604020202020204" pitchFamily="34" charset="0"/>
              </a:endParaRPr>
            </a:p>
          </p:txBody>
        </p:sp>
        <p:sp>
          <p:nvSpPr>
            <p:cNvPr id="76811" name="Line 15">
              <a:extLst>
                <a:ext uri="{FF2B5EF4-FFF2-40B4-BE49-F238E27FC236}">
                  <a16:creationId xmlns:a16="http://schemas.microsoft.com/office/drawing/2014/main" id="{63E5873F-CED4-478C-B1E5-908730DA5931}"/>
                </a:ext>
              </a:extLst>
            </p:cNvPr>
            <p:cNvSpPr>
              <a:spLocks noChangeShapeType="1"/>
            </p:cNvSpPr>
            <p:nvPr/>
          </p:nvSpPr>
          <p:spPr bwMode="auto">
            <a:xfrm>
              <a:off x="3696" y="1908"/>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2" name="Line 16">
              <a:extLst>
                <a:ext uri="{FF2B5EF4-FFF2-40B4-BE49-F238E27FC236}">
                  <a16:creationId xmlns:a16="http://schemas.microsoft.com/office/drawing/2014/main" id="{76424218-0F6F-4536-92C6-83B1EFA9CBE9}"/>
                </a:ext>
              </a:extLst>
            </p:cNvPr>
            <p:cNvSpPr>
              <a:spLocks noChangeShapeType="1"/>
            </p:cNvSpPr>
            <p:nvPr/>
          </p:nvSpPr>
          <p:spPr bwMode="auto">
            <a:xfrm rot="10828647" flipV="1">
              <a:off x="3438" y="177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13" name="Line 17">
              <a:extLst>
                <a:ext uri="{FF2B5EF4-FFF2-40B4-BE49-F238E27FC236}">
                  <a16:creationId xmlns:a16="http://schemas.microsoft.com/office/drawing/2014/main" id="{02F5E16C-FA89-4F53-886B-59317F1549FD}"/>
                </a:ext>
              </a:extLst>
            </p:cNvPr>
            <p:cNvSpPr>
              <a:spLocks noChangeShapeType="1"/>
            </p:cNvSpPr>
            <p:nvPr/>
          </p:nvSpPr>
          <p:spPr bwMode="auto">
            <a:xfrm flipH="1">
              <a:off x="3120" y="1908"/>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04467" name="Rectangle 19">
            <a:extLst>
              <a:ext uri="{FF2B5EF4-FFF2-40B4-BE49-F238E27FC236}">
                <a16:creationId xmlns:a16="http://schemas.microsoft.com/office/drawing/2014/main" id="{E72FD64A-D92E-49EC-80E3-B38A61FCBDE4}"/>
              </a:ext>
            </a:extLst>
          </p:cNvPr>
          <p:cNvSpPr>
            <a:spLocks noGrp="1" noChangeArrowheads="1"/>
          </p:cNvSpPr>
          <p:nvPr>
            <p:ph type="title"/>
          </p:nvPr>
        </p:nvSpPr>
        <p:spPr/>
        <p:txBody>
          <a:bodyPr>
            <a:normAutofit/>
          </a:bodyPr>
          <a:lstStyle/>
          <a:p>
            <a:pPr>
              <a:defRPr/>
            </a:pPr>
            <a:r>
              <a:rPr lang="en-US">
                <a:ea typeface="+mj-ea"/>
              </a:rPr>
              <a:t>Repeating Commands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a:extLst>
              <a:ext uri="{FF2B5EF4-FFF2-40B4-BE49-F238E27FC236}">
                <a16:creationId xmlns:a16="http://schemas.microsoft.com/office/drawing/2014/main" id="{C07587CE-62F9-4C7D-9A0A-3AE1B7FFBBFF}"/>
              </a:ext>
            </a:extLst>
          </p:cNvPr>
          <p:cNvSpPr txBox="1">
            <a:spLocks noChangeArrowheads="1"/>
          </p:cNvSpPr>
          <p:nvPr/>
        </p:nvSpPr>
        <p:spPr bwMode="auto">
          <a:xfrm>
            <a:off x="2590800" y="1600201"/>
            <a:ext cx="2819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Right click in  the Command window to view the command menu</a:t>
            </a:r>
            <a:r>
              <a:rPr lang="en-US" altLang="en-US" sz="2400" dirty="0">
                <a:latin typeface="Arial" panose="020B0604020202020204" pitchFamily="34" charset="0"/>
              </a:rPr>
              <a:t> </a:t>
            </a:r>
          </a:p>
          <a:p>
            <a:pPr>
              <a:spcBef>
                <a:spcPct val="50000"/>
              </a:spcBef>
            </a:pPr>
            <a:endParaRPr lang="en-US" altLang="en-US" sz="2400" dirty="0">
              <a:latin typeface="Arial" panose="020B0604020202020204" pitchFamily="34" charset="0"/>
            </a:endParaRPr>
          </a:p>
          <a:p>
            <a:pPr>
              <a:spcBef>
                <a:spcPct val="50000"/>
              </a:spcBef>
            </a:pPr>
            <a:endParaRPr lang="en-US" altLang="en-US" sz="2400" dirty="0">
              <a:latin typeface="Arial" panose="020B0604020202020204" pitchFamily="34" charset="0"/>
            </a:endParaRPr>
          </a:p>
        </p:txBody>
      </p:sp>
      <p:sp>
        <p:nvSpPr>
          <p:cNvPr id="105477" name="Rectangle 5">
            <a:extLst>
              <a:ext uri="{FF2B5EF4-FFF2-40B4-BE49-F238E27FC236}">
                <a16:creationId xmlns:a16="http://schemas.microsoft.com/office/drawing/2014/main" id="{8051CFFE-57B4-4929-A821-45074A6C3B88}"/>
              </a:ext>
            </a:extLst>
          </p:cNvPr>
          <p:cNvSpPr>
            <a:spLocks noGrp="1" noChangeArrowheads="1"/>
          </p:cNvSpPr>
          <p:nvPr>
            <p:ph type="title"/>
          </p:nvPr>
        </p:nvSpPr>
        <p:spPr/>
        <p:txBody>
          <a:bodyPr>
            <a:normAutofit/>
          </a:bodyPr>
          <a:lstStyle/>
          <a:p>
            <a:pPr>
              <a:defRPr/>
            </a:pPr>
            <a:r>
              <a:rPr lang="en-US">
                <a:ea typeface="+mj-ea"/>
              </a:rPr>
              <a:t>The Command Menu</a:t>
            </a:r>
          </a:p>
        </p:txBody>
      </p:sp>
      <p:grpSp>
        <p:nvGrpSpPr>
          <p:cNvPr id="4" name="Group 3">
            <a:extLst>
              <a:ext uri="{FF2B5EF4-FFF2-40B4-BE49-F238E27FC236}">
                <a16:creationId xmlns:a16="http://schemas.microsoft.com/office/drawing/2014/main" id="{F696D039-4E83-41C0-98FC-F339F875E87A}"/>
              </a:ext>
            </a:extLst>
          </p:cNvPr>
          <p:cNvGrpSpPr/>
          <p:nvPr/>
        </p:nvGrpSpPr>
        <p:grpSpPr>
          <a:xfrm>
            <a:off x="355246" y="4016313"/>
            <a:ext cx="11074491" cy="1912392"/>
            <a:chOff x="355246" y="4016313"/>
            <a:chExt cx="11074491" cy="1912392"/>
          </a:xfrm>
        </p:grpSpPr>
        <p:pic>
          <p:nvPicPr>
            <p:cNvPr id="78852" name="Picture 2">
              <a:extLst>
                <a:ext uri="{FF2B5EF4-FFF2-40B4-BE49-F238E27FC236}">
                  <a16:creationId xmlns:a16="http://schemas.microsoft.com/office/drawing/2014/main" id="{3461BF64-DBC4-4443-A0F8-DAEBBF387752}"/>
                </a:ext>
              </a:extLst>
            </p:cNvPr>
            <p:cNvPicPr>
              <a:picLocks noChangeAspect="1" noChangeArrowheads="1"/>
            </p:cNvPicPr>
            <p:nvPr/>
          </p:nvPicPr>
          <p:blipFill>
            <a:blip r:embed="rId3"/>
            <a:srcRect/>
            <a:stretch/>
          </p:blipFill>
          <p:spPr bwMode="auto">
            <a:xfrm>
              <a:off x="355246" y="4016313"/>
              <a:ext cx="11074491" cy="191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raphical user interface, application, Word&#10;&#10;Description automatically generated">
              <a:extLst>
                <a:ext uri="{FF2B5EF4-FFF2-40B4-BE49-F238E27FC236}">
                  <a16:creationId xmlns:a16="http://schemas.microsoft.com/office/drawing/2014/main" id="{E8068C4A-AC56-495E-86FB-EB72F555CD32}"/>
                </a:ext>
              </a:extLst>
            </p:cNvPr>
            <p:cNvPicPr>
              <a:picLocks noChangeAspect="1"/>
            </p:cNvPicPr>
            <p:nvPr/>
          </p:nvPicPr>
          <p:blipFill>
            <a:blip r:embed="rId4"/>
            <a:stretch>
              <a:fillRect/>
            </a:stretch>
          </p:blipFill>
          <p:spPr>
            <a:xfrm>
              <a:off x="2805964" y="4644454"/>
              <a:ext cx="1381408" cy="1226689"/>
            </a:xfrm>
            <a:prstGeom prst="rect">
              <a:avLst/>
            </a:prstGeom>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
            <a:extLst>
              <a:ext uri="{FF2B5EF4-FFF2-40B4-BE49-F238E27FC236}">
                <a16:creationId xmlns:a16="http://schemas.microsoft.com/office/drawing/2014/main" id="{CADE754A-7EA2-4DA6-A25A-A3B92B3AB040}"/>
              </a:ext>
            </a:extLst>
          </p:cNvPr>
          <p:cNvSpPr txBox="1">
            <a:spLocks noChangeArrowheads="1"/>
          </p:cNvSpPr>
          <p:nvPr/>
        </p:nvSpPr>
        <p:spPr bwMode="auto">
          <a:xfrm>
            <a:off x="2576513" y="1428750"/>
            <a:ext cx="68580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a:defRPr sz="1500">
                <a:solidFill>
                  <a:schemeClr val="tx1"/>
                </a:solidFill>
                <a:latin typeface="Times New Roman" panose="02020603050405020304" pitchFamily="18" charset="0"/>
                <a:ea typeface="MS PGothic" panose="020B0600070205080204" pitchFamily="34" charset="-128"/>
              </a:defRPr>
            </a:lvl2pPr>
            <a:lvl3pPr>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buClr>
                <a:srgbClr val="000099"/>
              </a:buClr>
              <a:buSzPct val="75000"/>
              <a:buFont typeface="Monotype Sorts" charset="2"/>
              <a:buChar char="l"/>
            </a:pPr>
            <a:r>
              <a:rPr lang="en-US" altLang="en-US" sz="1800">
                <a:latin typeface="Arial" panose="020B0604020202020204" pitchFamily="34" charset="0"/>
              </a:rPr>
              <a:t> After entering part of a command, type </a:t>
            </a:r>
            <a:r>
              <a:rPr lang="ja-JP" altLang="en-US" sz="1800">
                <a:latin typeface="Arial" panose="020B0604020202020204" pitchFamily="34" charset="0"/>
              </a:rPr>
              <a:t>‘</a:t>
            </a:r>
            <a:r>
              <a:rPr lang="en-US" altLang="ja-JP" sz="1800">
                <a:latin typeface="Arial" panose="020B0604020202020204" pitchFamily="34" charset="0"/>
              </a:rPr>
              <a:t>?</a:t>
            </a:r>
            <a:r>
              <a:rPr lang="ja-JP" altLang="en-US" sz="1800">
                <a:latin typeface="Arial" panose="020B0604020202020204" pitchFamily="34" charset="0"/>
              </a:rPr>
              <a:t>’</a:t>
            </a:r>
            <a:endParaRPr lang="en-US" altLang="ja-JP" sz="1800">
              <a:latin typeface="Arial" panose="020B0604020202020204" pitchFamily="34" charset="0"/>
            </a:endParaRPr>
          </a:p>
          <a:p>
            <a:pPr lvl="1">
              <a:buClr>
                <a:srgbClr val="000099"/>
              </a:buClr>
              <a:buSzPct val="75000"/>
              <a:buFont typeface="Monotype Sorts" charset="2"/>
              <a:buNone/>
            </a:pPr>
            <a:r>
              <a:rPr lang="en-US" altLang="en-US" sz="1800">
                <a:latin typeface="Arial" panose="020B0604020202020204" pitchFamily="34" charset="0"/>
              </a:rPr>
              <a:t>Lists commands that start with what has been typed, respecting word order</a:t>
            </a:r>
          </a:p>
          <a:p>
            <a:endParaRPr lang="en-US" altLang="en-US" sz="1200">
              <a:latin typeface="Courier New" panose="02070309020205020404" pitchFamily="49" charset="0"/>
            </a:endParaRPr>
          </a:p>
          <a:p>
            <a:r>
              <a:rPr lang="en-US" altLang="en-US" sz="1200">
                <a:latin typeface="Courier New" panose="02070309020205020404" pitchFamily="49" charset="0"/>
              </a:rPr>
              <a:t>	CUBIT&gt; create?</a:t>
            </a:r>
            <a:r>
              <a:rPr lang="en-US" altLang="en-US" sz="1800">
                <a:latin typeface="Arial" panose="020B0604020202020204" pitchFamily="34" charset="0"/>
              </a:rPr>
              <a:t> </a:t>
            </a:r>
          </a:p>
          <a:p>
            <a:endParaRPr lang="en-US" altLang="en-US" sz="1800">
              <a:latin typeface="Arial" panose="020B0604020202020204" pitchFamily="34" charset="0"/>
            </a:endParaRPr>
          </a:p>
          <a:p>
            <a:pPr>
              <a:buClr>
                <a:srgbClr val="000099"/>
              </a:buClr>
              <a:buSzPct val="75000"/>
              <a:buFont typeface="Monotype Sorts" charset="2"/>
              <a:buChar char="l"/>
            </a:pPr>
            <a:r>
              <a:rPr lang="en-US" altLang="en-US" sz="1800">
                <a:latin typeface="Arial" panose="020B0604020202020204" pitchFamily="34" charset="0"/>
              </a:rPr>
              <a:t> Type help followed by keywords</a:t>
            </a:r>
          </a:p>
          <a:p>
            <a:pPr lvl="1">
              <a:buClr>
                <a:srgbClr val="000099"/>
              </a:buClr>
              <a:buSzPct val="75000"/>
              <a:buFont typeface="Monotype Sorts" charset="2"/>
              <a:buNone/>
            </a:pPr>
            <a:r>
              <a:rPr lang="en-US" altLang="en-US" sz="1800">
                <a:latin typeface="Arial" panose="020B0604020202020204" pitchFamily="34" charset="0"/>
              </a:rPr>
              <a:t>Lists all commands that use the listed keywords in any order</a:t>
            </a:r>
          </a:p>
          <a:p>
            <a:pPr lvl="2"/>
            <a:endParaRPr lang="en-US" altLang="en-US" sz="1200">
              <a:latin typeface="Courier New" panose="02070309020205020404" pitchFamily="49" charset="0"/>
            </a:endParaRPr>
          </a:p>
          <a:p>
            <a:pPr lvl="2"/>
            <a:r>
              <a:rPr lang="en-US" altLang="en-US" sz="1200">
                <a:latin typeface="Courier New" panose="02070309020205020404" pitchFamily="49" charset="0"/>
              </a:rPr>
              <a:t>CUBIT&gt; help create vertex</a:t>
            </a:r>
          </a:p>
          <a:p>
            <a:pPr lvl="2"/>
            <a:endParaRPr lang="en-US" altLang="en-US" sz="1200">
              <a:latin typeface="Courier New" panose="02070309020205020404" pitchFamily="49" charset="0"/>
            </a:endParaRPr>
          </a:p>
          <a:p>
            <a:pPr>
              <a:buClr>
                <a:srgbClr val="000099"/>
              </a:buClr>
              <a:buSzPct val="75000"/>
              <a:buFont typeface="Monotype Sorts" charset="2"/>
              <a:buChar char="l"/>
            </a:pPr>
            <a:r>
              <a:rPr lang="en-US" altLang="en-US" sz="1800">
                <a:latin typeface="Arial" panose="020B0604020202020204" pitchFamily="34" charset="0"/>
              </a:rPr>
              <a:t> Command syntax meaning</a:t>
            </a:r>
          </a:p>
          <a:p>
            <a:pPr lvl="1"/>
            <a:r>
              <a:rPr lang="en-US" altLang="en-US" sz="1800">
                <a:solidFill>
                  <a:srgbClr val="FF0000"/>
                </a:solidFill>
                <a:latin typeface="Arial" panose="020B0604020202020204" pitchFamily="34" charset="0"/>
              </a:rPr>
              <a:t>{ }</a:t>
            </a:r>
            <a:r>
              <a:rPr lang="en-US" altLang="en-US" sz="1800">
                <a:latin typeface="Arial" panose="020B0604020202020204" pitchFamily="34" charset="0"/>
              </a:rPr>
              <a:t> 	- At least one of the items in curly braces must be</a:t>
            </a:r>
          </a:p>
          <a:p>
            <a:pPr lvl="1"/>
            <a:r>
              <a:rPr lang="en-US" altLang="en-US" sz="1800">
                <a:latin typeface="Arial" panose="020B0604020202020204" pitchFamily="34" charset="0"/>
              </a:rPr>
              <a:t>	  included in the command</a:t>
            </a:r>
          </a:p>
          <a:p>
            <a:pPr lvl="1"/>
            <a:r>
              <a:rPr lang="en-US" altLang="en-US" sz="1800">
                <a:solidFill>
                  <a:srgbClr val="FF0000"/>
                </a:solidFill>
                <a:latin typeface="Arial" panose="020B0604020202020204" pitchFamily="34" charset="0"/>
              </a:rPr>
              <a:t>[ ]</a:t>
            </a:r>
            <a:r>
              <a:rPr lang="en-US" altLang="en-US" sz="1800">
                <a:latin typeface="Arial" panose="020B0604020202020204" pitchFamily="34" charset="0"/>
              </a:rPr>
              <a:t> 	- Items inside square brackets are optional</a:t>
            </a:r>
          </a:p>
          <a:p>
            <a:pPr lvl="1"/>
            <a:r>
              <a:rPr lang="en-US" altLang="en-US" sz="1800">
                <a:solidFill>
                  <a:srgbClr val="FF0000"/>
                </a:solidFill>
                <a:latin typeface="Arial" panose="020B0604020202020204" pitchFamily="34" charset="0"/>
              </a:rPr>
              <a:t>&lt;&gt;</a:t>
            </a:r>
            <a:r>
              <a:rPr lang="en-US" altLang="en-US" sz="1800">
                <a:latin typeface="Arial" panose="020B0604020202020204" pitchFamily="34" charset="0"/>
              </a:rPr>
              <a:t> 	- A parameter of some type is expected at the location of</a:t>
            </a:r>
          </a:p>
          <a:p>
            <a:pPr lvl="1"/>
            <a:r>
              <a:rPr lang="en-US" altLang="en-US" sz="1800">
                <a:latin typeface="Arial" panose="020B0604020202020204" pitchFamily="34" charset="0"/>
              </a:rPr>
              <a:t>	  the pointed braces</a:t>
            </a:r>
          </a:p>
          <a:p>
            <a:pPr lvl="1"/>
            <a:r>
              <a:rPr lang="en-US" altLang="en-US" sz="1800">
                <a:solidFill>
                  <a:srgbClr val="FF0000"/>
                </a:solidFill>
                <a:latin typeface="Arial" panose="020B0604020202020204" pitchFamily="34" charset="0"/>
              </a:rPr>
              <a:t>|</a:t>
            </a:r>
            <a:r>
              <a:rPr lang="en-US" altLang="en-US" sz="1800">
                <a:latin typeface="Arial" panose="020B0604020202020204" pitchFamily="34" charset="0"/>
              </a:rPr>
              <a:t> 	- Can be read as OR; separates options inside of braces</a:t>
            </a:r>
            <a:endParaRPr lang="en-US" altLang="en-US" sz="1200">
              <a:latin typeface="Courier New" panose="02070309020205020404" pitchFamily="49" charset="0"/>
            </a:endParaRPr>
          </a:p>
        </p:txBody>
      </p:sp>
      <p:sp>
        <p:nvSpPr>
          <p:cNvPr id="101382" name="Rectangle 6">
            <a:extLst>
              <a:ext uri="{FF2B5EF4-FFF2-40B4-BE49-F238E27FC236}">
                <a16:creationId xmlns:a16="http://schemas.microsoft.com/office/drawing/2014/main" id="{9037B4A4-3CFB-4F95-B7EE-F1AE7FAF621B}"/>
              </a:ext>
            </a:extLst>
          </p:cNvPr>
          <p:cNvSpPr>
            <a:spLocks noGrp="1" noChangeArrowheads="1"/>
          </p:cNvSpPr>
          <p:nvPr>
            <p:ph type="title"/>
          </p:nvPr>
        </p:nvSpPr>
        <p:spPr>
          <a:xfrm>
            <a:off x="289932" y="774315"/>
            <a:ext cx="11318487" cy="701731"/>
          </a:xfrm>
        </p:spPr>
        <p:txBody>
          <a:bodyPr>
            <a:normAutofit/>
          </a:bodyPr>
          <a:lstStyle/>
          <a:p>
            <a:pPr>
              <a:defRPr/>
            </a:pPr>
            <a:r>
              <a:rPr lang="en-US" dirty="0">
                <a:ea typeface="+mj-ea"/>
              </a:rPr>
              <a:t>Command Syntax Help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709619A-8817-4419-A857-7E62FE9CBC6D}"/>
              </a:ext>
            </a:extLst>
          </p:cNvPr>
          <p:cNvSpPr>
            <a:spLocks noGrp="1" noChangeArrowheads="1"/>
          </p:cNvSpPr>
          <p:nvPr>
            <p:ph type="title"/>
          </p:nvPr>
        </p:nvSpPr>
        <p:spPr>
          <a:xfrm>
            <a:off x="289932" y="805311"/>
            <a:ext cx="11318487" cy="701731"/>
          </a:xfrm>
        </p:spPr>
        <p:txBody>
          <a:bodyPr>
            <a:normAutofit fontScale="90000"/>
          </a:bodyPr>
          <a:lstStyle/>
          <a:p>
            <a:pPr>
              <a:defRPr/>
            </a:pPr>
            <a:r>
              <a:rPr lang="en-US" sz="2400" dirty="0"/>
              <a:t>Echoing IDs to the</a:t>
            </a:r>
            <a:br>
              <a:rPr lang="en-US" sz="2400" dirty="0"/>
            </a:br>
            <a:r>
              <a:rPr lang="en-US" sz="2400" dirty="0"/>
              <a:t>Command Line</a:t>
            </a:r>
          </a:p>
        </p:txBody>
      </p:sp>
      <p:sp>
        <p:nvSpPr>
          <p:cNvPr id="82947" name="Rectangle 3">
            <a:extLst>
              <a:ext uri="{FF2B5EF4-FFF2-40B4-BE49-F238E27FC236}">
                <a16:creationId xmlns:a16="http://schemas.microsoft.com/office/drawing/2014/main" id="{FAA6F1C1-3AD2-40EA-97D3-F2637F1E6692}"/>
              </a:ext>
            </a:extLst>
          </p:cNvPr>
          <p:cNvSpPr>
            <a:spLocks noGrp="1" noChangeArrowheads="1"/>
          </p:cNvSpPr>
          <p:nvPr>
            <p:ph idx="4294967295"/>
          </p:nvPr>
        </p:nvSpPr>
        <p:spPr>
          <a:xfrm>
            <a:off x="0" y="1507042"/>
            <a:ext cx="11239500" cy="4800600"/>
          </a:xfrm>
        </p:spPr>
        <p:txBody>
          <a:bodyPr/>
          <a:lstStyle/>
          <a:p>
            <a:r>
              <a:rPr lang="en-US" altLang="en-US" dirty="0"/>
              <a:t>Fill in IDs on the command line by picking</a:t>
            </a:r>
          </a:p>
          <a:p>
            <a:pPr lvl="1"/>
            <a:r>
              <a:rPr lang="en-US" altLang="en-US" dirty="0">
                <a:latin typeface="Verdana" panose="020B0604030504040204" pitchFamily="34" charset="0"/>
              </a:rPr>
              <a:t>Type the command up to the point where an ID is needed</a:t>
            </a:r>
          </a:p>
          <a:p>
            <a:pPr marL="914400" lvl="2" indent="0">
              <a:buNone/>
            </a:pPr>
            <a:r>
              <a:rPr lang="en-US" altLang="en-US" sz="1200" dirty="0">
                <a:latin typeface="Courier New" panose="02070309020205020404" pitchFamily="49" charset="0"/>
              </a:rPr>
              <a:t>CUBIT&gt; draw </a:t>
            </a:r>
            <a:r>
              <a:rPr lang="en-US" altLang="en-US" sz="1200" dirty="0">
                <a:solidFill>
                  <a:srgbClr val="000099"/>
                </a:solidFill>
                <a:latin typeface="Courier New" panose="02070309020205020404" pitchFamily="49" charset="0"/>
              </a:rPr>
              <a:t>surface</a:t>
            </a:r>
            <a:r>
              <a:rPr lang="en-US" altLang="en-US" sz="1000" dirty="0">
                <a:latin typeface="Courier New" panose="02070309020205020404" pitchFamily="49" charset="0"/>
              </a:rPr>
              <a:t> </a:t>
            </a:r>
            <a:endParaRPr lang="en-US" altLang="en-US" dirty="0">
              <a:latin typeface="Times New Roman" panose="02020603050405020304" pitchFamily="18" charset="0"/>
            </a:endParaRPr>
          </a:p>
          <a:p>
            <a:pPr lvl="1"/>
            <a:r>
              <a:rPr lang="en-US" altLang="en-US" dirty="0">
                <a:latin typeface="Verdana" panose="020B0604030504040204" pitchFamily="34" charset="0"/>
              </a:rPr>
              <a:t>Pick the entity with the mouse</a:t>
            </a:r>
          </a:p>
          <a:p>
            <a:pPr lvl="1"/>
            <a:r>
              <a:rPr lang="en-US" altLang="en-US" dirty="0">
                <a:latin typeface="Verdana" panose="020B0604030504040204" pitchFamily="34" charset="0"/>
              </a:rPr>
              <a:t>Type </a:t>
            </a:r>
            <a:r>
              <a:rPr lang="ja-JP" altLang="en-US" dirty="0">
                <a:latin typeface="Verdana" panose="020B0604030504040204" pitchFamily="34" charset="0"/>
              </a:rPr>
              <a:t>‘</a:t>
            </a:r>
            <a:r>
              <a:rPr lang="en-US" altLang="ja-JP" dirty="0">
                <a:latin typeface="Verdana" panose="020B0604030504040204" pitchFamily="34" charset="0"/>
              </a:rPr>
              <a:t>e</a:t>
            </a:r>
            <a:r>
              <a:rPr lang="ja-JP" altLang="en-US" dirty="0">
                <a:latin typeface="Verdana" panose="020B0604030504040204" pitchFamily="34" charset="0"/>
              </a:rPr>
              <a:t>’</a:t>
            </a:r>
            <a:r>
              <a:rPr lang="en-US" altLang="ja-JP" dirty="0">
                <a:latin typeface="Verdana" panose="020B0604030504040204" pitchFamily="34" charset="0"/>
              </a:rPr>
              <a:t> to echo the ID to the command window</a:t>
            </a:r>
          </a:p>
          <a:p>
            <a:pPr marL="914400" lvl="2" indent="0">
              <a:buNone/>
            </a:pPr>
            <a:r>
              <a:rPr lang="en-US" altLang="en-US" sz="1200" dirty="0">
                <a:latin typeface="Courier New" panose="02070309020205020404" pitchFamily="49" charset="0"/>
              </a:rPr>
              <a:t>CUBIT&gt; draw </a:t>
            </a:r>
            <a:r>
              <a:rPr lang="en-US" altLang="en-US" sz="1200" dirty="0">
                <a:solidFill>
                  <a:srgbClr val="000099"/>
                </a:solidFill>
                <a:latin typeface="Courier New" panose="02070309020205020404" pitchFamily="49" charset="0"/>
              </a:rPr>
              <a:t>surface </a:t>
            </a:r>
            <a:r>
              <a:rPr lang="en-US" altLang="en-US" sz="1200" dirty="0">
                <a:latin typeface="Courier New" panose="02070309020205020404" pitchFamily="49" charset="0"/>
              </a:rPr>
              <a:t>34</a:t>
            </a:r>
            <a:endParaRPr lang="en-US" altLang="en-US" sz="1200" dirty="0">
              <a:solidFill>
                <a:srgbClr val="000099"/>
              </a:solidFill>
              <a:latin typeface="Courier New" panose="02070309020205020404"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581EA5F-56D5-4030-AE83-65DF1D68A377}"/>
              </a:ext>
            </a:extLst>
          </p:cNvPr>
          <p:cNvPicPr>
            <a:picLocks noChangeAspect="1" noChangeArrowheads="1"/>
          </p:cNvPicPr>
          <p:nvPr/>
        </p:nvPicPr>
        <p:blipFill>
          <a:blip r:embed="rId3"/>
          <a:srcRect/>
          <a:stretch/>
        </p:blipFill>
        <p:spPr bwMode="auto">
          <a:xfrm>
            <a:off x="1509816" y="1500754"/>
            <a:ext cx="9172367" cy="493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 name="Rectangle 2">
            <a:extLst>
              <a:ext uri="{FF2B5EF4-FFF2-40B4-BE49-F238E27FC236}">
                <a16:creationId xmlns:a16="http://schemas.microsoft.com/office/drawing/2014/main" id="{A17171B9-5322-4061-8BC4-92EF0F9C18A1}"/>
              </a:ext>
            </a:extLst>
          </p:cNvPr>
          <p:cNvSpPr>
            <a:spLocks noGrp="1" noChangeArrowheads="1"/>
          </p:cNvSpPr>
          <p:nvPr>
            <p:ph type="title"/>
          </p:nvPr>
        </p:nvSpPr>
        <p:spPr>
          <a:xfrm>
            <a:off x="320929" y="799023"/>
            <a:ext cx="11318487" cy="701731"/>
          </a:xfrm>
        </p:spPr>
        <p:txBody>
          <a:bodyPr>
            <a:normAutofit/>
          </a:bodyPr>
          <a:lstStyle/>
          <a:p>
            <a:pPr>
              <a:defRPr/>
            </a:pPr>
            <a:r>
              <a:rPr lang="en-US" dirty="0">
                <a:ea typeface="+mj-ea"/>
              </a:rPr>
              <a:t>The Command Panel</a:t>
            </a:r>
          </a:p>
        </p:txBody>
      </p:sp>
      <p:sp>
        <p:nvSpPr>
          <p:cNvPr id="11268" name="Rectangle 6">
            <a:extLst>
              <a:ext uri="{FF2B5EF4-FFF2-40B4-BE49-F238E27FC236}">
                <a16:creationId xmlns:a16="http://schemas.microsoft.com/office/drawing/2014/main" id="{CD4FEDEB-6637-41BF-BA3E-1800773A4C10}"/>
              </a:ext>
            </a:extLst>
          </p:cNvPr>
          <p:cNvSpPr>
            <a:spLocks noChangeArrowheads="1"/>
          </p:cNvSpPr>
          <p:nvPr/>
        </p:nvSpPr>
        <p:spPr bwMode="auto">
          <a:xfrm>
            <a:off x="9263269" y="2027583"/>
            <a:ext cx="1418914" cy="42672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F86F849A-4B6F-4970-B67F-5B0FA6008755}"/>
              </a:ext>
            </a:extLst>
          </p:cNvPr>
          <p:cNvSpPr>
            <a:spLocks noGrp="1" noChangeArrowheads="1"/>
          </p:cNvSpPr>
          <p:nvPr>
            <p:ph type="title"/>
          </p:nvPr>
        </p:nvSpPr>
        <p:spPr/>
        <p:txBody>
          <a:bodyPr>
            <a:normAutofit/>
          </a:bodyPr>
          <a:lstStyle/>
          <a:p>
            <a:pPr>
              <a:defRPr/>
            </a:pPr>
            <a:r>
              <a:rPr lang="en-US">
                <a:ea typeface="+mj-ea"/>
              </a:rPr>
              <a:t>The Error Tab</a:t>
            </a:r>
          </a:p>
        </p:txBody>
      </p:sp>
      <p:sp>
        <p:nvSpPr>
          <p:cNvPr id="84996" name="Text Box 6">
            <a:extLst>
              <a:ext uri="{FF2B5EF4-FFF2-40B4-BE49-F238E27FC236}">
                <a16:creationId xmlns:a16="http://schemas.microsoft.com/office/drawing/2014/main" id="{F0CD4C3F-1348-4ABE-B11A-089F5DB2F276}"/>
              </a:ext>
            </a:extLst>
          </p:cNvPr>
          <p:cNvSpPr txBox="1">
            <a:spLocks noChangeArrowheads="1"/>
          </p:cNvSpPr>
          <p:nvPr/>
        </p:nvSpPr>
        <p:spPr bwMode="auto">
          <a:xfrm>
            <a:off x="495300" y="3702957"/>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latin typeface="Arial" panose="020B0604020202020204" pitchFamily="34" charset="0"/>
              </a:rPr>
              <a:t>Icon alerts user that an error has occurred</a:t>
            </a:r>
            <a:endParaRPr lang="en-US" altLang="en-US" sz="2400" dirty="0">
              <a:latin typeface="Arial" panose="020B0604020202020204" pitchFamily="34" charset="0"/>
            </a:endParaRPr>
          </a:p>
        </p:txBody>
      </p:sp>
      <p:sp>
        <p:nvSpPr>
          <p:cNvPr id="84998" name="Line 8">
            <a:extLst>
              <a:ext uri="{FF2B5EF4-FFF2-40B4-BE49-F238E27FC236}">
                <a16:creationId xmlns:a16="http://schemas.microsoft.com/office/drawing/2014/main" id="{3ECE77FF-5424-40A0-B3AF-C47C22F7DCA6}"/>
              </a:ext>
            </a:extLst>
          </p:cNvPr>
          <p:cNvSpPr>
            <a:spLocks noChangeShapeType="1"/>
          </p:cNvSpPr>
          <p:nvPr/>
        </p:nvSpPr>
        <p:spPr bwMode="auto">
          <a:xfrm>
            <a:off x="2206172" y="3428999"/>
            <a:ext cx="1055914" cy="33927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9" name="Text Box 9">
            <a:extLst>
              <a:ext uri="{FF2B5EF4-FFF2-40B4-BE49-F238E27FC236}">
                <a16:creationId xmlns:a16="http://schemas.microsoft.com/office/drawing/2014/main" id="{8FAF6919-CBF5-40FB-8D74-9489331F3091}"/>
              </a:ext>
            </a:extLst>
          </p:cNvPr>
          <p:cNvSpPr txBox="1">
            <a:spLocks noChangeArrowheads="1"/>
          </p:cNvSpPr>
          <p:nvPr/>
        </p:nvSpPr>
        <p:spPr bwMode="auto">
          <a:xfrm>
            <a:off x="6858000" y="55626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Click on the tab to see the error output</a:t>
            </a:r>
            <a:endParaRPr lang="en-US" altLang="en-US" sz="2400">
              <a:latin typeface="Arial" panose="020B0604020202020204" pitchFamily="34" charset="0"/>
            </a:endParaRPr>
          </a:p>
        </p:txBody>
      </p:sp>
      <p:sp>
        <p:nvSpPr>
          <p:cNvPr id="85001" name="AutoShape 10">
            <a:extLst>
              <a:ext uri="{FF2B5EF4-FFF2-40B4-BE49-F238E27FC236}">
                <a16:creationId xmlns:a16="http://schemas.microsoft.com/office/drawing/2014/main" id="{DE002C0F-4036-414A-BB2E-6F0463BF3533}"/>
              </a:ext>
            </a:extLst>
          </p:cNvPr>
          <p:cNvSpPr>
            <a:spLocks noChangeArrowheads="1"/>
          </p:cNvSpPr>
          <p:nvPr/>
        </p:nvSpPr>
        <p:spPr bwMode="auto">
          <a:xfrm rot="19347810">
            <a:off x="3900942" y="5540365"/>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pic>
        <p:nvPicPr>
          <p:cNvPr id="85002" name="Picture 6">
            <a:extLst>
              <a:ext uri="{FF2B5EF4-FFF2-40B4-BE49-F238E27FC236}">
                <a16:creationId xmlns:a16="http://schemas.microsoft.com/office/drawing/2014/main" id="{BE9AD440-4CDB-4CEA-B3BA-4F4883C08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085" y="3744232"/>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22683D0F-603A-49C6-80AF-E1FC7F9F4629}"/>
              </a:ext>
            </a:extLst>
          </p:cNvPr>
          <p:cNvGrpSpPr/>
          <p:nvPr/>
        </p:nvGrpSpPr>
        <p:grpSpPr>
          <a:xfrm>
            <a:off x="3063917" y="4134303"/>
            <a:ext cx="8271155" cy="1428298"/>
            <a:chOff x="3063917" y="4134303"/>
            <a:chExt cx="8271155" cy="1428298"/>
          </a:xfrm>
        </p:grpSpPr>
        <p:pic>
          <p:nvPicPr>
            <p:cNvPr id="85000" name="Picture 4">
              <a:extLst>
                <a:ext uri="{FF2B5EF4-FFF2-40B4-BE49-F238E27FC236}">
                  <a16:creationId xmlns:a16="http://schemas.microsoft.com/office/drawing/2014/main" id="{389E292A-32CD-43A0-9849-CEEF75C8A563}"/>
                </a:ext>
              </a:extLst>
            </p:cNvPr>
            <p:cNvPicPr>
              <a:picLocks noChangeAspect="1" noChangeArrowheads="1"/>
            </p:cNvPicPr>
            <p:nvPr/>
          </p:nvPicPr>
          <p:blipFill>
            <a:blip r:embed="rId4"/>
            <a:srcRect/>
            <a:stretch/>
          </p:blipFill>
          <p:spPr bwMode="auto">
            <a:xfrm>
              <a:off x="3063917" y="4134303"/>
              <a:ext cx="8271155" cy="142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ext&#10;&#10;Description automatically generated">
              <a:extLst>
                <a:ext uri="{FF2B5EF4-FFF2-40B4-BE49-F238E27FC236}">
                  <a16:creationId xmlns:a16="http://schemas.microsoft.com/office/drawing/2014/main" id="{59FE9CC1-E062-464B-915A-95D947ECF3DA}"/>
                </a:ext>
              </a:extLst>
            </p:cNvPr>
            <p:cNvPicPr>
              <a:picLocks noChangeAspect="1"/>
            </p:cNvPicPr>
            <p:nvPr/>
          </p:nvPicPr>
          <p:blipFill>
            <a:blip r:embed="rId5"/>
            <a:stretch>
              <a:fillRect/>
            </a:stretch>
          </p:blipFill>
          <p:spPr>
            <a:xfrm>
              <a:off x="3133187" y="4377707"/>
              <a:ext cx="1840309" cy="926971"/>
            </a:xfrm>
            <a:prstGeom prst="rect">
              <a:avLst/>
            </a:prstGeom>
          </p:spPr>
        </p:pic>
      </p:grpSp>
      <p:grpSp>
        <p:nvGrpSpPr>
          <p:cNvPr id="5" name="Group 4">
            <a:extLst>
              <a:ext uri="{FF2B5EF4-FFF2-40B4-BE49-F238E27FC236}">
                <a16:creationId xmlns:a16="http://schemas.microsoft.com/office/drawing/2014/main" id="{D1CFB51F-C0D3-406A-96EC-B80B78D647FB}"/>
              </a:ext>
            </a:extLst>
          </p:cNvPr>
          <p:cNvGrpSpPr/>
          <p:nvPr/>
        </p:nvGrpSpPr>
        <p:grpSpPr>
          <a:xfrm>
            <a:off x="1152158" y="1783426"/>
            <a:ext cx="9420298" cy="1594774"/>
            <a:chOff x="1152158" y="1783426"/>
            <a:chExt cx="9420298" cy="1594774"/>
          </a:xfrm>
        </p:grpSpPr>
        <p:pic>
          <p:nvPicPr>
            <p:cNvPr id="84994" name="Picture 2">
              <a:extLst>
                <a:ext uri="{FF2B5EF4-FFF2-40B4-BE49-F238E27FC236}">
                  <a16:creationId xmlns:a16="http://schemas.microsoft.com/office/drawing/2014/main" id="{1BE2F472-5602-4DC2-8382-ABFDD04987AD}"/>
                </a:ext>
              </a:extLst>
            </p:cNvPr>
            <p:cNvPicPr>
              <a:picLocks noChangeAspect="1" noChangeArrowheads="1"/>
            </p:cNvPicPr>
            <p:nvPr/>
          </p:nvPicPr>
          <p:blipFill>
            <a:blip r:embed="rId6"/>
            <a:srcRect/>
            <a:stretch/>
          </p:blipFill>
          <p:spPr bwMode="auto">
            <a:xfrm>
              <a:off x="1152158" y="1783426"/>
              <a:ext cx="9420298" cy="159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ext&#10;&#10;Description automatically generated">
              <a:extLst>
                <a:ext uri="{FF2B5EF4-FFF2-40B4-BE49-F238E27FC236}">
                  <a16:creationId xmlns:a16="http://schemas.microsoft.com/office/drawing/2014/main" id="{56D25AAE-8474-4621-AD4E-62DA2EF53E4F}"/>
                </a:ext>
              </a:extLst>
            </p:cNvPr>
            <p:cNvPicPr>
              <a:picLocks noChangeAspect="1"/>
            </p:cNvPicPr>
            <p:nvPr/>
          </p:nvPicPr>
          <p:blipFill>
            <a:blip r:embed="rId5"/>
            <a:stretch>
              <a:fillRect/>
            </a:stretch>
          </p:blipFill>
          <p:spPr>
            <a:xfrm>
              <a:off x="1223608" y="2027343"/>
              <a:ext cx="1840309" cy="926971"/>
            </a:xfrm>
            <a:prstGeom prst="rect">
              <a:avLst/>
            </a:prstGeom>
          </p:spPr>
        </p:pic>
      </p:grpSp>
      <p:sp>
        <p:nvSpPr>
          <p:cNvPr id="84997" name="Rectangle 7">
            <a:extLst>
              <a:ext uri="{FF2B5EF4-FFF2-40B4-BE49-F238E27FC236}">
                <a16:creationId xmlns:a16="http://schemas.microsoft.com/office/drawing/2014/main" id="{B0A742FE-BB0D-4C72-A107-CB3F718720FC}"/>
              </a:ext>
            </a:extLst>
          </p:cNvPr>
          <p:cNvSpPr>
            <a:spLocks noChangeArrowheads="1"/>
          </p:cNvSpPr>
          <p:nvPr/>
        </p:nvSpPr>
        <p:spPr bwMode="auto">
          <a:xfrm>
            <a:off x="1901371" y="3138714"/>
            <a:ext cx="304800" cy="304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9" name="Rectangle 29">
            <a:extLst>
              <a:ext uri="{FF2B5EF4-FFF2-40B4-BE49-F238E27FC236}">
                <a16:creationId xmlns:a16="http://schemas.microsoft.com/office/drawing/2014/main" id="{401A0C7F-3AA5-43AF-877A-302E92F6DC8B}"/>
              </a:ext>
            </a:extLst>
          </p:cNvPr>
          <p:cNvSpPr>
            <a:spLocks noGrp="1" noChangeArrowheads="1"/>
          </p:cNvSpPr>
          <p:nvPr>
            <p:ph type="title"/>
          </p:nvPr>
        </p:nvSpPr>
        <p:spPr/>
        <p:txBody>
          <a:bodyPr>
            <a:normAutofit fontScale="90000"/>
          </a:bodyPr>
          <a:lstStyle/>
          <a:p>
            <a:pPr>
              <a:defRPr/>
            </a:pPr>
            <a:r>
              <a:rPr lang="en-US" sz="2400" dirty="0"/>
              <a:t>Exercise</a:t>
            </a:r>
            <a:br>
              <a:rPr lang="en-US" sz="2400" dirty="0"/>
            </a:br>
            <a:r>
              <a:rPr lang="en-US" sz="2400" dirty="0"/>
              <a:t>Become Familiar with the Interface</a:t>
            </a:r>
          </a:p>
        </p:txBody>
      </p:sp>
      <p:graphicFrame>
        <p:nvGraphicFramePr>
          <p:cNvPr id="87043" name="Object 21">
            <a:extLst>
              <a:ext uri="{FF2B5EF4-FFF2-40B4-BE49-F238E27FC236}">
                <a16:creationId xmlns:a16="http://schemas.microsoft.com/office/drawing/2014/main" id="{997B38C6-AD3B-4F7B-A4C2-EAEE9F2E631F}"/>
              </a:ext>
            </a:extLst>
          </p:cNvPr>
          <p:cNvGraphicFramePr>
            <a:graphicFrameLocks noChangeAspect="1"/>
          </p:cNvGraphicFramePr>
          <p:nvPr/>
        </p:nvGraphicFramePr>
        <p:xfrm>
          <a:off x="1666876" y="2032001"/>
          <a:ext cx="4733925" cy="3757613"/>
        </p:xfrm>
        <a:graphic>
          <a:graphicData uri="http://schemas.openxmlformats.org/presentationml/2006/ole">
            <mc:AlternateContent xmlns:mc="http://schemas.openxmlformats.org/markup-compatibility/2006">
              <mc:Choice xmlns:v="urn:schemas-microsoft-com:vml" Requires="v">
                <p:oleObj name="Bitmap Image" r:id="rId3" imgW="6144483" imgH="3933333" progId="Paint.Picture">
                  <p:embed/>
                </p:oleObj>
              </mc:Choice>
              <mc:Fallback>
                <p:oleObj name="Bitmap Image" r:id="rId3" imgW="6144483" imgH="3933333" progId="Paint.Picture">
                  <p:embed/>
                  <p:pic>
                    <p:nvPicPr>
                      <p:cNvPr id="87043" name="Object 21">
                        <a:extLst>
                          <a:ext uri="{FF2B5EF4-FFF2-40B4-BE49-F238E27FC236}">
                            <a16:creationId xmlns:a16="http://schemas.microsoft.com/office/drawing/2014/main" id="{997B38C6-AD3B-4F7B-A4C2-EAEE9F2E6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49" r="14699"/>
                      <a:stretch>
                        <a:fillRect/>
                      </a:stretch>
                    </p:blipFill>
                    <p:spPr bwMode="auto">
                      <a:xfrm>
                        <a:off x="1666876" y="2032001"/>
                        <a:ext cx="4733925"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7044" name="Text Box 22">
            <a:extLst>
              <a:ext uri="{FF2B5EF4-FFF2-40B4-BE49-F238E27FC236}">
                <a16:creationId xmlns:a16="http://schemas.microsoft.com/office/drawing/2014/main" id="{28B4C944-D0E9-4B9B-9C73-CA046C83FF84}"/>
              </a:ext>
            </a:extLst>
          </p:cNvPr>
          <p:cNvSpPr txBox="1">
            <a:spLocks noChangeArrowheads="1"/>
          </p:cNvSpPr>
          <p:nvPr/>
        </p:nvSpPr>
        <p:spPr bwMode="auto">
          <a:xfrm>
            <a:off x="6691314" y="2279650"/>
            <a:ext cx="3762375"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dirty="0"/>
              <a:t>Practice</a:t>
            </a:r>
          </a:p>
          <a:p>
            <a:pPr>
              <a:spcBef>
                <a:spcPct val="50000"/>
              </a:spcBef>
              <a:buFontTx/>
              <a:buChar char="-"/>
            </a:pPr>
            <a:r>
              <a:rPr lang="en-US" altLang="en-US" sz="1800" dirty="0"/>
              <a:t>Zoom, rotate, spin, pan</a:t>
            </a:r>
          </a:p>
          <a:p>
            <a:pPr>
              <a:spcBef>
                <a:spcPct val="50000"/>
              </a:spcBef>
              <a:buFontTx/>
              <a:buChar char="-"/>
            </a:pPr>
            <a:r>
              <a:rPr lang="en-US" altLang="en-US" sz="1800" dirty="0"/>
              <a:t>Use the tool buttons to change mode and zoom</a:t>
            </a:r>
          </a:p>
          <a:p>
            <a:pPr>
              <a:spcBef>
                <a:spcPct val="50000"/>
              </a:spcBef>
            </a:pPr>
            <a:endParaRPr lang="en-US" altLang="en-US" sz="1800" dirty="0"/>
          </a:p>
          <a:p>
            <a:pPr>
              <a:spcBef>
                <a:spcPct val="50000"/>
              </a:spcBef>
              <a:buFontTx/>
              <a:buChar char="-"/>
            </a:pPr>
            <a:r>
              <a:rPr lang="en-US" altLang="en-US" sz="1800" dirty="0"/>
              <a:t>Select different entity types</a:t>
            </a:r>
          </a:p>
          <a:p>
            <a:pPr>
              <a:spcBef>
                <a:spcPct val="50000"/>
              </a:spcBef>
              <a:buFontTx/>
              <a:buChar char="-"/>
            </a:pPr>
            <a:endParaRPr lang="en-US" altLang="en-US" sz="1800" dirty="0"/>
          </a:p>
          <a:p>
            <a:pPr>
              <a:spcBef>
                <a:spcPct val="50000"/>
              </a:spcBef>
              <a:buFontTx/>
              <a:buChar char="-"/>
            </a:pPr>
            <a:endParaRPr lang="en-US" altLang="en-US" sz="1800" dirty="0"/>
          </a:p>
          <a:p>
            <a:pPr>
              <a:spcBef>
                <a:spcPct val="50000"/>
              </a:spcBef>
              <a:buFontTx/>
              <a:buChar char="-"/>
            </a:pPr>
            <a:r>
              <a:rPr lang="en-US" altLang="en-US" sz="1800" dirty="0"/>
              <a:t>Draw surface all except 1 from command line</a:t>
            </a:r>
            <a:endParaRPr lang="en-US" altLang="en-US" sz="1800" dirty="0">
              <a:latin typeface="Courier New" panose="02070309020205020404" pitchFamily="49" charset="0"/>
            </a:endParaRPr>
          </a:p>
        </p:txBody>
      </p:sp>
      <p:sp>
        <p:nvSpPr>
          <p:cNvPr id="87045" name="Text Box 25">
            <a:extLst>
              <a:ext uri="{FF2B5EF4-FFF2-40B4-BE49-F238E27FC236}">
                <a16:creationId xmlns:a16="http://schemas.microsoft.com/office/drawing/2014/main" id="{C8AFCB59-AAA0-4F46-9950-E9F4D714A56C}"/>
              </a:ext>
            </a:extLst>
          </p:cNvPr>
          <p:cNvSpPr txBox="1">
            <a:spLocks noChangeArrowheads="1"/>
          </p:cNvSpPr>
          <p:nvPr/>
        </p:nvSpPr>
        <p:spPr bwMode="auto">
          <a:xfrm>
            <a:off x="4114800" y="6096000"/>
            <a:ext cx="43640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800">
                <a:latin typeface="Courier New" panose="02070309020205020404" pitchFamily="49" charset="0"/>
              </a:rPr>
              <a:t>CUBIT&gt; draw surf all except 1</a:t>
            </a:r>
          </a:p>
        </p:txBody>
      </p:sp>
      <p:pic>
        <p:nvPicPr>
          <p:cNvPr id="87046" name="Picture 4">
            <a:extLst>
              <a:ext uri="{FF2B5EF4-FFF2-40B4-BE49-F238E27FC236}">
                <a16:creationId xmlns:a16="http://schemas.microsoft.com/office/drawing/2014/main" id="{0313555F-C7F9-45CC-BC71-6409A6FFCB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9" y="5065713"/>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6">
            <a:extLst>
              <a:ext uri="{FF2B5EF4-FFF2-40B4-BE49-F238E27FC236}">
                <a16:creationId xmlns:a16="http://schemas.microsoft.com/office/drawing/2014/main" id="{BD5C7BC3-E39D-4175-9EE4-D90A077831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8514" y="4673600"/>
            <a:ext cx="178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2">
            <a:extLst>
              <a:ext uri="{FF2B5EF4-FFF2-40B4-BE49-F238E27FC236}">
                <a16:creationId xmlns:a16="http://schemas.microsoft.com/office/drawing/2014/main" id="{B1171777-7395-4895-B35A-B85F04615D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3188" y="3768726"/>
            <a:ext cx="40957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2110E41-DB1B-4EE2-9988-56B0AEBB9C14}"/>
              </a:ext>
            </a:extLst>
          </p:cNvPr>
          <p:cNvPicPr>
            <a:picLocks noChangeAspect="1" noChangeArrowheads="1"/>
          </p:cNvPicPr>
          <p:nvPr/>
        </p:nvPicPr>
        <p:blipFill rotWithShape="1">
          <a:blip r:embed="rId3"/>
          <a:srcRect l="1369" t="795"/>
          <a:stretch/>
        </p:blipFill>
        <p:spPr bwMode="auto">
          <a:xfrm>
            <a:off x="2209800" y="1877873"/>
            <a:ext cx="3181062"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1" name="Rectangle 11">
            <a:extLst>
              <a:ext uri="{FF2B5EF4-FFF2-40B4-BE49-F238E27FC236}">
                <a16:creationId xmlns:a16="http://schemas.microsoft.com/office/drawing/2014/main" id="{3053B41F-3278-47B9-9B34-54BAEEE19B81}"/>
              </a:ext>
            </a:extLst>
          </p:cNvPr>
          <p:cNvSpPr>
            <a:spLocks noGrp="1" noChangeArrowheads="1"/>
          </p:cNvSpPr>
          <p:nvPr>
            <p:ph type="title"/>
          </p:nvPr>
        </p:nvSpPr>
        <p:spPr>
          <a:xfrm>
            <a:off x="241494" y="866292"/>
            <a:ext cx="11318487" cy="701731"/>
          </a:xfrm>
        </p:spPr>
        <p:txBody>
          <a:bodyPr>
            <a:normAutofit/>
          </a:bodyPr>
          <a:lstStyle/>
          <a:p>
            <a:pPr>
              <a:defRPr/>
            </a:pPr>
            <a:r>
              <a:rPr lang="en-US" dirty="0">
                <a:ea typeface="+mj-ea"/>
              </a:rPr>
              <a:t>Operation Mode Buttons</a:t>
            </a:r>
          </a:p>
        </p:txBody>
      </p:sp>
      <p:sp>
        <p:nvSpPr>
          <p:cNvPr id="13315" name="Date Placeholder 2">
            <a:extLst>
              <a:ext uri="{FF2B5EF4-FFF2-40B4-BE49-F238E27FC236}">
                <a16:creationId xmlns:a16="http://schemas.microsoft.com/office/drawing/2014/main" id="{AF107B73-757B-4220-90D0-BC35069E6716}"/>
              </a:ext>
            </a:extLst>
          </p:cNvPr>
          <p:cNvSpPr>
            <a:spLocks noGrp="1"/>
          </p:cNvSpPr>
          <p:nvPr>
            <p:ph type="dt" sz="half" idx="4294967295"/>
          </p:nvPr>
        </p:nvSpPr>
        <p:spPr>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r"/>
            <a:r>
              <a:rPr lang="en-US" altLang="en-US" sz="1000"/>
              <a:t>CUBIT Basic Tutorial</a:t>
            </a:r>
          </a:p>
          <a:p>
            <a:endParaRPr lang="en-US" altLang="en-US" sz="1000"/>
          </a:p>
        </p:txBody>
      </p:sp>
      <p:sp>
        <p:nvSpPr>
          <p:cNvPr id="13316" name="Text Box 4">
            <a:extLst>
              <a:ext uri="{FF2B5EF4-FFF2-40B4-BE49-F238E27FC236}">
                <a16:creationId xmlns:a16="http://schemas.microsoft.com/office/drawing/2014/main" id="{8FFD98F4-B556-456A-B0C6-B3403AA103F9}"/>
              </a:ext>
            </a:extLst>
          </p:cNvPr>
          <p:cNvSpPr txBox="1">
            <a:spLocks noChangeArrowheads="1"/>
          </p:cNvSpPr>
          <p:nvPr/>
        </p:nvSpPr>
        <p:spPr bwMode="auto">
          <a:xfrm>
            <a:off x="5867400" y="1649275"/>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400" dirty="0">
                <a:latin typeface="Arial" panose="020B0604020202020204" pitchFamily="34" charset="0"/>
              </a:rPr>
              <a:t>Press an icon to enter a new mode</a:t>
            </a:r>
          </a:p>
        </p:txBody>
      </p:sp>
      <p:sp>
        <p:nvSpPr>
          <p:cNvPr id="13317" name="Line 7">
            <a:extLst>
              <a:ext uri="{FF2B5EF4-FFF2-40B4-BE49-F238E27FC236}">
                <a16:creationId xmlns:a16="http://schemas.microsoft.com/office/drawing/2014/main" id="{4D05E6BF-93FD-4830-9D96-F22485DCCAEF}"/>
              </a:ext>
            </a:extLst>
          </p:cNvPr>
          <p:cNvSpPr>
            <a:spLocks noChangeShapeType="1"/>
          </p:cNvSpPr>
          <p:nvPr/>
        </p:nvSpPr>
        <p:spPr bwMode="auto">
          <a:xfrm flipH="1">
            <a:off x="2941982" y="1877874"/>
            <a:ext cx="2925417" cy="602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319" name="Object 14">
            <a:extLst>
              <a:ext uri="{FF2B5EF4-FFF2-40B4-BE49-F238E27FC236}">
                <a16:creationId xmlns:a16="http://schemas.microsoft.com/office/drawing/2014/main" id="{171B6C95-F956-4D31-B2E6-CEACDB0A5E2A}"/>
              </a:ext>
            </a:extLst>
          </p:cNvPr>
          <p:cNvGraphicFramePr>
            <a:graphicFrameLocks noChangeAspect="1"/>
          </p:cNvGraphicFramePr>
          <p:nvPr>
            <p:extLst>
              <p:ext uri="{D42A27DB-BD31-4B8C-83A1-F6EECF244321}">
                <p14:modId xmlns:p14="http://schemas.microsoft.com/office/powerpoint/2010/main" val="951801656"/>
              </p:ext>
            </p:extLst>
          </p:nvPr>
        </p:nvGraphicFramePr>
        <p:xfrm>
          <a:off x="5705476" y="2639875"/>
          <a:ext cx="390525" cy="390525"/>
        </p:xfrm>
        <a:graphic>
          <a:graphicData uri="http://schemas.openxmlformats.org/presentationml/2006/ole">
            <mc:AlternateContent xmlns:mc="http://schemas.openxmlformats.org/markup-compatibility/2006">
              <mc:Choice xmlns:v="urn:schemas-microsoft-com:vml" Requires="v">
                <p:oleObj name="Bitmap Image" r:id="rId4" imgW="390580" imgH="390580" progId="Paint.Picture">
                  <p:embed/>
                </p:oleObj>
              </mc:Choice>
              <mc:Fallback>
                <p:oleObj name="Bitmap Image" r:id="rId4" imgW="390580" imgH="390580" progId="Paint.Picture">
                  <p:embed/>
                  <p:pic>
                    <p:nvPicPr>
                      <p:cNvPr id="13319" name="Object 14">
                        <a:extLst>
                          <a:ext uri="{FF2B5EF4-FFF2-40B4-BE49-F238E27FC236}">
                            <a16:creationId xmlns:a16="http://schemas.microsoft.com/office/drawing/2014/main" id="{171B6C95-F956-4D31-B2E6-CEACDB0A5E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76" y="2639875"/>
                        <a:ext cx="39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320" name="Object 16">
            <a:extLst>
              <a:ext uri="{FF2B5EF4-FFF2-40B4-BE49-F238E27FC236}">
                <a16:creationId xmlns:a16="http://schemas.microsoft.com/office/drawing/2014/main" id="{EAFE63AC-3DD0-49ED-A906-C1A2D2DD9579}"/>
              </a:ext>
            </a:extLst>
          </p:cNvPr>
          <p:cNvGraphicFramePr>
            <a:graphicFrameLocks noChangeAspect="1"/>
          </p:cNvGraphicFramePr>
          <p:nvPr>
            <p:extLst>
              <p:ext uri="{D42A27DB-BD31-4B8C-83A1-F6EECF244321}">
                <p14:modId xmlns:p14="http://schemas.microsoft.com/office/powerpoint/2010/main" val="3148403061"/>
              </p:ext>
            </p:extLst>
          </p:nvPr>
        </p:nvGraphicFramePr>
        <p:xfrm>
          <a:off x="5715000" y="3259000"/>
          <a:ext cx="381000" cy="371475"/>
        </p:xfrm>
        <a:graphic>
          <a:graphicData uri="http://schemas.openxmlformats.org/presentationml/2006/ole">
            <mc:AlternateContent xmlns:mc="http://schemas.openxmlformats.org/markup-compatibility/2006">
              <mc:Choice xmlns:v="urn:schemas-microsoft-com:vml" Requires="v">
                <p:oleObj name="Bitmap Image" r:id="rId6" imgW="380852" imgH="371527" progId="Paint.Picture">
                  <p:embed/>
                </p:oleObj>
              </mc:Choice>
              <mc:Fallback>
                <p:oleObj name="Bitmap Image" r:id="rId6" imgW="380852" imgH="371527" progId="Paint.Picture">
                  <p:embed/>
                  <p:pic>
                    <p:nvPicPr>
                      <p:cNvPr id="13320" name="Object 16">
                        <a:extLst>
                          <a:ext uri="{FF2B5EF4-FFF2-40B4-BE49-F238E27FC236}">
                            <a16:creationId xmlns:a16="http://schemas.microsoft.com/office/drawing/2014/main" id="{EAFE63AC-3DD0-49ED-A906-C1A2D2DD95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259000"/>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3322" name="Object 19">
            <a:extLst>
              <a:ext uri="{FF2B5EF4-FFF2-40B4-BE49-F238E27FC236}">
                <a16:creationId xmlns:a16="http://schemas.microsoft.com/office/drawing/2014/main" id="{B5AA21E5-5C4C-4CB0-A1CD-DB8F85C52545}"/>
              </a:ext>
            </a:extLst>
          </p:cNvPr>
          <p:cNvGraphicFramePr>
            <a:graphicFrameLocks noChangeAspect="1"/>
          </p:cNvGraphicFramePr>
          <p:nvPr>
            <p:extLst>
              <p:ext uri="{D42A27DB-BD31-4B8C-83A1-F6EECF244321}">
                <p14:modId xmlns:p14="http://schemas.microsoft.com/office/powerpoint/2010/main" val="3707308661"/>
              </p:ext>
            </p:extLst>
          </p:nvPr>
        </p:nvGraphicFramePr>
        <p:xfrm>
          <a:off x="5715000" y="4458342"/>
          <a:ext cx="381000" cy="371475"/>
        </p:xfrm>
        <a:graphic>
          <a:graphicData uri="http://schemas.openxmlformats.org/presentationml/2006/ole">
            <mc:AlternateContent xmlns:mc="http://schemas.openxmlformats.org/markup-compatibility/2006">
              <mc:Choice xmlns:v="urn:schemas-microsoft-com:vml" Requires="v">
                <p:oleObj name="Bitmap Image" r:id="rId8" imgW="390580" imgH="371527" progId="Paint.Picture">
                  <p:embed/>
                </p:oleObj>
              </mc:Choice>
              <mc:Fallback>
                <p:oleObj name="Bitmap Image" r:id="rId8" imgW="390580" imgH="371527" progId="Paint.Picture">
                  <p:embed/>
                  <p:pic>
                    <p:nvPicPr>
                      <p:cNvPr id="13322" name="Object 19">
                        <a:extLst>
                          <a:ext uri="{FF2B5EF4-FFF2-40B4-BE49-F238E27FC236}">
                            <a16:creationId xmlns:a16="http://schemas.microsoft.com/office/drawing/2014/main" id="{B5AA21E5-5C4C-4CB0-A1CD-DB8F85C525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438"/>
                      <a:stretch>
                        <a:fillRect/>
                      </a:stretch>
                    </p:blipFill>
                    <p:spPr bwMode="auto">
                      <a:xfrm>
                        <a:off x="5715000" y="4458342"/>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323" name="Text Box 21">
            <a:extLst>
              <a:ext uri="{FF2B5EF4-FFF2-40B4-BE49-F238E27FC236}">
                <a16:creationId xmlns:a16="http://schemas.microsoft.com/office/drawing/2014/main" id="{B762FF8F-6812-4623-8FA2-BDC980604D67}"/>
              </a:ext>
            </a:extLst>
          </p:cNvPr>
          <p:cNvSpPr txBox="1">
            <a:spLocks noChangeArrowheads="1"/>
          </p:cNvSpPr>
          <p:nvPr/>
        </p:nvSpPr>
        <p:spPr bwMode="auto">
          <a:xfrm>
            <a:off x="6096000" y="2639875"/>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t>- Geometry: Create, modify, cleanup…</a:t>
            </a:r>
          </a:p>
        </p:txBody>
      </p:sp>
      <p:sp>
        <p:nvSpPr>
          <p:cNvPr id="13324" name="Text Box 22">
            <a:extLst>
              <a:ext uri="{FF2B5EF4-FFF2-40B4-BE49-F238E27FC236}">
                <a16:creationId xmlns:a16="http://schemas.microsoft.com/office/drawing/2014/main" id="{594E5DBA-C271-410E-B273-B87D7C17A9C9}"/>
              </a:ext>
            </a:extLst>
          </p:cNvPr>
          <p:cNvSpPr txBox="1">
            <a:spLocks noChangeArrowheads="1"/>
          </p:cNvSpPr>
          <p:nvPr/>
        </p:nvSpPr>
        <p:spPr bwMode="auto">
          <a:xfrm>
            <a:off x="6096000" y="3263762"/>
            <a:ext cx="396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t>- Mesh: Intervals, schemes, smoothing…</a:t>
            </a:r>
          </a:p>
        </p:txBody>
      </p:sp>
      <p:sp>
        <p:nvSpPr>
          <p:cNvPr id="13325" name="Text Box 23">
            <a:extLst>
              <a:ext uri="{FF2B5EF4-FFF2-40B4-BE49-F238E27FC236}">
                <a16:creationId xmlns:a16="http://schemas.microsoft.com/office/drawing/2014/main" id="{ABF23628-319C-4A5E-9492-95CB3FA81C39}"/>
              </a:ext>
            </a:extLst>
          </p:cNvPr>
          <p:cNvSpPr txBox="1">
            <a:spLocks noChangeArrowheads="1"/>
          </p:cNvSpPr>
          <p:nvPr/>
        </p:nvSpPr>
        <p:spPr bwMode="auto">
          <a:xfrm>
            <a:off x="7010400" y="3825737"/>
            <a:ext cx="289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t>- Boundary Conditions</a:t>
            </a:r>
          </a:p>
        </p:txBody>
      </p:sp>
      <p:sp>
        <p:nvSpPr>
          <p:cNvPr id="13327" name="Text Box 25">
            <a:extLst>
              <a:ext uri="{FF2B5EF4-FFF2-40B4-BE49-F238E27FC236}">
                <a16:creationId xmlns:a16="http://schemas.microsoft.com/office/drawing/2014/main" id="{DFFB912A-38F3-4940-9CBB-748DF9DAD95F}"/>
              </a:ext>
            </a:extLst>
          </p:cNvPr>
          <p:cNvSpPr txBox="1">
            <a:spLocks noChangeArrowheads="1"/>
          </p:cNvSpPr>
          <p:nvPr/>
        </p:nvSpPr>
        <p:spPr bwMode="auto">
          <a:xfrm>
            <a:off x="6096000" y="4458342"/>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t>- Post Processing: Customizable shortcut</a:t>
            </a:r>
          </a:p>
        </p:txBody>
      </p:sp>
      <p:pic>
        <p:nvPicPr>
          <p:cNvPr id="13328" name="Picture 2">
            <a:extLst>
              <a:ext uri="{FF2B5EF4-FFF2-40B4-BE49-F238E27FC236}">
                <a16:creationId xmlns:a16="http://schemas.microsoft.com/office/drawing/2014/main" id="{EA2AE486-5360-4279-A692-D6BAEDD1D4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3833674"/>
            <a:ext cx="1219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FD2A580C-5808-4862-961C-7BB0346B1D0D}"/>
              </a:ext>
            </a:extLst>
          </p:cNvPr>
          <p:cNvPicPr>
            <a:picLocks noChangeAspect="1" noChangeArrowheads="1"/>
          </p:cNvPicPr>
          <p:nvPr/>
        </p:nvPicPr>
        <p:blipFill>
          <a:blip r:embed="rId3"/>
          <a:srcRect/>
          <a:stretch/>
        </p:blipFill>
        <p:spPr bwMode="auto">
          <a:xfrm>
            <a:off x="8116395" y="2398443"/>
            <a:ext cx="2348898"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a:extLst>
              <a:ext uri="{FF2B5EF4-FFF2-40B4-BE49-F238E27FC236}">
                <a16:creationId xmlns:a16="http://schemas.microsoft.com/office/drawing/2014/main" id="{648C23DB-6D04-45DE-BDDB-9786117DF478}"/>
              </a:ext>
            </a:extLst>
          </p:cNvPr>
          <p:cNvPicPr>
            <a:picLocks noChangeAspect="1" noChangeArrowheads="1"/>
          </p:cNvPicPr>
          <p:nvPr/>
        </p:nvPicPr>
        <p:blipFill>
          <a:blip r:embed="rId4"/>
          <a:srcRect/>
          <a:stretch/>
        </p:blipFill>
        <p:spPr bwMode="auto">
          <a:xfrm>
            <a:off x="4886325" y="2486338"/>
            <a:ext cx="2590800" cy="358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a:extLst>
              <a:ext uri="{FF2B5EF4-FFF2-40B4-BE49-F238E27FC236}">
                <a16:creationId xmlns:a16="http://schemas.microsoft.com/office/drawing/2014/main" id="{51EB1A1F-EF1F-4C29-8AA9-A976C34E427A}"/>
              </a:ext>
            </a:extLst>
          </p:cNvPr>
          <p:cNvPicPr>
            <a:picLocks noChangeAspect="1" noChangeArrowheads="1"/>
          </p:cNvPicPr>
          <p:nvPr/>
        </p:nvPicPr>
        <p:blipFill>
          <a:blip r:embed="rId5"/>
          <a:srcRect/>
          <a:stretch/>
        </p:blipFill>
        <p:spPr bwMode="auto">
          <a:xfrm>
            <a:off x="1800631" y="2384155"/>
            <a:ext cx="2494741"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a:extLst>
              <a:ext uri="{FF2B5EF4-FFF2-40B4-BE49-F238E27FC236}">
                <a16:creationId xmlns:a16="http://schemas.microsoft.com/office/drawing/2014/main" id="{A279FE6E-DC91-4484-A497-8BA71D854F84}"/>
              </a:ext>
            </a:extLst>
          </p:cNvPr>
          <p:cNvSpPr txBox="1">
            <a:spLocks noChangeArrowheads="1"/>
          </p:cNvSpPr>
          <p:nvPr/>
        </p:nvSpPr>
        <p:spPr bwMode="auto">
          <a:xfrm>
            <a:off x="3048001" y="153928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400" dirty="0">
                <a:latin typeface="Arial" panose="020B0604020202020204" pitchFamily="34" charset="0"/>
              </a:rPr>
              <a:t>Each Button press takes you to a lower level </a:t>
            </a:r>
          </a:p>
        </p:txBody>
      </p:sp>
      <p:sp>
        <p:nvSpPr>
          <p:cNvPr id="15366" name="AutoShape 8">
            <a:extLst>
              <a:ext uri="{FF2B5EF4-FFF2-40B4-BE49-F238E27FC236}">
                <a16:creationId xmlns:a16="http://schemas.microsoft.com/office/drawing/2014/main" id="{0E798D1D-D178-4BD4-A497-ED963B13CA46}"/>
              </a:ext>
            </a:extLst>
          </p:cNvPr>
          <p:cNvSpPr>
            <a:spLocks noChangeArrowheads="1"/>
          </p:cNvSpPr>
          <p:nvPr/>
        </p:nvSpPr>
        <p:spPr bwMode="auto">
          <a:xfrm rot="19347810">
            <a:off x="8684455" y="4152121"/>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15367" name="AutoShape 9">
            <a:extLst>
              <a:ext uri="{FF2B5EF4-FFF2-40B4-BE49-F238E27FC236}">
                <a16:creationId xmlns:a16="http://schemas.microsoft.com/office/drawing/2014/main" id="{E86862A8-3B56-4CCB-9C7F-1E895A090A7B}"/>
              </a:ext>
            </a:extLst>
          </p:cNvPr>
          <p:cNvSpPr>
            <a:spLocks noChangeArrowheads="1"/>
          </p:cNvSpPr>
          <p:nvPr/>
        </p:nvSpPr>
        <p:spPr bwMode="auto">
          <a:xfrm rot="19347810">
            <a:off x="5486804" y="3847785"/>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15368" name="AutoShape 10">
            <a:extLst>
              <a:ext uri="{FF2B5EF4-FFF2-40B4-BE49-F238E27FC236}">
                <a16:creationId xmlns:a16="http://schemas.microsoft.com/office/drawing/2014/main" id="{6B2ACA04-08F9-44CC-BFD3-36367656239A}"/>
              </a:ext>
            </a:extLst>
          </p:cNvPr>
          <p:cNvSpPr>
            <a:spLocks noChangeArrowheads="1"/>
          </p:cNvSpPr>
          <p:nvPr/>
        </p:nvSpPr>
        <p:spPr bwMode="auto">
          <a:xfrm rot="19347810">
            <a:off x="2339079" y="3162300"/>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113681" name="Rectangle 17">
            <a:extLst>
              <a:ext uri="{FF2B5EF4-FFF2-40B4-BE49-F238E27FC236}">
                <a16:creationId xmlns:a16="http://schemas.microsoft.com/office/drawing/2014/main" id="{E2AD1196-7EDC-43E5-AD8D-749225580197}"/>
              </a:ext>
            </a:extLst>
          </p:cNvPr>
          <p:cNvSpPr>
            <a:spLocks noGrp="1" noChangeArrowheads="1"/>
          </p:cNvSpPr>
          <p:nvPr>
            <p:ph type="title"/>
          </p:nvPr>
        </p:nvSpPr>
        <p:spPr>
          <a:xfrm>
            <a:off x="289932" y="784169"/>
            <a:ext cx="11318487" cy="701731"/>
          </a:xfrm>
        </p:spPr>
        <p:txBody>
          <a:bodyPr>
            <a:normAutofit/>
          </a:bodyPr>
          <a:lstStyle/>
          <a:p>
            <a:pPr>
              <a:defRPr/>
            </a:pPr>
            <a:r>
              <a:rPr lang="en-US" dirty="0">
                <a:ea typeface="+mj-ea"/>
              </a:rPr>
              <a:t>Operation Mode Buttons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A232973-E9E5-46C6-87C5-273FC39CD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790700"/>
            <a:ext cx="27527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2">
            <a:extLst>
              <a:ext uri="{FF2B5EF4-FFF2-40B4-BE49-F238E27FC236}">
                <a16:creationId xmlns:a16="http://schemas.microsoft.com/office/drawing/2014/main" id="{5C2BE167-BD3B-48B5-BA2D-2B59166C6DD0}"/>
              </a:ext>
            </a:extLst>
          </p:cNvPr>
          <p:cNvSpPr txBox="1">
            <a:spLocks noChangeArrowheads="1"/>
          </p:cNvSpPr>
          <p:nvPr/>
        </p:nvSpPr>
        <p:spPr bwMode="auto">
          <a:xfrm>
            <a:off x="7391400" y="144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sz="2400">
              <a:latin typeface="Arial" panose="020B0604020202020204" pitchFamily="34" charset="0"/>
            </a:endParaRPr>
          </a:p>
        </p:txBody>
      </p:sp>
      <p:sp>
        <p:nvSpPr>
          <p:cNvPr id="17412" name="Line 5">
            <a:extLst>
              <a:ext uri="{FF2B5EF4-FFF2-40B4-BE49-F238E27FC236}">
                <a16:creationId xmlns:a16="http://schemas.microsoft.com/office/drawing/2014/main" id="{619910B2-2358-4A01-BCF6-00883F05F671}"/>
              </a:ext>
            </a:extLst>
          </p:cNvPr>
          <p:cNvSpPr>
            <a:spLocks noChangeShapeType="1"/>
          </p:cNvSpPr>
          <p:nvPr/>
        </p:nvSpPr>
        <p:spPr bwMode="auto">
          <a:xfrm flipH="1" flipV="1">
            <a:off x="4267200" y="2314575"/>
            <a:ext cx="1994114" cy="838199"/>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6">
            <a:extLst>
              <a:ext uri="{FF2B5EF4-FFF2-40B4-BE49-F238E27FC236}">
                <a16:creationId xmlns:a16="http://schemas.microsoft.com/office/drawing/2014/main" id="{F918A6FF-8727-4C38-A6CD-24CE7DCCE49D}"/>
              </a:ext>
            </a:extLst>
          </p:cNvPr>
          <p:cNvSpPr>
            <a:spLocks noChangeShapeType="1"/>
          </p:cNvSpPr>
          <p:nvPr/>
        </p:nvSpPr>
        <p:spPr bwMode="auto">
          <a:xfrm flipH="1" flipV="1">
            <a:off x="3352800" y="2030412"/>
            <a:ext cx="2908514" cy="17244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4" name="Line 8">
            <a:extLst>
              <a:ext uri="{FF2B5EF4-FFF2-40B4-BE49-F238E27FC236}">
                <a16:creationId xmlns:a16="http://schemas.microsoft.com/office/drawing/2014/main" id="{BB28D49B-E1DC-478C-8FCC-E0A8ACC21699}"/>
              </a:ext>
            </a:extLst>
          </p:cNvPr>
          <p:cNvSpPr>
            <a:spLocks noChangeShapeType="1"/>
          </p:cNvSpPr>
          <p:nvPr/>
        </p:nvSpPr>
        <p:spPr bwMode="auto">
          <a:xfrm flipH="1">
            <a:off x="4267200" y="4700988"/>
            <a:ext cx="1994114" cy="101401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697" name="Rectangle 9">
            <a:extLst>
              <a:ext uri="{FF2B5EF4-FFF2-40B4-BE49-F238E27FC236}">
                <a16:creationId xmlns:a16="http://schemas.microsoft.com/office/drawing/2014/main" id="{96ACF90A-99F8-43CE-BACD-59758FC6C504}"/>
              </a:ext>
            </a:extLst>
          </p:cNvPr>
          <p:cNvSpPr>
            <a:spLocks noGrp="1" noChangeArrowheads="1"/>
          </p:cNvSpPr>
          <p:nvPr>
            <p:ph type="title"/>
          </p:nvPr>
        </p:nvSpPr>
        <p:spPr/>
        <p:txBody>
          <a:bodyPr>
            <a:normAutofit/>
          </a:bodyPr>
          <a:lstStyle/>
          <a:p>
            <a:pPr>
              <a:defRPr/>
            </a:pPr>
            <a:r>
              <a:rPr lang="en-US">
                <a:ea typeface="+mj-ea"/>
              </a:rPr>
              <a:t>Typical Dialog Layout</a:t>
            </a:r>
          </a:p>
        </p:txBody>
      </p:sp>
      <p:sp>
        <p:nvSpPr>
          <p:cNvPr id="114700" name="Rectangle 12">
            <a:extLst>
              <a:ext uri="{FF2B5EF4-FFF2-40B4-BE49-F238E27FC236}">
                <a16:creationId xmlns:a16="http://schemas.microsoft.com/office/drawing/2014/main" id="{A23ACA09-00B5-4A0B-BA81-31E1F1B84B0C}"/>
              </a:ext>
            </a:extLst>
          </p:cNvPr>
          <p:cNvSpPr>
            <a:spLocks noGrp="1" noChangeArrowheads="1"/>
          </p:cNvSpPr>
          <p:nvPr>
            <p:ph idx="4294967295"/>
          </p:nvPr>
        </p:nvSpPr>
        <p:spPr>
          <a:xfrm>
            <a:off x="5743097" y="1711920"/>
            <a:ext cx="4533900" cy="4114800"/>
          </a:xfrm>
        </p:spPr>
        <p:txBody>
          <a:bodyPr/>
          <a:lstStyle/>
          <a:p>
            <a:pPr>
              <a:defRPr/>
            </a:pPr>
            <a:r>
              <a:rPr lang="en-US" sz="2000" dirty="0"/>
              <a:t>Drop Down Menu</a:t>
            </a:r>
          </a:p>
          <a:p>
            <a:pPr lvl="1">
              <a:defRPr/>
            </a:pPr>
            <a:r>
              <a:rPr lang="en-US" sz="2000" dirty="0"/>
              <a:t>Select the type of operation (sub-action).</a:t>
            </a:r>
          </a:p>
          <a:p>
            <a:pPr>
              <a:defRPr/>
            </a:pPr>
            <a:r>
              <a:rPr lang="en-US" sz="2000" dirty="0"/>
              <a:t>ID Input Field</a:t>
            </a:r>
          </a:p>
          <a:p>
            <a:pPr lvl="1">
              <a:defRPr/>
            </a:pPr>
            <a:r>
              <a:rPr lang="en-US" sz="2000" dirty="0"/>
              <a:t>You can type IDs here, or fill the box by picking</a:t>
            </a:r>
          </a:p>
          <a:p>
            <a:pPr>
              <a:defRPr/>
            </a:pPr>
            <a:r>
              <a:rPr lang="en-US" sz="2000" dirty="0"/>
              <a:t>Command Options Input</a:t>
            </a:r>
          </a:p>
          <a:p>
            <a:pPr>
              <a:defRPr/>
            </a:pPr>
            <a:r>
              <a:rPr lang="en-US" sz="2000" dirty="0"/>
              <a:t>Execute Button</a:t>
            </a:r>
          </a:p>
          <a:p>
            <a:pPr lvl="1">
              <a:defRPr/>
            </a:pPr>
            <a:r>
              <a:rPr lang="en-US" sz="2000" dirty="0"/>
              <a:t>Click button or hit alt-a to execute the command.</a:t>
            </a:r>
          </a:p>
          <a:p>
            <a:pPr>
              <a:defRPr/>
            </a:pPr>
            <a:endParaRPr lang="en-US" sz="2000" dirty="0"/>
          </a:p>
        </p:txBody>
      </p:sp>
      <p:sp>
        <p:nvSpPr>
          <p:cNvPr id="17417" name="Line 15">
            <a:extLst>
              <a:ext uri="{FF2B5EF4-FFF2-40B4-BE49-F238E27FC236}">
                <a16:creationId xmlns:a16="http://schemas.microsoft.com/office/drawing/2014/main" id="{C6BEE74E-26A9-486D-9202-8E87535FFA30}"/>
              </a:ext>
            </a:extLst>
          </p:cNvPr>
          <p:cNvSpPr>
            <a:spLocks noChangeShapeType="1"/>
          </p:cNvSpPr>
          <p:nvPr/>
        </p:nvSpPr>
        <p:spPr bwMode="auto">
          <a:xfrm flipH="1" flipV="1">
            <a:off x="4876800" y="3839817"/>
            <a:ext cx="914400" cy="4068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8" name="AutoShape 17">
            <a:extLst>
              <a:ext uri="{FF2B5EF4-FFF2-40B4-BE49-F238E27FC236}">
                <a16:creationId xmlns:a16="http://schemas.microsoft.com/office/drawing/2014/main" id="{482B8EBB-4D65-4B71-833C-FD5B2292C76D}"/>
              </a:ext>
            </a:extLst>
          </p:cNvPr>
          <p:cNvSpPr>
            <a:spLocks/>
          </p:cNvSpPr>
          <p:nvPr/>
        </p:nvSpPr>
        <p:spPr bwMode="auto">
          <a:xfrm>
            <a:off x="4648200" y="2590800"/>
            <a:ext cx="228600" cy="2514600"/>
          </a:xfrm>
          <a:prstGeom prst="rightBrace">
            <a:avLst>
              <a:gd name="adj1" fmla="val 91667"/>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ABCAB133-6E16-4816-87AD-F752CD17E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1676400"/>
            <a:ext cx="307975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
            <a:extLst>
              <a:ext uri="{FF2B5EF4-FFF2-40B4-BE49-F238E27FC236}">
                <a16:creationId xmlns:a16="http://schemas.microsoft.com/office/drawing/2014/main" id="{12509ECB-8907-467C-8139-76ABE78C4F5A}"/>
              </a:ext>
            </a:extLst>
          </p:cNvPr>
          <p:cNvSpPr txBox="1">
            <a:spLocks noChangeArrowheads="1"/>
          </p:cNvSpPr>
          <p:nvPr/>
        </p:nvSpPr>
        <p:spPr bwMode="auto">
          <a:xfrm>
            <a:off x="7391400" y="144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sz="2400">
              <a:latin typeface="Arial" panose="020B0604020202020204" pitchFamily="34" charset="0"/>
            </a:endParaRPr>
          </a:p>
        </p:txBody>
      </p:sp>
      <p:sp>
        <p:nvSpPr>
          <p:cNvPr id="116744" name="Rectangle 8">
            <a:extLst>
              <a:ext uri="{FF2B5EF4-FFF2-40B4-BE49-F238E27FC236}">
                <a16:creationId xmlns:a16="http://schemas.microsoft.com/office/drawing/2014/main" id="{F7B408DE-BD6A-4EAF-8910-2B5131351DF9}"/>
              </a:ext>
            </a:extLst>
          </p:cNvPr>
          <p:cNvSpPr>
            <a:spLocks noGrp="1" noChangeArrowheads="1"/>
          </p:cNvSpPr>
          <p:nvPr>
            <p:ph type="title"/>
          </p:nvPr>
        </p:nvSpPr>
        <p:spPr/>
        <p:txBody>
          <a:bodyPr>
            <a:normAutofit/>
          </a:bodyPr>
          <a:lstStyle/>
          <a:p>
            <a:pPr>
              <a:defRPr/>
            </a:pPr>
            <a:r>
              <a:rPr lang="en-US" dirty="0">
                <a:ea typeface="+mj-ea"/>
              </a:rPr>
              <a:t>Input Fields</a:t>
            </a:r>
          </a:p>
        </p:txBody>
      </p:sp>
      <p:sp>
        <p:nvSpPr>
          <p:cNvPr id="19461" name="Rectangle 9">
            <a:extLst>
              <a:ext uri="{FF2B5EF4-FFF2-40B4-BE49-F238E27FC236}">
                <a16:creationId xmlns:a16="http://schemas.microsoft.com/office/drawing/2014/main" id="{43552EA0-BD7B-438F-8AC8-F3158E5A4731}"/>
              </a:ext>
            </a:extLst>
          </p:cNvPr>
          <p:cNvSpPr>
            <a:spLocks noChangeArrowheads="1"/>
          </p:cNvSpPr>
          <p:nvPr/>
        </p:nvSpPr>
        <p:spPr bwMode="auto">
          <a:xfrm>
            <a:off x="4800600" y="4495801"/>
            <a:ext cx="492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New Roman" panose="02020603050405020304" pitchFamily="18" charset="0"/>
                <a:ea typeface="MS PGothic" panose="020B0600070205080204" pitchFamily="34" charset="-128"/>
              </a:defRPr>
            </a:lvl1pPr>
            <a:lvl2pPr>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400"/>
              <a:t>Aprepro</a:t>
            </a:r>
          </a:p>
          <a:p>
            <a:pPr lvl="1">
              <a:spcBef>
                <a:spcPct val="50000"/>
              </a:spcBef>
            </a:pPr>
            <a:r>
              <a:rPr lang="en-US" altLang="en-US" sz="1800"/>
              <a:t>Input placed in brackets { } will be  evaluated when the command is executed, using Aprepro </a:t>
            </a:r>
            <a:br>
              <a:rPr lang="en-US" altLang="en-US" sz="1800"/>
            </a:br>
            <a:r>
              <a:rPr lang="en-US" altLang="en-US" sz="1800"/>
              <a:t>(example: {10*.02})</a:t>
            </a:r>
          </a:p>
        </p:txBody>
      </p:sp>
      <p:sp>
        <p:nvSpPr>
          <p:cNvPr id="19462" name="Rectangle 10">
            <a:extLst>
              <a:ext uri="{FF2B5EF4-FFF2-40B4-BE49-F238E27FC236}">
                <a16:creationId xmlns:a16="http://schemas.microsoft.com/office/drawing/2014/main" id="{2423C5FB-781A-4570-94ED-CFA714CE03AA}"/>
              </a:ext>
            </a:extLst>
          </p:cNvPr>
          <p:cNvSpPr>
            <a:spLocks noChangeArrowheads="1"/>
          </p:cNvSpPr>
          <p:nvPr/>
        </p:nvSpPr>
        <p:spPr bwMode="auto">
          <a:xfrm>
            <a:off x="4953001" y="1600201"/>
            <a:ext cx="498316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Times New Roman" panose="02020603050405020304" pitchFamily="18" charset="0"/>
                <a:ea typeface="MS PGothic" panose="020B0600070205080204" pitchFamily="34" charset="-128"/>
              </a:defRPr>
            </a:lvl1pPr>
            <a:lvl2pPr>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2400"/>
              <a:t>ID input allowed</a:t>
            </a:r>
          </a:p>
          <a:p>
            <a:pPr lvl="1"/>
            <a:r>
              <a:rPr lang="en-US" altLang="en-US" sz="1800"/>
              <a:t>Graphical Selections</a:t>
            </a:r>
          </a:p>
          <a:p>
            <a:pPr lvl="1"/>
            <a:r>
              <a:rPr lang="en-US" altLang="en-US" sz="1800"/>
              <a:t>Typed IDs</a:t>
            </a:r>
          </a:p>
          <a:p>
            <a:pPr lvl="1"/>
            <a:r>
              <a:rPr lang="en-US" altLang="en-US" sz="1800"/>
              <a:t>Ranges </a:t>
            </a:r>
            <a:br>
              <a:rPr lang="en-US" altLang="en-US" sz="1800"/>
            </a:br>
            <a:r>
              <a:rPr lang="en-US" altLang="en-US" sz="1800"/>
              <a:t>(example: 1 to 3, all, …)</a:t>
            </a:r>
          </a:p>
          <a:p>
            <a:pPr lvl="1"/>
            <a:r>
              <a:rPr lang="en-US" altLang="en-US" sz="1800"/>
              <a:t>Relations to other entities </a:t>
            </a:r>
            <a:br>
              <a:rPr lang="en-US" altLang="en-US" sz="1800"/>
            </a:br>
            <a:r>
              <a:rPr lang="en-US" altLang="en-US" sz="1800"/>
              <a:t>(example: curve in surface 2)</a:t>
            </a:r>
          </a:p>
        </p:txBody>
      </p:sp>
      <p:sp>
        <p:nvSpPr>
          <p:cNvPr id="19463" name="Line 11">
            <a:extLst>
              <a:ext uri="{FF2B5EF4-FFF2-40B4-BE49-F238E27FC236}">
                <a16:creationId xmlns:a16="http://schemas.microsoft.com/office/drawing/2014/main" id="{9BACD191-CCB1-4519-8CA2-6D755AE1B1B7}"/>
              </a:ext>
            </a:extLst>
          </p:cNvPr>
          <p:cNvSpPr>
            <a:spLocks noChangeShapeType="1"/>
          </p:cNvSpPr>
          <p:nvPr/>
        </p:nvSpPr>
        <p:spPr bwMode="auto">
          <a:xfrm flipH="1" flipV="1">
            <a:off x="3124200" y="4495800"/>
            <a:ext cx="16764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4" name="Line 12">
            <a:extLst>
              <a:ext uri="{FF2B5EF4-FFF2-40B4-BE49-F238E27FC236}">
                <a16:creationId xmlns:a16="http://schemas.microsoft.com/office/drawing/2014/main" id="{B892BB90-168D-4014-AA79-EDD96D26FE81}"/>
              </a:ext>
            </a:extLst>
          </p:cNvPr>
          <p:cNvSpPr>
            <a:spLocks noChangeShapeType="1"/>
          </p:cNvSpPr>
          <p:nvPr/>
        </p:nvSpPr>
        <p:spPr bwMode="auto">
          <a:xfrm flipH="1">
            <a:off x="3352800" y="1905001"/>
            <a:ext cx="1600200" cy="39846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93104D0-69D2-4097-AF60-29A5C70ED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530351"/>
            <a:ext cx="20955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2">
            <a:extLst>
              <a:ext uri="{FF2B5EF4-FFF2-40B4-BE49-F238E27FC236}">
                <a16:creationId xmlns:a16="http://schemas.microsoft.com/office/drawing/2014/main" id="{CD7BFE93-9482-400E-B4E1-909F2EB5E383}"/>
              </a:ext>
            </a:extLst>
          </p:cNvPr>
          <p:cNvSpPr txBox="1">
            <a:spLocks noChangeArrowheads="1"/>
          </p:cNvSpPr>
          <p:nvPr/>
        </p:nvSpPr>
        <p:spPr bwMode="auto">
          <a:xfrm>
            <a:off x="7391400" y="198755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sz="2400">
              <a:latin typeface="Arial" panose="020B0604020202020204" pitchFamily="34" charset="0"/>
            </a:endParaRPr>
          </a:p>
        </p:txBody>
      </p:sp>
      <p:sp>
        <p:nvSpPr>
          <p:cNvPr id="21508" name="Text Box 3">
            <a:extLst>
              <a:ext uri="{FF2B5EF4-FFF2-40B4-BE49-F238E27FC236}">
                <a16:creationId xmlns:a16="http://schemas.microsoft.com/office/drawing/2014/main" id="{6564C52F-7D7E-4CD2-ACA2-FF7C05580459}"/>
              </a:ext>
            </a:extLst>
          </p:cNvPr>
          <p:cNvSpPr txBox="1">
            <a:spLocks noChangeArrowheads="1"/>
          </p:cNvSpPr>
          <p:nvPr/>
        </p:nvSpPr>
        <p:spPr bwMode="auto">
          <a:xfrm>
            <a:off x="6705600" y="914400"/>
            <a:ext cx="3276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sz="2400">
              <a:latin typeface="Arial" panose="020B0604020202020204" pitchFamily="34" charset="0"/>
            </a:endParaRPr>
          </a:p>
          <a:p>
            <a:pPr>
              <a:spcBef>
                <a:spcPct val="50000"/>
              </a:spcBef>
            </a:pPr>
            <a:r>
              <a:rPr lang="en-US" altLang="en-US" sz="1600" b="1">
                <a:latin typeface="Arial" panose="020B0604020202020204" pitchFamily="34" charset="0"/>
              </a:rPr>
              <a:t>Right clicking</a:t>
            </a:r>
            <a:r>
              <a:rPr lang="en-US" altLang="en-US" sz="1600">
                <a:latin typeface="Arial" panose="020B0604020202020204" pitchFamily="34" charset="0"/>
              </a:rPr>
              <a:t> in the input field will display an additional command menu</a:t>
            </a:r>
          </a:p>
          <a:p>
            <a:pPr>
              <a:spcBef>
                <a:spcPct val="50000"/>
              </a:spcBef>
            </a:pPr>
            <a:r>
              <a:rPr lang="en-US" altLang="en-US" sz="1600" b="1">
                <a:latin typeface="Arial" panose="020B0604020202020204" pitchFamily="34" charset="0"/>
              </a:rPr>
              <a:t>Done Selecting </a:t>
            </a:r>
            <a:r>
              <a:rPr lang="en-US" altLang="en-US" sz="1600">
                <a:latin typeface="Arial" panose="020B0604020202020204" pitchFamily="34" charset="0"/>
              </a:rPr>
              <a:t>– Move to next field in dialog</a:t>
            </a:r>
            <a:endParaRPr lang="en-US" altLang="en-US" sz="1600" b="1">
              <a:latin typeface="Arial" panose="020B0604020202020204" pitchFamily="34" charset="0"/>
            </a:endParaRPr>
          </a:p>
          <a:p>
            <a:pPr>
              <a:spcBef>
                <a:spcPct val="50000"/>
              </a:spcBef>
            </a:pPr>
            <a:r>
              <a:rPr lang="en-US" altLang="en-US" sz="1600" b="1">
                <a:latin typeface="Arial" panose="020B0604020202020204" pitchFamily="34" charset="0"/>
              </a:rPr>
              <a:t>Select All</a:t>
            </a:r>
            <a:r>
              <a:rPr lang="en-US" altLang="en-US" sz="1600">
                <a:latin typeface="Arial" panose="020B0604020202020204" pitchFamily="34" charset="0"/>
              </a:rPr>
              <a:t> – Select all input type entities</a:t>
            </a:r>
          </a:p>
          <a:p>
            <a:pPr>
              <a:spcBef>
                <a:spcPct val="50000"/>
              </a:spcBef>
            </a:pPr>
            <a:r>
              <a:rPr lang="en-US" altLang="en-US" sz="1600" b="1">
                <a:latin typeface="Arial" panose="020B0604020202020204" pitchFamily="34" charset="0"/>
              </a:rPr>
              <a:t>Select Other</a:t>
            </a:r>
            <a:r>
              <a:rPr lang="en-US" altLang="en-US" sz="1600">
                <a:latin typeface="Arial" panose="020B0604020202020204" pitchFamily="34" charset="0"/>
              </a:rPr>
              <a:t> – Used when picking from graphics window.  Cycles through nearby entities</a:t>
            </a:r>
          </a:p>
        </p:txBody>
      </p:sp>
      <p:pic>
        <p:nvPicPr>
          <p:cNvPr id="21509" name="Picture 5">
            <a:extLst>
              <a:ext uri="{FF2B5EF4-FFF2-40B4-BE49-F238E27FC236}">
                <a16:creationId xmlns:a16="http://schemas.microsoft.com/office/drawing/2014/main" id="{6190FC11-5D8E-42C1-AE73-B3FDF2152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11351"/>
            <a:ext cx="11620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a:extLst>
              <a:ext uri="{FF2B5EF4-FFF2-40B4-BE49-F238E27FC236}">
                <a16:creationId xmlns:a16="http://schemas.microsoft.com/office/drawing/2014/main" id="{A0BF696C-33E8-4A75-AB36-54D5CD960B27}"/>
              </a:ext>
            </a:extLst>
          </p:cNvPr>
          <p:cNvSpPr txBox="1">
            <a:spLocks noChangeArrowheads="1"/>
          </p:cNvSpPr>
          <p:nvPr/>
        </p:nvSpPr>
        <p:spPr bwMode="auto">
          <a:xfrm>
            <a:off x="4800600" y="14478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800">
                <a:latin typeface="Arial" panose="020B0604020202020204" pitchFamily="34" charset="0"/>
              </a:rPr>
              <a:t>Right Click</a:t>
            </a:r>
            <a:endParaRPr lang="en-US" altLang="en-US" sz="2400">
              <a:latin typeface="Arial" panose="020B0604020202020204" pitchFamily="34" charset="0"/>
            </a:endParaRPr>
          </a:p>
        </p:txBody>
      </p:sp>
      <p:sp>
        <p:nvSpPr>
          <p:cNvPr id="21511" name="AutoShape 7">
            <a:extLst>
              <a:ext uri="{FF2B5EF4-FFF2-40B4-BE49-F238E27FC236}">
                <a16:creationId xmlns:a16="http://schemas.microsoft.com/office/drawing/2014/main" id="{A13FCA94-6BCA-4B3D-A4FD-7A24204736C7}"/>
              </a:ext>
            </a:extLst>
          </p:cNvPr>
          <p:cNvSpPr>
            <a:spLocks noChangeArrowheads="1"/>
          </p:cNvSpPr>
          <p:nvPr/>
        </p:nvSpPr>
        <p:spPr bwMode="auto">
          <a:xfrm rot="10815269">
            <a:off x="5867400" y="1530350"/>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rot="10800000"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pPr algn="ctr"/>
            <a:endParaRPr lang="en-US" altLang="en-US" sz="2400">
              <a:latin typeface="Arial" panose="020B0604020202020204" pitchFamily="34" charset="0"/>
            </a:endParaRPr>
          </a:p>
        </p:txBody>
      </p:sp>
      <p:sp>
        <p:nvSpPr>
          <p:cNvPr id="117768" name="Rectangle 8">
            <a:extLst>
              <a:ext uri="{FF2B5EF4-FFF2-40B4-BE49-F238E27FC236}">
                <a16:creationId xmlns:a16="http://schemas.microsoft.com/office/drawing/2014/main" id="{7C596429-E777-4CF4-B02F-FC884ADD3E4D}"/>
              </a:ext>
            </a:extLst>
          </p:cNvPr>
          <p:cNvSpPr>
            <a:spLocks noGrp="1" noChangeArrowheads="1"/>
          </p:cNvSpPr>
          <p:nvPr>
            <p:ph type="title"/>
          </p:nvPr>
        </p:nvSpPr>
        <p:spPr/>
        <p:txBody>
          <a:bodyPr/>
          <a:lstStyle/>
          <a:p>
            <a:pPr>
              <a:defRPr/>
            </a:pPr>
            <a:r>
              <a:rPr lang="en-US" dirty="0">
                <a:ea typeface="+mj-ea"/>
              </a:rPr>
              <a:t>ID Input Fields</a:t>
            </a:r>
          </a:p>
        </p:txBody>
      </p:sp>
      <p:sp>
        <p:nvSpPr>
          <p:cNvPr id="21513" name="AutoShape 12">
            <a:extLst>
              <a:ext uri="{FF2B5EF4-FFF2-40B4-BE49-F238E27FC236}">
                <a16:creationId xmlns:a16="http://schemas.microsoft.com/office/drawing/2014/main" id="{701363DF-72DC-434A-9A5B-7644025497E3}"/>
              </a:ext>
            </a:extLst>
          </p:cNvPr>
          <p:cNvSpPr>
            <a:spLocks/>
          </p:cNvSpPr>
          <p:nvPr/>
        </p:nvSpPr>
        <p:spPr bwMode="auto">
          <a:xfrm>
            <a:off x="4038600" y="2628900"/>
            <a:ext cx="381000" cy="2667000"/>
          </a:xfrm>
          <a:prstGeom prst="rightBrace">
            <a:avLst>
              <a:gd name="adj1" fmla="val 69449"/>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21514" name="Text Box 13">
            <a:extLst>
              <a:ext uri="{FF2B5EF4-FFF2-40B4-BE49-F238E27FC236}">
                <a16:creationId xmlns:a16="http://schemas.microsoft.com/office/drawing/2014/main" id="{042848CB-13E0-4F54-9C9E-89B88976EB90}"/>
              </a:ext>
            </a:extLst>
          </p:cNvPr>
          <p:cNvSpPr txBox="1">
            <a:spLocks noChangeArrowheads="1"/>
          </p:cNvSpPr>
          <p:nvPr/>
        </p:nvSpPr>
        <p:spPr bwMode="auto">
          <a:xfrm>
            <a:off x="4442417" y="3638174"/>
            <a:ext cx="1997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anose="02020603050405020304" pitchFamily="18" charset="0"/>
                <a:ea typeface="MS PGothic" panose="020B0600070205080204" pitchFamily="34" charset="-128"/>
              </a:defRPr>
            </a:lvl1pPr>
            <a:lvl2pPr marL="742950" indent="-285750">
              <a:defRPr sz="1500">
                <a:solidFill>
                  <a:schemeClr val="tx1"/>
                </a:solidFill>
                <a:latin typeface="Times New Roman" panose="02020603050405020304" pitchFamily="18" charset="0"/>
                <a:ea typeface="MS PGothic" panose="020B0600070205080204" pitchFamily="34" charset="-128"/>
              </a:defRPr>
            </a:lvl2pPr>
            <a:lvl3pPr marL="1143000" indent="-228600">
              <a:defRPr sz="1500">
                <a:solidFill>
                  <a:schemeClr val="tx1"/>
                </a:solidFill>
                <a:latin typeface="Times New Roman" panose="02020603050405020304" pitchFamily="18" charset="0"/>
                <a:ea typeface="MS PGothic" panose="020B0600070205080204" pitchFamily="34" charset="-128"/>
              </a:defRPr>
            </a:lvl3pPr>
            <a:lvl4pPr marL="1600200" indent="-228600">
              <a:defRPr sz="1500">
                <a:solidFill>
                  <a:schemeClr val="tx1"/>
                </a:solidFill>
                <a:latin typeface="Times New Roman" panose="02020603050405020304" pitchFamily="18" charset="0"/>
                <a:ea typeface="MS PGothic" panose="020B0600070205080204" pitchFamily="34" charset="-128"/>
              </a:defRPr>
            </a:lvl4pPr>
            <a:lvl5pPr marL="2057400" indent="-228600">
              <a:defRPr sz="1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New Roman" panose="02020603050405020304" pitchFamily="18" charset="0"/>
                <a:ea typeface="MS PGothic" panose="020B0600070205080204" pitchFamily="34" charset="-128"/>
              </a:defRPr>
            </a:lvl9pPr>
          </a:lstStyle>
          <a:p>
            <a:r>
              <a:rPr lang="en-US" altLang="en-US" sz="1400" dirty="0"/>
              <a:t>These options only apply when something is selected in the graphics window</a:t>
            </a:r>
            <a:endParaRPr lang="en-US" altLang="en-US" sz="2400" dirty="0"/>
          </a:p>
        </p:txBody>
      </p:sp>
    </p:spTree>
  </p:cSld>
  <p:clrMapOvr>
    <a:masterClrMapping/>
  </p:clrMapOvr>
</p:sld>
</file>

<file path=ppt/theme/theme1.xml><?xml version="1.0" encoding="utf-8"?>
<a:theme xmlns:a="http://schemas.openxmlformats.org/drawingml/2006/main" name="coreform-ppt-theme">
  <a:themeElements>
    <a:clrScheme name="Coreform">
      <a:dk1>
        <a:sysClr val="windowText" lastClr="000000"/>
      </a:dk1>
      <a:lt1>
        <a:sysClr val="window" lastClr="FFFFFF"/>
      </a:lt1>
      <a:dk2>
        <a:srgbClr val="323232"/>
      </a:dk2>
      <a:lt2>
        <a:srgbClr val="E6E6E6"/>
      </a:lt2>
      <a:accent1>
        <a:srgbClr val="A35149"/>
      </a:accent1>
      <a:accent2>
        <a:srgbClr val="4968AB"/>
      </a:accent2>
      <a:accent3>
        <a:srgbClr val="A1B5BA"/>
      </a:accent3>
      <a:accent4>
        <a:srgbClr val="CFAF63"/>
      </a:accent4>
      <a:accent5>
        <a:srgbClr val="9A8FA5"/>
      </a:accent5>
      <a:accent6>
        <a:srgbClr val="6A80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0070C0"/>
          </a:solidFill>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oreform-ppt-theme" id="{E2933A98-F983-49AA-B594-4B6DD2D54234}" vid="{34EFE23A-C2C4-4180-AE12-B79E9020D1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203</TotalTime>
  <Words>1695</Words>
  <Application>Microsoft Office PowerPoint</Application>
  <PresentationFormat>Widescreen</PresentationFormat>
  <Paragraphs>295</Paragraphs>
  <Slides>41</Slides>
  <Notes>41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Arial Unicode MS</vt:lpstr>
      <vt:lpstr>Monotype Sorts</vt:lpstr>
      <vt:lpstr>Arial</vt:lpstr>
      <vt:lpstr>Arial Black</vt:lpstr>
      <vt:lpstr>Calibri</vt:lpstr>
      <vt:lpstr>Courier New</vt:lpstr>
      <vt:lpstr>Times New Roman</vt:lpstr>
      <vt:lpstr>Verdana</vt:lpstr>
      <vt:lpstr>coreform-ppt-theme</vt:lpstr>
      <vt:lpstr>Bitmap Image</vt:lpstr>
      <vt:lpstr>PowerPoint Presentation</vt:lpstr>
      <vt:lpstr>PowerPoint Presentation</vt:lpstr>
      <vt:lpstr>PowerPoint Presentation</vt:lpstr>
      <vt:lpstr>The Command Panel</vt:lpstr>
      <vt:lpstr>Operation Mode Buttons</vt:lpstr>
      <vt:lpstr>Operation Mode Buttons</vt:lpstr>
      <vt:lpstr>Typical Dialog Layout</vt:lpstr>
      <vt:lpstr>Input Fields</vt:lpstr>
      <vt:lpstr>ID Input Fields</vt:lpstr>
      <vt:lpstr>Exercise 1a:  Become Familiar with the Interface</vt:lpstr>
      <vt:lpstr>The Graphics Window</vt:lpstr>
      <vt:lpstr>Zooming</vt:lpstr>
      <vt:lpstr>Rotate</vt:lpstr>
      <vt:lpstr>Spin</vt:lpstr>
      <vt:lpstr>Panning</vt:lpstr>
      <vt:lpstr>Customizing Mouse behavior</vt:lpstr>
      <vt:lpstr>Display Tool Bar</vt:lpstr>
      <vt:lpstr>Selecting Entities in the Graphics Window</vt:lpstr>
      <vt:lpstr>Selecting Surfaces in the Graphics Window</vt:lpstr>
      <vt:lpstr>Selecting Curves in the Graphics Window</vt:lpstr>
      <vt:lpstr>Selecting Vertices in the Graphics Window</vt:lpstr>
      <vt:lpstr>Selecting Other Entities in the Graphics Window</vt:lpstr>
      <vt:lpstr>Entity Selection Filter</vt:lpstr>
      <vt:lpstr>Pop-Up Menu with Selection</vt:lpstr>
      <vt:lpstr>Select Other Menu</vt:lpstr>
      <vt:lpstr>Pop-Up Menu Without Selection</vt:lpstr>
      <vt:lpstr>The Model Tree</vt:lpstr>
      <vt:lpstr>Using the Model Tree</vt:lpstr>
      <vt:lpstr>Model Tree Options</vt:lpstr>
      <vt:lpstr>Model Tree Options</vt:lpstr>
      <vt:lpstr>Model Tree Options</vt:lpstr>
      <vt:lpstr>The Properties Page</vt:lpstr>
      <vt:lpstr>Using the Properties Page</vt:lpstr>
      <vt:lpstr>The Command Window</vt:lpstr>
      <vt:lpstr>Entering Commands</vt:lpstr>
      <vt:lpstr>Repeating Commands</vt:lpstr>
      <vt:lpstr>The Command Menu</vt:lpstr>
      <vt:lpstr>Command Syntax Help</vt:lpstr>
      <vt:lpstr>Echoing IDs to the Command Line</vt:lpstr>
      <vt:lpstr>The Error Tab</vt:lpstr>
      <vt:lpstr>Exercise Become Familiar with the Interface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Morris</dc:creator>
  <cp:lastModifiedBy>Ben Taylor</cp:lastModifiedBy>
  <cp:revision>12</cp:revision>
  <dcterms:created xsi:type="dcterms:W3CDTF">2020-11-04T22:32:26Z</dcterms:created>
  <dcterms:modified xsi:type="dcterms:W3CDTF">2020-12-17T18:21:40Z</dcterms:modified>
</cp:coreProperties>
</file>