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48" r:id="rId1"/>
  </p:sldMasterIdLst>
  <p:notesMasterIdLst>
    <p:notesMasterId r:id="rId37"/>
  </p:notesMasterIdLst>
  <p:sldIdLst>
    <p:sldId id="256" r:id="rId2"/>
    <p:sldId id="257" r:id="rId3"/>
    <p:sldId id="281" r:id="rId4"/>
    <p:sldId id="282" r:id="rId5"/>
    <p:sldId id="283" r:id="rId6"/>
    <p:sldId id="284" r:id="rId7"/>
    <p:sldId id="285" r:id="rId8"/>
    <p:sldId id="286" r:id="rId9"/>
    <p:sldId id="287" r:id="rId10"/>
    <p:sldId id="288" r:id="rId11"/>
    <p:sldId id="289" r:id="rId12"/>
    <p:sldId id="290" r:id="rId13"/>
    <p:sldId id="291" r:id="rId14"/>
    <p:sldId id="293" r:id="rId15"/>
    <p:sldId id="294" r:id="rId16"/>
    <p:sldId id="295"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84" y="84"/>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AutoShape 1">
            <a:extLst>
              <a:ext uri="{FF2B5EF4-FFF2-40B4-BE49-F238E27FC236}">
                <a16:creationId xmlns:a16="http://schemas.microsoft.com/office/drawing/2014/main" id="{D0EFB195-23E7-48B1-9BF3-988AA766440C}"/>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buClr>
                <a:srgbClr val="000000"/>
              </a:buClr>
              <a:buSzPct val="100000"/>
              <a:buFont typeface="Times New Roman" panose="02020603050405020304" pitchFamily="18" charset="0"/>
              <a:buNone/>
            </a:pPr>
            <a:endParaRPr lang="en-US" altLang="en-US"/>
          </a:p>
        </p:txBody>
      </p:sp>
      <p:sp>
        <p:nvSpPr>
          <p:cNvPr id="13315" name="Text Box 2">
            <a:extLst>
              <a:ext uri="{FF2B5EF4-FFF2-40B4-BE49-F238E27FC236}">
                <a16:creationId xmlns:a16="http://schemas.microsoft.com/office/drawing/2014/main" id="{2BD0BC1B-72A1-493C-BCD5-A7E257D3D7A9}"/>
              </a:ext>
            </a:extLst>
          </p:cNvPr>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buClr>
                <a:srgbClr val="000000"/>
              </a:buClr>
              <a:buSzPct val="100000"/>
              <a:buFont typeface="Times New Roman" panose="02020603050405020304" pitchFamily="18" charset="0"/>
              <a:buNone/>
            </a:pPr>
            <a:endParaRPr lang="en-US" altLang="en-US"/>
          </a:p>
        </p:txBody>
      </p:sp>
      <p:sp>
        <p:nvSpPr>
          <p:cNvPr id="2051" name="Rectangle 3">
            <a:extLst>
              <a:ext uri="{FF2B5EF4-FFF2-40B4-BE49-F238E27FC236}">
                <a16:creationId xmlns:a16="http://schemas.microsoft.com/office/drawing/2014/main" id="{61BF0CF6-ECDB-4725-BDFD-A6E587328652}"/>
              </a:ext>
            </a:extLst>
          </p:cNvPr>
          <p:cNvSpPr>
            <a:spLocks noGrp="1" noChangeArrowheads="1"/>
          </p:cNvSpPr>
          <p:nvPr>
            <p:ph type="dt"/>
          </p:nvPr>
        </p:nvSpPr>
        <p:spPr bwMode="auto">
          <a:xfrm>
            <a:off x="3884613" y="0"/>
            <a:ext cx="2970212" cy="45561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0000" tIns="46800" rIns="90000" bIns="46800" numCol="1" anchor="t" anchorCtr="0" compatLnSpc="1">
            <a:prstTxWarp prst="textNoShape">
              <a:avLst/>
            </a:prstTxWarp>
          </a:bodyPr>
          <a:lstStyle>
            <a:lvl1pPr algn="r">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ＭＳ Ｐゴシック" charset="0"/>
                <a:cs typeface="ＭＳ Ｐゴシック" charset="0"/>
              </a:defRPr>
            </a:lvl1pPr>
          </a:lstStyle>
          <a:p>
            <a:pPr>
              <a:defRPr/>
            </a:pPr>
            <a:endParaRPr lang="en-US"/>
          </a:p>
        </p:txBody>
      </p:sp>
      <p:sp>
        <p:nvSpPr>
          <p:cNvPr id="13317" name="Rectangle 4">
            <a:extLst>
              <a:ext uri="{FF2B5EF4-FFF2-40B4-BE49-F238E27FC236}">
                <a16:creationId xmlns:a16="http://schemas.microsoft.com/office/drawing/2014/main" id="{64B72B7F-F1CD-4756-85C6-7AA0936A8FA8}"/>
              </a:ext>
            </a:extLst>
          </p:cNvPr>
          <p:cNvSpPr>
            <a:spLocks noGrp="1" noRot="1" noChangeAspect="1" noChangeArrowheads="1"/>
          </p:cNvSpPr>
          <p:nvPr>
            <p:ph type="sldImg"/>
          </p:nvPr>
        </p:nvSpPr>
        <p:spPr bwMode="auto">
          <a:xfrm>
            <a:off x="382588" y="685800"/>
            <a:ext cx="6091237" cy="3427413"/>
          </a:xfrm>
          <a:prstGeom prst="rect">
            <a:avLst/>
          </a:prstGeom>
          <a:noFill/>
          <a:ln w="126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F861EC37-3EA5-4CE0-9B2B-6BD12529DDD8}"/>
              </a:ext>
            </a:extLst>
          </p:cNvPr>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0000" tIns="46800" rIns="90000" bIns="46800" numCol="1" anchor="t" anchorCtr="0" compatLnSpc="1">
            <a:prstTxWarp prst="textNoShape">
              <a:avLst/>
            </a:prstTxWarp>
          </a:bodyPr>
          <a:lstStyle/>
          <a:p>
            <a:pPr lvl="0"/>
            <a:endParaRPr lang="en-US" noProof="0"/>
          </a:p>
        </p:txBody>
      </p:sp>
      <p:sp>
        <p:nvSpPr>
          <p:cNvPr id="13319" name="Text Box 6">
            <a:extLst>
              <a:ext uri="{FF2B5EF4-FFF2-40B4-BE49-F238E27FC236}">
                <a16:creationId xmlns:a16="http://schemas.microsoft.com/office/drawing/2014/main" id="{E1496597-3300-490B-ACD5-3837AC5FA1E3}"/>
              </a:ext>
            </a:extLst>
          </p:cNvPr>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buClr>
                <a:srgbClr val="000000"/>
              </a:buClr>
              <a:buSzPct val="100000"/>
              <a:buFont typeface="Times New Roman" panose="02020603050405020304" pitchFamily="18" charset="0"/>
              <a:buNone/>
            </a:pPr>
            <a:endParaRPr lang="en-US" altLang="en-US"/>
          </a:p>
        </p:txBody>
      </p:sp>
      <p:sp>
        <p:nvSpPr>
          <p:cNvPr id="2055" name="Rectangle 7">
            <a:extLst>
              <a:ext uri="{FF2B5EF4-FFF2-40B4-BE49-F238E27FC236}">
                <a16:creationId xmlns:a16="http://schemas.microsoft.com/office/drawing/2014/main" id="{0B8CDDA0-B710-41C7-ACA5-A6A36213EAF3}"/>
              </a:ext>
            </a:extLst>
          </p:cNvPr>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0000" tIns="46800" rIns="90000" bIns="46800" numCol="1" anchor="b" anchorCtr="0" compatLnSpc="1">
            <a:prstTxWarp prst="textNoShape">
              <a:avLst/>
            </a:prstTxWarp>
          </a:bodyPr>
          <a:lstStyle>
            <a:lvl1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fld id="{FA9F23E8-D61D-4D10-A060-4C52EACD9EC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98778424-F034-499F-815B-A53FB264F34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47CAE13-6B24-4A2F-AE3F-B587017DC5B8}" type="slidenum">
              <a:rPr lang="en-US" altLang="en-US">
                <a:latin typeface="Arial" panose="020B0604020202020204" pitchFamily="34" charset="0"/>
              </a:rPr>
              <a:pPr>
                <a:spcBef>
                  <a:spcPct val="0"/>
                </a:spcBef>
                <a:buClrTx/>
                <a:buFontTx/>
                <a:buNone/>
              </a:pPr>
              <a:t>1</a:t>
            </a:fld>
            <a:endParaRPr lang="en-US" altLang="en-US">
              <a:latin typeface="Arial" panose="020B0604020202020204" pitchFamily="34" charset="0"/>
            </a:endParaRPr>
          </a:p>
        </p:txBody>
      </p:sp>
      <p:sp>
        <p:nvSpPr>
          <p:cNvPr id="28673" name="Text Box 1">
            <a:extLst>
              <a:ext uri="{FF2B5EF4-FFF2-40B4-BE49-F238E27FC236}">
                <a16:creationId xmlns:a16="http://schemas.microsoft.com/office/drawing/2014/main" id="{7F293526-B3A3-4B46-A5C2-344ADCEACBAC}"/>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8674" name="Text Box 2">
            <a:extLst>
              <a:ext uri="{FF2B5EF4-FFF2-40B4-BE49-F238E27FC236}">
                <a16:creationId xmlns:a16="http://schemas.microsoft.com/office/drawing/2014/main" id="{DE58FDBF-C0BA-498B-AD18-60E94E871403}"/>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r>
              <a:rPr lang="en-US" dirty="0"/>
              <a:t>Type: FORMAL - Training</a:t>
            </a:r>
          </a:p>
          <a:p>
            <a:pPr>
              <a:defRPr/>
            </a:pPr>
            <a:r>
              <a:rPr lang="en-US" dirty="0"/>
              <a:t>Title: Cubit 100 Training</a:t>
            </a:r>
          </a:p>
          <a:p>
            <a:pPr>
              <a:defRPr/>
            </a:pPr>
            <a:r>
              <a:rPr lang="en-US" dirty="0"/>
              <a:t>SAND Number: SAND2020-0679 TR</a:t>
            </a:r>
          </a:p>
          <a:p>
            <a:pPr>
              <a:defRPr/>
            </a:pPr>
            <a:r>
              <a:rPr lang="en-US" dirty="0"/>
              <a:t>Contact: </a:t>
            </a:r>
            <a:r>
              <a:rPr lang="en-US" dirty="0" err="1"/>
              <a:t>Hensley,Trevor</a:t>
            </a:r>
            <a:r>
              <a:rPr lang="en-US"/>
              <a:t> Michael</a:t>
            </a:r>
          </a:p>
          <a:p>
            <a:pPr>
              <a:buFont typeface="Times New Roman" charset="0"/>
              <a:buNone/>
              <a:defRPr/>
            </a:pPr>
            <a:endParaRPr lang="en-US">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D7826A0-C35B-4E70-AB50-20BDC0B092A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6796CD70-12BF-4F4E-9C93-710689088B2C}" type="slidenum">
              <a:rPr lang="en-US" altLang="en-US">
                <a:latin typeface="Arial" panose="020B0604020202020204" pitchFamily="34" charset="0"/>
              </a:rPr>
              <a:pPr>
                <a:spcBef>
                  <a:spcPct val="0"/>
                </a:spcBef>
                <a:buClrTx/>
                <a:buFontTx/>
                <a:buNone/>
              </a:pPr>
              <a:t>23</a:t>
            </a:fld>
            <a:endParaRPr lang="en-US" altLang="en-US">
              <a:latin typeface="Arial" panose="020B0604020202020204" pitchFamily="34" charset="0"/>
            </a:endParaRPr>
          </a:p>
        </p:txBody>
      </p:sp>
      <p:sp>
        <p:nvSpPr>
          <p:cNvPr id="47107" name="Text Box 1">
            <a:extLst>
              <a:ext uri="{FF2B5EF4-FFF2-40B4-BE49-F238E27FC236}">
                <a16:creationId xmlns:a16="http://schemas.microsoft.com/office/drawing/2014/main" id="{63EC0875-1B4C-42D1-8B22-320BF5335725}"/>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lgn="r">
              <a:spcBef>
                <a:spcPct val="0"/>
              </a:spcBef>
              <a:buClrTx/>
              <a:buFontTx/>
              <a:buNone/>
            </a:pPr>
            <a:fld id="{D9B9FCE1-A2FF-4FA9-A96D-CFBB5F3E1C35}" type="slidenum">
              <a:rPr lang="en-GB" altLang="en-US">
                <a:latin typeface="Arial" panose="020B0604020202020204" pitchFamily="34" charset="0"/>
              </a:rPr>
              <a:pPr algn="r">
                <a:spcBef>
                  <a:spcPct val="0"/>
                </a:spcBef>
                <a:buClrTx/>
                <a:buFontTx/>
                <a:buNone/>
              </a:pPr>
              <a:t>23</a:t>
            </a:fld>
            <a:endParaRPr lang="en-GB" altLang="en-US">
              <a:latin typeface="Arial" panose="020B0604020202020204" pitchFamily="34" charset="0"/>
            </a:endParaRPr>
          </a:p>
        </p:txBody>
      </p:sp>
      <p:sp>
        <p:nvSpPr>
          <p:cNvPr id="40962" name="Text Box 2">
            <a:extLst>
              <a:ext uri="{FF2B5EF4-FFF2-40B4-BE49-F238E27FC236}">
                <a16:creationId xmlns:a16="http://schemas.microsoft.com/office/drawing/2014/main" id="{452BA06D-54C7-426D-9E84-0D2F8387D04F}"/>
              </a:ext>
            </a:extLst>
          </p:cNvPr>
          <p:cNvSpPr>
            <a:spLocks noGrp="1" noRot="1" noChangeAspect="1" noChangeArrowheads="1" noTextEdit="1"/>
          </p:cNvSpPr>
          <p:nvPr>
            <p:ph type="sldImg"/>
          </p:nvPr>
        </p:nvSpPr>
        <p:spPr>
          <a:xfrm>
            <a:off x="385763" y="687388"/>
            <a:ext cx="6086475" cy="3424237"/>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0963" name="Text Box 3">
            <a:extLst>
              <a:ext uri="{FF2B5EF4-FFF2-40B4-BE49-F238E27FC236}">
                <a16:creationId xmlns:a16="http://schemas.microsoft.com/office/drawing/2014/main" id="{32E13224-A577-4B05-85B0-68F4C76810E5}"/>
              </a:ext>
            </a:extLst>
          </p:cNvPr>
          <p:cNvSpPr>
            <a:spLocks noGrp="1" noChangeArrowheads="1"/>
          </p:cNvSpPr>
          <p:nvPr>
            <p:ph type="body" idx="1"/>
          </p:nvPr>
        </p:nvSpPr>
        <p:spPr>
          <a:xfrm>
            <a:off x="914400" y="4343400"/>
            <a:ext cx="5029200" cy="39989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spcBef>
                <a:spcPts val="450"/>
              </a:spcBef>
              <a:buClrTx/>
              <a:buFontTx/>
              <a:buNone/>
              <a:defRPr/>
            </a:pPr>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8BAB384-DACB-4D55-B3D5-CE6F9C9E6F6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F6342F05-4BB4-4507-989F-A17F423585AA}" type="slidenum">
              <a:rPr lang="en-US" altLang="en-US">
                <a:latin typeface="Arial" panose="020B0604020202020204" pitchFamily="34" charset="0"/>
              </a:rPr>
              <a:pPr>
                <a:spcBef>
                  <a:spcPct val="0"/>
                </a:spcBef>
                <a:buClrTx/>
                <a:buFontTx/>
                <a:buNone/>
              </a:pPr>
              <a:t>24</a:t>
            </a:fld>
            <a:endParaRPr lang="en-US" altLang="en-US">
              <a:latin typeface="Arial" panose="020B0604020202020204" pitchFamily="34" charset="0"/>
            </a:endParaRPr>
          </a:p>
        </p:txBody>
      </p:sp>
      <p:sp>
        <p:nvSpPr>
          <p:cNvPr id="41985" name="Text Box 1">
            <a:extLst>
              <a:ext uri="{FF2B5EF4-FFF2-40B4-BE49-F238E27FC236}">
                <a16:creationId xmlns:a16="http://schemas.microsoft.com/office/drawing/2014/main" id="{FBA147E9-5B86-473F-A101-432328A00A61}"/>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1986" name="Text Box 2">
            <a:extLst>
              <a:ext uri="{FF2B5EF4-FFF2-40B4-BE49-F238E27FC236}">
                <a16:creationId xmlns:a16="http://schemas.microsoft.com/office/drawing/2014/main" id="{B6D435DD-F002-4E8E-AA53-16D0BF8932B5}"/>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78276372-735A-4404-A956-5E94559FB58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C3E4F6C9-1F1F-407F-BE0C-1DD5C8CCFA63}" type="slidenum">
              <a:rPr lang="en-US" altLang="en-US">
                <a:latin typeface="Arial" panose="020B0604020202020204" pitchFamily="34" charset="0"/>
              </a:rPr>
              <a:pPr>
                <a:spcBef>
                  <a:spcPct val="0"/>
                </a:spcBef>
                <a:buClrTx/>
                <a:buFontTx/>
                <a:buNone/>
              </a:pPr>
              <a:t>25</a:t>
            </a:fld>
            <a:endParaRPr lang="en-US" altLang="en-US">
              <a:latin typeface="Arial" panose="020B0604020202020204" pitchFamily="34" charset="0"/>
            </a:endParaRPr>
          </a:p>
        </p:txBody>
      </p:sp>
      <p:sp>
        <p:nvSpPr>
          <p:cNvPr id="43009" name="Text Box 1">
            <a:extLst>
              <a:ext uri="{FF2B5EF4-FFF2-40B4-BE49-F238E27FC236}">
                <a16:creationId xmlns:a16="http://schemas.microsoft.com/office/drawing/2014/main" id="{EB821EEA-89AF-4FC0-8CD5-E0C041655ED9}"/>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3010" name="Text Box 2">
            <a:extLst>
              <a:ext uri="{FF2B5EF4-FFF2-40B4-BE49-F238E27FC236}">
                <a16:creationId xmlns:a16="http://schemas.microsoft.com/office/drawing/2014/main" id="{5C80871D-1A4E-4D0A-89AE-9E54135EC3BA}"/>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598E164B-F20D-40D8-800B-EF78D6A6FF5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1AE556FD-F119-49F1-BD80-C644A260E294}" type="slidenum">
              <a:rPr lang="en-US" altLang="en-US">
                <a:latin typeface="Arial" panose="020B0604020202020204" pitchFamily="34" charset="0"/>
              </a:rPr>
              <a:pPr>
                <a:spcBef>
                  <a:spcPct val="0"/>
                </a:spcBef>
                <a:buClrTx/>
                <a:buFontTx/>
                <a:buNone/>
              </a:pPr>
              <a:t>26</a:t>
            </a:fld>
            <a:endParaRPr lang="en-US" altLang="en-US">
              <a:latin typeface="Arial" panose="020B0604020202020204" pitchFamily="34" charset="0"/>
            </a:endParaRPr>
          </a:p>
        </p:txBody>
      </p:sp>
      <p:sp>
        <p:nvSpPr>
          <p:cNvPr id="44033" name="Text Box 1">
            <a:extLst>
              <a:ext uri="{FF2B5EF4-FFF2-40B4-BE49-F238E27FC236}">
                <a16:creationId xmlns:a16="http://schemas.microsoft.com/office/drawing/2014/main" id="{D4019B51-A857-4D1F-9EE3-5C91AB22CBDB}"/>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4034" name="Text Box 2">
            <a:extLst>
              <a:ext uri="{FF2B5EF4-FFF2-40B4-BE49-F238E27FC236}">
                <a16:creationId xmlns:a16="http://schemas.microsoft.com/office/drawing/2014/main" id="{DB8A11AF-2B01-4526-8AD1-F9A25B19D6C5}"/>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A7F99E16-AC08-4002-B661-6994DCAD526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C5B0BD3A-8084-4545-9EED-27A54A046519}" type="slidenum">
              <a:rPr lang="en-US" altLang="en-US">
                <a:latin typeface="Arial" panose="020B0604020202020204" pitchFamily="34" charset="0"/>
              </a:rPr>
              <a:pPr>
                <a:spcBef>
                  <a:spcPct val="0"/>
                </a:spcBef>
                <a:buClrTx/>
                <a:buFontTx/>
                <a:buNone/>
              </a:pPr>
              <a:t>27</a:t>
            </a:fld>
            <a:endParaRPr lang="en-US" altLang="en-US">
              <a:latin typeface="Arial" panose="020B0604020202020204" pitchFamily="34" charset="0"/>
            </a:endParaRPr>
          </a:p>
        </p:txBody>
      </p:sp>
      <p:sp>
        <p:nvSpPr>
          <p:cNvPr id="45057" name="Text Box 1">
            <a:extLst>
              <a:ext uri="{FF2B5EF4-FFF2-40B4-BE49-F238E27FC236}">
                <a16:creationId xmlns:a16="http://schemas.microsoft.com/office/drawing/2014/main" id="{F2851530-F514-47E8-A669-8A57AF09F598}"/>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5058" name="Text Box 2">
            <a:extLst>
              <a:ext uri="{FF2B5EF4-FFF2-40B4-BE49-F238E27FC236}">
                <a16:creationId xmlns:a16="http://schemas.microsoft.com/office/drawing/2014/main" id="{4924492B-91E6-4D9C-89AA-0C98458EAF26}"/>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FD69DA3-7505-4680-8EAF-0D9C59ACB6E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59F32110-75D1-4B04-AF0D-DB396F3417DD}" type="slidenum">
              <a:rPr lang="en-US" altLang="en-US">
                <a:latin typeface="Arial" panose="020B0604020202020204" pitchFamily="34" charset="0"/>
              </a:rPr>
              <a:pPr>
                <a:spcBef>
                  <a:spcPct val="0"/>
                </a:spcBef>
                <a:buClrTx/>
                <a:buFontTx/>
                <a:buNone/>
              </a:pPr>
              <a:t>28</a:t>
            </a:fld>
            <a:endParaRPr lang="en-US" altLang="en-US">
              <a:latin typeface="Arial" panose="020B0604020202020204" pitchFamily="34" charset="0"/>
            </a:endParaRPr>
          </a:p>
        </p:txBody>
      </p:sp>
      <p:sp>
        <p:nvSpPr>
          <p:cNvPr id="46081" name="Text Box 1">
            <a:extLst>
              <a:ext uri="{FF2B5EF4-FFF2-40B4-BE49-F238E27FC236}">
                <a16:creationId xmlns:a16="http://schemas.microsoft.com/office/drawing/2014/main" id="{A6DEBA16-CFB8-463C-AFA7-C352A2D0E48C}"/>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6082" name="Text Box 2">
            <a:extLst>
              <a:ext uri="{FF2B5EF4-FFF2-40B4-BE49-F238E27FC236}">
                <a16:creationId xmlns:a16="http://schemas.microsoft.com/office/drawing/2014/main" id="{1D94C469-BE0C-48AF-8376-2CEFBC0FDBDB}"/>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6380E284-2AB1-4656-8A95-B3557D14422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0FC713AF-1E98-46E4-A045-AB796931BA21}" type="slidenum">
              <a:rPr lang="en-US" altLang="en-US">
                <a:latin typeface="Arial" panose="020B0604020202020204" pitchFamily="34" charset="0"/>
              </a:rPr>
              <a:pPr>
                <a:spcBef>
                  <a:spcPct val="0"/>
                </a:spcBef>
                <a:buClrTx/>
                <a:buFontTx/>
                <a:buNone/>
              </a:pPr>
              <a:t>29</a:t>
            </a:fld>
            <a:endParaRPr lang="en-US" altLang="en-US">
              <a:latin typeface="Arial" panose="020B0604020202020204" pitchFamily="34" charset="0"/>
            </a:endParaRPr>
          </a:p>
        </p:txBody>
      </p:sp>
      <p:sp>
        <p:nvSpPr>
          <p:cNvPr id="47105" name="Text Box 1">
            <a:extLst>
              <a:ext uri="{FF2B5EF4-FFF2-40B4-BE49-F238E27FC236}">
                <a16:creationId xmlns:a16="http://schemas.microsoft.com/office/drawing/2014/main" id="{1275FF9B-BD09-49A5-8B09-8CEDB30719C9}"/>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7106" name="Text Box 2">
            <a:extLst>
              <a:ext uri="{FF2B5EF4-FFF2-40B4-BE49-F238E27FC236}">
                <a16:creationId xmlns:a16="http://schemas.microsoft.com/office/drawing/2014/main" id="{B7F6935D-A191-4F42-83FC-61B8AEB91124}"/>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11886EC-5834-4300-9988-0C4B319C708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4D526763-FDFA-4FAE-8FA9-199CE6AABED1}" type="slidenum">
              <a:rPr lang="en-US" altLang="en-US">
                <a:latin typeface="Arial" panose="020B0604020202020204" pitchFamily="34" charset="0"/>
              </a:rPr>
              <a:pPr>
                <a:spcBef>
                  <a:spcPct val="0"/>
                </a:spcBef>
                <a:buClrTx/>
                <a:buFontTx/>
                <a:buNone/>
              </a:pPr>
              <a:t>30</a:t>
            </a:fld>
            <a:endParaRPr lang="en-US" altLang="en-US">
              <a:latin typeface="Arial" panose="020B0604020202020204" pitchFamily="34" charset="0"/>
            </a:endParaRPr>
          </a:p>
        </p:txBody>
      </p:sp>
      <p:sp>
        <p:nvSpPr>
          <p:cNvPr id="48129" name="Text Box 1">
            <a:extLst>
              <a:ext uri="{FF2B5EF4-FFF2-40B4-BE49-F238E27FC236}">
                <a16:creationId xmlns:a16="http://schemas.microsoft.com/office/drawing/2014/main" id="{5EA6EF41-A020-48BE-858A-BAAA9BA054E8}"/>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8130" name="Text Box 2">
            <a:extLst>
              <a:ext uri="{FF2B5EF4-FFF2-40B4-BE49-F238E27FC236}">
                <a16:creationId xmlns:a16="http://schemas.microsoft.com/office/drawing/2014/main" id="{626AC6A5-B999-4149-BBAE-177675177343}"/>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75D51A75-D30E-4F25-A3A2-413FCA1BF67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FA4F5325-D1E6-48FA-8096-81EDC81D865C}" type="slidenum">
              <a:rPr lang="en-US" altLang="en-US">
                <a:latin typeface="Arial" panose="020B0604020202020204" pitchFamily="34" charset="0"/>
              </a:rPr>
              <a:pPr>
                <a:spcBef>
                  <a:spcPct val="0"/>
                </a:spcBef>
                <a:buClrTx/>
                <a:buFontTx/>
                <a:buNone/>
              </a:pPr>
              <a:t>31</a:t>
            </a:fld>
            <a:endParaRPr lang="en-US" altLang="en-US">
              <a:latin typeface="Arial" panose="020B0604020202020204" pitchFamily="34" charset="0"/>
            </a:endParaRPr>
          </a:p>
        </p:txBody>
      </p:sp>
      <p:sp>
        <p:nvSpPr>
          <p:cNvPr id="49153" name="Text Box 1">
            <a:extLst>
              <a:ext uri="{FF2B5EF4-FFF2-40B4-BE49-F238E27FC236}">
                <a16:creationId xmlns:a16="http://schemas.microsoft.com/office/drawing/2014/main" id="{F885ED9F-B973-4C6C-8574-E648286B2206}"/>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9154" name="Text Box 2">
            <a:extLst>
              <a:ext uri="{FF2B5EF4-FFF2-40B4-BE49-F238E27FC236}">
                <a16:creationId xmlns:a16="http://schemas.microsoft.com/office/drawing/2014/main" id="{7E7F26DF-46D0-4882-A4DA-571974420AA3}"/>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5FF480AF-DE6C-4158-B8CF-12870518485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0DC99E95-7A93-449E-9368-EEA179E626DE}" type="slidenum">
              <a:rPr lang="en-US" altLang="en-US">
                <a:latin typeface="Arial" panose="020B0604020202020204" pitchFamily="34" charset="0"/>
              </a:rPr>
              <a:pPr>
                <a:spcBef>
                  <a:spcPct val="0"/>
                </a:spcBef>
                <a:buClrTx/>
                <a:buFontTx/>
                <a:buNone/>
              </a:pPr>
              <a:t>32</a:t>
            </a:fld>
            <a:endParaRPr lang="en-US" altLang="en-US">
              <a:latin typeface="Arial" panose="020B0604020202020204" pitchFamily="34" charset="0"/>
            </a:endParaRPr>
          </a:p>
        </p:txBody>
      </p:sp>
      <p:sp>
        <p:nvSpPr>
          <p:cNvPr id="50177" name="Text Box 1">
            <a:extLst>
              <a:ext uri="{FF2B5EF4-FFF2-40B4-BE49-F238E27FC236}">
                <a16:creationId xmlns:a16="http://schemas.microsoft.com/office/drawing/2014/main" id="{8EFE8411-A0A9-45FF-B723-0A46729AC6A4}"/>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0178" name="Text Box 2">
            <a:extLst>
              <a:ext uri="{FF2B5EF4-FFF2-40B4-BE49-F238E27FC236}">
                <a16:creationId xmlns:a16="http://schemas.microsoft.com/office/drawing/2014/main" id="{36981F82-A9F6-4023-8A3B-E5265378E2FA}"/>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9CDF677-1E17-4D50-B352-E682A13EA84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FD13ABD5-EAD8-44FD-8413-3CD1BBC5AF27}" type="slidenum">
              <a:rPr lang="en-US" altLang="en-US">
                <a:latin typeface="Arial" panose="020B0604020202020204" pitchFamily="34" charset="0"/>
              </a:rPr>
              <a:pPr>
                <a:spcBef>
                  <a:spcPct val="0"/>
                </a:spcBef>
                <a:buClrTx/>
                <a:buFontTx/>
                <a:buNone/>
              </a:pPr>
              <a:t>2</a:t>
            </a:fld>
            <a:endParaRPr lang="en-US" altLang="en-US">
              <a:latin typeface="Arial" panose="020B0604020202020204" pitchFamily="34" charset="0"/>
            </a:endParaRPr>
          </a:p>
        </p:txBody>
      </p:sp>
      <p:sp>
        <p:nvSpPr>
          <p:cNvPr id="29697" name="Text Box 1">
            <a:extLst>
              <a:ext uri="{FF2B5EF4-FFF2-40B4-BE49-F238E27FC236}">
                <a16:creationId xmlns:a16="http://schemas.microsoft.com/office/drawing/2014/main" id="{02B52632-91C9-41F3-BBB5-E4A68434D7B7}"/>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9698" name="Text Box 2">
            <a:extLst>
              <a:ext uri="{FF2B5EF4-FFF2-40B4-BE49-F238E27FC236}">
                <a16:creationId xmlns:a16="http://schemas.microsoft.com/office/drawing/2014/main" id="{B0426B4A-EF77-461B-8A18-65614B375980}"/>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7ACD1E2-D67F-4A9F-996E-A4ADD0A6602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84101A68-428B-479F-AF45-0632B7084447}" type="slidenum">
              <a:rPr lang="en-US" altLang="en-US">
                <a:latin typeface="Arial" panose="020B0604020202020204" pitchFamily="34" charset="0"/>
              </a:rPr>
              <a:pPr>
                <a:spcBef>
                  <a:spcPct val="0"/>
                </a:spcBef>
                <a:buClrTx/>
                <a:buFontTx/>
                <a:buNone/>
              </a:pPr>
              <a:t>33</a:t>
            </a:fld>
            <a:endParaRPr lang="en-US" altLang="en-US">
              <a:latin typeface="Arial" panose="020B0604020202020204" pitchFamily="34" charset="0"/>
            </a:endParaRPr>
          </a:p>
        </p:txBody>
      </p:sp>
      <p:sp>
        <p:nvSpPr>
          <p:cNvPr id="51201" name="Text Box 1">
            <a:extLst>
              <a:ext uri="{FF2B5EF4-FFF2-40B4-BE49-F238E27FC236}">
                <a16:creationId xmlns:a16="http://schemas.microsoft.com/office/drawing/2014/main" id="{5BEAF15C-B591-4FA9-ABB1-F5B1F76EABA8}"/>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1202" name="Text Box 2">
            <a:extLst>
              <a:ext uri="{FF2B5EF4-FFF2-40B4-BE49-F238E27FC236}">
                <a16:creationId xmlns:a16="http://schemas.microsoft.com/office/drawing/2014/main" id="{60B44A51-D055-4876-B4E7-265CD88A2677}"/>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F4B51230-6FBD-4D7B-8A25-EF948FCE3A4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9C4527B2-DB9D-4EB6-9E84-87A85ABC8DEB}" type="slidenum">
              <a:rPr lang="en-US" altLang="en-US">
                <a:latin typeface="Arial" panose="020B0604020202020204" pitchFamily="34" charset="0"/>
              </a:rPr>
              <a:pPr>
                <a:spcBef>
                  <a:spcPct val="0"/>
                </a:spcBef>
                <a:buClrTx/>
                <a:buFontTx/>
                <a:buNone/>
              </a:pPr>
              <a:t>34</a:t>
            </a:fld>
            <a:endParaRPr lang="en-US" altLang="en-US">
              <a:latin typeface="Arial" panose="020B0604020202020204" pitchFamily="34" charset="0"/>
            </a:endParaRPr>
          </a:p>
        </p:txBody>
      </p:sp>
      <p:sp>
        <p:nvSpPr>
          <p:cNvPr id="52225" name="Text Box 1">
            <a:extLst>
              <a:ext uri="{FF2B5EF4-FFF2-40B4-BE49-F238E27FC236}">
                <a16:creationId xmlns:a16="http://schemas.microsoft.com/office/drawing/2014/main" id="{ACCA5A27-6503-4393-945D-10307A4AF0BB}"/>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2226" name="Text Box 2">
            <a:extLst>
              <a:ext uri="{FF2B5EF4-FFF2-40B4-BE49-F238E27FC236}">
                <a16:creationId xmlns:a16="http://schemas.microsoft.com/office/drawing/2014/main" id="{AC6905EF-DB93-4142-99D6-CB5CEED61079}"/>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0E970AA7-A472-48E3-9147-23189A61017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9A22496-C7F7-4C00-B623-D8449FD6CE4D}" type="slidenum">
              <a:rPr lang="en-US" altLang="en-US">
                <a:latin typeface="Arial" panose="020B0604020202020204" pitchFamily="34" charset="0"/>
              </a:rPr>
              <a:pPr>
                <a:spcBef>
                  <a:spcPct val="0"/>
                </a:spcBef>
                <a:buClrTx/>
                <a:buFontTx/>
                <a:buNone/>
              </a:pPr>
              <a:t>35</a:t>
            </a:fld>
            <a:endParaRPr lang="en-US" altLang="en-US">
              <a:latin typeface="Arial" panose="020B0604020202020204" pitchFamily="34" charset="0"/>
            </a:endParaRPr>
          </a:p>
        </p:txBody>
      </p:sp>
      <p:sp>
        <p:nvSpPr>
          <p:cNvPr id="53249" name="Text Box 1">
            <a:extLst>
              <a:ext uri="{FF2B5EF4-FFF2-40B4-BE49-F238E27FC236}">
                <a16:creationId xmlns:a16="http://schemas.microsoft.com/office/drawing/2014/main" id="{C77F7E31-21D2-4F0C-B5F1-1E4E6D19A4D4}"/>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3250" name="Text Box 2">
            <a:extLst>
              <a:ext uri="{FF2B5EF4-FFF2-40B4-BE49-F238E27FC236}">
                <a16:creationId xmlns:a16="http://schemas.microsoft.com/office/drawing/2014/main" id="{8326AB67-843E-42C4-9B57-9781728F8477}"/>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A21AD10-5A3A-43D0-846F-4B5EF5FA8A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44E12F77-AE01-44F5-997A-02CAD12FC704}" type="slidenum">
              <a:rPr lang="en-US" altLang="en-US">
                <a:latin typeface="Arial" panose="020B0604020202020204" pitchFamily="34" charset="0"/>
              </a:rPr>
              <a:pPr>
                <a:spcBef>
                  <a:spcPct val="0"/>
                </a:spcBef>
                <a:buClrTx/>
                <a:buFontTx/>
                <a:buNone/>
              </a:pPr>
              <a:t>3</a:t>
            </a:fld>
            <a:endParaRPr lang="en-US" altLang="en-US">
              <a:latin typeface="Arial" panose="020B0604020202020204" pitchFamily="34" charset="0"/>
            </a:endParaRPr>
          </a:p>
        </p:txBody>
      </p:sp>
      <p:sp>
        <p:nvSpPr>
          <p:cNvPr id="30721" name="Text Box 1">
            <a:extLst>
              <a:ext uri="{FF2B5EF4-FFF2-40B4-BE49-F238E27FC236}">
                <a16:creationId xmlns:a16="http://schemas.microsoft.com/office/drawing/2014/main" id="{F03E00A5-DB1C-4EF3-AC09-3227E144FF0D}"/>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0722" name="Text Box 2">
            <a:extLst>
              <a:ext uri="{FF2B5EF4-FFF2-40B4-BE49-F238E27FC236}">
                <a16:creationId xmlns:a16="http://schemas.microsoft.com/office/drawing/2014/main" id="{E4C3A523-AB6C-46BF-9530-136985CFD7A3}"/>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8E84FEE-A9C7-4A40-9508-A710449DDD1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D11D9C9E-8DCE-46E3-A374-87311229425E}" type="slidenum">
              <a:rPr lang="en-US" altLang="en-US">
                <a:latin typeface="Arial" panose="020B0604020202020204" pitchFamily="34" charset="0"/>
              </a:rPr>
              <a:pPr>
                <a:spcBef>
                  <a:spcPct val="0"/>
                </a:spcBef>
                <a:buClrTx/>
                <a:buFontTx/>
                <a:buNone/>
              </a:pPr>
              <a:t>17</a:t>
            </a:fld>
            <a:endParaRPr lang="en-US" altLang="en-US">
              <a:latin typeface="Arial" panose="020B0604020202020204" pitchFamily="34" charset="0"/>
            </a:endParaRPr>
          </a:p>
        </p:txBody>
      </p:sp>
      <p:sp>
        <p:nvSpPr>
          <p:cNvPr id="34817" name="Text Box 1">
            <a:extLst>
              <a:ext uri="{FF2B5EF4-FFF2-40B4-BE49-F238E27FC236}">
                <a16:creationId xmlns:a16="http://schemas.microsoft.com/office/drawing/2014/main" id="{9122E9E6-56A4-4ABC-ABCC-4068DCDFC1B9}"/>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a:extLst>
              <a:ext uri="{FF2B5EF4-FFF2-40B4-BE49-F238E27FC236}">
                <a16:creationId xmlns:a16="http://schemas.microsoft.com/office/drawing/2014/main" id="{8720DE93-258A-4AB5-B464-331BCE8236B7}"/>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5C9C8DE-0BE4-4619-BBBB-47306DF9285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31D9FB74-87AF-452C-8A05-9C1FBE6CD990}" type="slidenum">
              <a:rPr lang="en-US" altLang="en-US">
                <a:latin typeface="Arial" panose="020B0604020202020204" pitchFamily="34" charset="0"/>
              </a:rPr>
              <a:pPr>
                <a:spcBef>
                  <a:spcPct val="0"/>
                </a:spcBef>
                <a:buClrTx/>
                <a:buFontTx/>
                <a:buNone/>
              </a:pPr>
              <a:t>18</a:t>
            </a:fld>
            <a:endParaRPr lang="en-US" altLang="en-US">
              <a:latin typeface="Arial" panose="020B0604020202020204" pitchFamily="34" charset="0"/>
            </a:endParaRPr>
          </a:p>
        </p:txBody>
      </p:sp>
      <p:sp>
        <p:nvSpPr>
          <p:cNvPr id="35841" name="Text Box 1">
            <a:extLst>
              <a:ext uri="{FF2B5EF4-FFF2-40B4-BE49-F238E27FC236}">
                <a16:creationId xmlns:a16="http://schemas.microsoft.com/office/drawing/2014/main" id="{64116255-F0F8-4FB3-9D34-B14190363535}"/>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5842" name="Text Box 2">
            <a:extLst>
              <a:ext uri="{FF2B5EF4-FFF2-40B4-BE49-F238E27FC236}">
                <a16:creationId xmlns:a16="http://schemas.microsoft.com/office/drawing/2014/main" id="{39872980-638F-4BC8-92CD-6DCF332976A0}"/>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9A3C1DF-3F99-490A-B2E1-724EA548467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CD271354-57A6-40F8-810B-5733E15B29DC}" type="slidenum">
              <a:rPr lang="en-US" altLang="en-US">
                <a:latin typeface="Arial" panose="020B0604020202020204" pitchFamily="34" charset="0"/>
              </a:rPr>
              <a:pPr>
                <a:spcBef>
                  <a:spcPct val="0"/>
                </a:spcBef>
                <a:buClrTx/>
                <a:buFontTx/>
                <a:buNone/>
              </a:pPr>
              <a:t>19</a:t>
            </a:fld>
            <a:endParaRPr lang="en-US" altLang="en-US">
              <a:latin typeface="Arial" panose="020B0604020202020204" pitchFamily="34" charset="0"/>
            </a:endParaRPr>
          </a:p>
        </p:txBody>
      </p:sp>
      <p:sp>
        <p:nvSpPr>
          <p:cNvPr id="36865" name="Text Box 1">
            <a:extLst>
              <a:ext uri="{FF2B5EF4-FFF2-40B4-BE49-F238E27FC236}">
                <a16:creationId xmlns:a16="http://schemas.microsoft.com/office/drawing/2014/main" id="{78D9C060-BF75-41A5-BCA8-68F24D6ADAA6}"/>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6866" name="Text Box 2">
            <a:extLst>
              <a:ext uri="{FF2B5EF4-FFF2-40B4-BE49-F238E27FC236}">
                <a16:creationId xmlns:a16="http://schemas.microsoft.com/office/drawing/2014/main" id="{280A94EC-0A5D-43BE-8915-94230F8AD06C}"/>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059B887-E6E3-40CB-8F3F-F005D704849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82AC74B8-99A9-4BE0-9D68-AFDB7F8E4CA0}" type="slidenum">
              <a:rPr lang="en-US" altLang="en-US">
                <a:latin typeface="Arial" panose="020B0604020202020204" pitchFamily="34" charset="0"/>
              </a:rPr>
              <a:pPr>
                <a:spcBef>
                  <a:spcPct val="0"/>
                </a:spcBef>
                <a:buClrTx/>
                <a:buFontTx/>
                <a:buNone/>
              </a:pPr>
              <a:t>20</a:t>
            </a:fld>
            <a:endParaRPr lang="en-US" altLang="en-US">
              <a:latin typeface="Arial" panose="020B0604020202020204" pitchFamily="34" charset="0"/>
            </a:endParaRPr>
          </a:p>
        </p:txBody>
      </p:sp>
      <p:sp>
        <p:nvSpPr>
          <p:cNvPr id="37889" name="Text Box 1">
            <a:extLst>
              <a:ext uri="{FF2B5EF4-FFF2-40B4-BE49-F238E27FC236}">
                <a16:creationId xmlns:a16="http://schemas.microsoft.com/office/drawing/2014/main" id="{4F5309C5-084B-4193-8303-B3A3345EC456}"/>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7890" name="Text Box 2">
            <a:extLst>
              <a:ext uri="{FF2B5EF4-FFF2-40B4-BE49-F238E27FC236}">
                <a16:creationId xmlns:a16="http://schemas.microsoft.com/office/drawing/2014/main" id="{2A2F9EE9-264A-44A2-B5E8-875374A96E5F}"/>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9F78F89-117B-496B-9210-D937AA82B64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922DF66E-0E13-402F-88DD-FD41077C298C}" type="slidenum">
              <a:rPr lang="en-US" altLang="en-US">
                <a:latin typeface="Arial" panose="020B0604020202020204" pitchFamily="34" charset="0"/>
              </a:rPr>
              <a:pPr>
                <a:spcBef>
                  <a:spcPct val="0"/>
                </a:spcBef>
                <a:buClrTx/>
                <a:buFontTx/>
                <a:buNone/>
              </a:pPr>
              <a:t>21</a:t>
            </a:fld>
            <a:endParaRPr lang="en-US" altLang="en-US">
              <a:latin typeface="Arial" panose="020B0604020202020204" pitchFamily="34" charset="0"/>
            </a:endParaRPr>
          </a:p>
        </p:txBody>
      </p:sp>
      <p:sp>
        <p:nvSpPr>
          <p:cNvPr id="38913" name="Text Box 1">
            <a:extLst>
              <a:ext uri="{FF2B5EF4-FFF2-40B4-BE49-F238E27FC236}">
                <a16:creationId xmlns:a16="http://schemas.microsoft.com/office/drawing/2014/main" id="{96B5BC7E-FC1B-462D-978B-9EEE46EA838B}"/>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8914" name="Text Box 2">
            <a:extLst>
              <a:ext uri="{FF2B5EF4-FFF2-40B4-BE49-F238E27FC236}">
                <a16:creationId xmlns:a16="http://schemas.microsoft.com/office/drawing/2014/main" id="{B6EB8C84-FAE4-433C-AAF8-29F0E74FC733}"/>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221BA7F6-51E9-43CA-AD17-E12079F2D5A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A495D3BA-BA14-46E2-930D-D620681DAE4B}" type="slidenum">
              <a:rPr lang="en-US" altLang="en-US">
                <a:latin typeface="Arial" panose="020B0604020202020204" pitchFamily="34" charset="0"/>
              </a:rPr>
              <a:pPr>
                <a:spcBef>
                  <a:spcPct val="0"/>
                </a:spcBef>
                <a:buClrTx/>
                <a:buFontTx/>
                <a:buNone/>
              </a:pPr>
              <a:t>22</a:t>
            </a:fld>
            <a:endParaRPr lang="en-US" altLang="en-US">
              <a:latin typeface="Arial" panose="020B0604020202020204" pitchFamily="34" charset="0"/>
            </a:endParaRPr>
          </a:p>
        </p:txBody>
      </p:sp>
      <p:sp>
        <p:nvSpPr>
          <p:cNvPr id="39937" name="Text Box 1">
            <a:extLst>
              <a:ext uri="{FF2B5EF4-FFF2-40B4-BE49-F238E27FC236}">
                <a16:creationId xmlns:a16="http://schemas.microsoft.com/office/drawing/2014/main" id="{DA1F7F51-6A40-43EA-B751-85A44F614D7F}"/>
              </a:ext>
            </a:extLst>
          </p:cNvPr>
          <p:cNvSpPr>
            <a:spLocks noGrp="1" noRot="1" noChangeAspect="1" noChangeArrowheads="1" noTextEdit="1"/>
          </p:cNvSpPr>
          <p:nvPr>
            <p:ph type="sldImg"/>
          </p:nvPr>
        </p:nvSpPr>
        <p:spPr>
          <a:xfrm>
            <a:off x="381000" y="685800"/>
            <a:ext cx="6096000" cy="3429000"/>
          </a:xfrm>
          <a:solidFill>
            <a:srgbClr val="FFFFFF"/>
          </a:solidFill>
          <a:ln w="9525">
            <a:noFill/>
          </a:ln>
          <a:extLst>
            <a:ext uri="{91240B29-F687-4F45-9708-019B960494DF}">
              <a14:hiddenLine xmlns:a14="http://schemas.microsoft.com/office/drawing/2010/main" w="1260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9938" name="Text Box 2">
            <a:extLst>
              <a:ext uri="{FF2B5EF4-FFF2-40B4-BE49-F238E27FC236}">
                <a16:creationId xmlns:a16="http://schemas.microsoft.com/office/drawing/2014/main" id="{8FC861A7-2EDF-44E6-AAC7-3CD266E9F1F8}"/>
              </a:ext>
            </a:extLst>
          </p:cNvPr>
          <p:cNvSpPr>
            <a:spLocks noGrp="1" noChangeArrowheads="1"/>
          </p:cNvSpPr>
          <p:nvPr>
            <p:ph type="body" idx="1"/>
          </p:nvPr>
        </p:nvSpPr>
        <p:spPr>
          <a:xfrm>
            <a:off x="685800" y="4343400"/>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73029914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Ligh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AF8AC2-05A7-4FD9-917B-112ADFBC8D66}"/>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036054467"/>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Only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0F7D68-8BDB-42DB-98F5-1150F5970381}"/>
              </a:ext>
            </a:extLst>
          </p:cNvPr>
          <p:cNvSpPr>
            <a:spLocks noGrp="1"/>
          </p:cNvSpPr>
          <p:nvPr>
            <p:ph sz="quarter" idx="10"/>
          </p:nvPr>
        </p:nvSpPr>
        <p:spPr>
          <a:xfrm>
            <a:off x="0" y="0"/>
            <a:ext cx="1219200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0156466"/>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2"/>
          <a:stretch>
            <a:fillRect/>
          </a:stretch>
        </p:blipFill>
        <p:spPr>
          <a:xfrm>
            <a:off x="0" y="1843"/>
            <a:ext cx="12192000" cy="853440"/>
          </a:xfrm>
          <a:prstGeom prst="rect">
            <a:avLst/>
          </a:prstGeom>
        </p:spPr>
      </p:pic>
      <p:pic>
        <p:nvPicPr>
          <p:cNvPr id="4" name="Picture 3">
            <a:extLst>
              <a:ext uri="{FF2B5EF4-FFF2-40B4-BE49-F238E27FC236}">
                <a16:creationId xmlns:a16="http://schemas.microsoft.com/office/drawing/2014/main" id="{E2A14275-DD60-455C-B113-DCFEFC3C497E}"/>
              </a:ext>
            </a:extLst>
          </p:cNvPr>
          <p:cNvPicPr>
            <a:picLocks noChangeAspect="1"/>
          </p:cNvPicPr>
          <p:nvPr/>
        </p:nvPicPr>
        <p:blipFill>
          <a:blip r:embed="rId3"/>
          <a:stretch>
            <a:fillRect/>
          </a:stretch>
        </p:blipFill>
        <p:spPr>
          <a:xfrm>
            <a:off x="0" y="3309112"/>
            <a:ext cx="12192000" cy="3556000"/>
          </a:xfrm>
          <a:prstGeom prst="rect">
            <a:avLst/>
          </a:prstGeom>
        </p:spPr>
      </p:pic>
      <p:sp>
        <p:nvSpPr>
          <p:cNvPr id="6" name="TextBox 19">
            <a:extLst>
              <a:ext uri="{FF2B5EF4-FFF2-40B4-BE49-F238E27FC236}">
                <a16:creationId xmlns:a16="http://schemas.microsoft.com/office/drawing/2014/main" id="{6A423B08-30FF-4F51-9DEC-26D57389445D}"/>
              </a:ext>
            </a:extLst>
          </p:cNvPr>
          <p:cNvSpPr txBox="1">
            <a:spLocks noChangeArrowheads="1"/>
          </p:cNvSpPr>
          <p:nvPr userDrawn="1"/>
        </p:nvSpPr>
        <p:spPr bwMode="auto">
          <a:xfrm>
            <a:off x="1727201" y="6510339"/>
            <a:ext cx="813435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buClr>
                <a:srgbClr val="000000"/>
              </a:buClr>
              <a:buSzPct val="100000"/>
              <a:buFont typeface="Times New Roman" panose="02020603050405020304" pitchFamily="18" charset="0"/>
              <a:buNone/>
              <a:defRPr/>
            </a:pPr>
            <a:r>
              <a:rPr lang="en-US" altLang="en-US" sz="600" dirty="0">
                <a:cs typeface="Arial" panose="020B0604020202020204" pitchFamily="34" charset="0"/>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 </a:t>
            </a:r>
            <a:r>
              <a:rPr lang="en-US" sz="600" dirty="0"/>
              <a:t>SAND2020-0679 TR</a:t>
            </a:r>
          </a:p>
          <a:p>
            <a:pPr algn="ctr" eaLnBrk="1" hangingPunct="1">
              <a:buClr>
                <a:srgbClr val="000000"/>
              </a:buClr>
              <a:buSzPct val="100000"/>
              <a:buFont typeface="Times New Roman" panose="02020603050405020304" pitchFamily="18" charset="0"/>
              <a:buNone/>
              <a:defRPr/>
            </a:pPr>
            <a:endParaRPr lang="en-US" altLang="en-US" sz="600" dirty="0">
              <a:cs typeface="Arial" panose="020B0604020202020204" pitchFamily="34" charset="0"/>
            </a:endParaRPr>
          </a:p>
        </p:txBody>
      </p:sp>
    </p:spTree>
    <p:extLst>
      <p:ext uri="{BB962C8B-B14F-4D97-AF65-F5344CB8AC3E}">
        <p14:creationId xmlns:p14="http://schemas.microsoft.com/office/powerpoint/2010/main" val="1550213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Title -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1A5-F252-2845-BA8F-55FE73E138B1}"/>
              </a:ext>
            </a:extLst>
          </p:cNvPr>
          <p:cNvSpPr>
            <a:spLocks noGrp="1"/>
          </p:cNvSpPr>
          <p:nvPr>
            <p:ph type="title"/>
          </p:nvPr>
        </p:nvSpPr>
        <p:spPr>
          <a:xfrm>
            <a:off x="831851" y="1709740"/>
            <a:ext cx="10515600" cy="2852737"/>
          </a:xfrm>
        </p:spPr>
        <p:txBody>
          <a:bodyPr anchor="b"/>
          <a:lstStyle>
            <a:lvl1pPr>
              <a:defRPr sz="4500">
                <a:solidFill>
                  <a:schemeClr val="bg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CE469A-31E3-C84A-8E13-DAD72F0B2B08}"/>
              </a:ext>
            </a:extLst>
          </p:cNvPr>
          <p:cNvSpPr>
            <a:spLocks noGrp="1"/>
          </p:cNvSpPr>
          <p:nvPr>
            <p:ph type="body" idx="1"/>
          </p:nvPr>
        </p:nvSpPr>
        <p:spPr>
          <a:xfrm>
            <a:off x="831851" y="4589465"/>
            <a:ext cx="10515600" cy="1500187"/>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BBE44E72-9B30-4746-8C94-12642899B018}"/>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254210094"/>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subheading - Dark">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A58AF-6874-0148-8031-FDB5C5FBD224}"/>
              </a:ext>
            </a:extLst>
          </p:cNvPr>
          <p:cNvSpPr>
            <a:spLocks noGrp="1"/>
          </p:cNvSpPr>
          <p:nvPr>
            <p:ph type="title"/>
          </p:nvPr>
        </p:nvSpPr>
        <p:spPr>
          <a:xfrm>
            <a:off x="334538" y="1005472"/>
            <a:ext cx="11318487" cy="549381"/>
          </a:xfrm>
        </p:spPr>
        <p:txBody>
          <a:bodyPr wrap="square">
            <a:spAutoFit/>
          </a:bodyPr>
          <a:lstStyle>
            <a:lvl1pPr>
              <a:defRPr>
                <a:solidFill>
                  <a:schemeClr val="accent3">
                    <a:lumMod val="20000"/>
                    <a:lumOff val="80000"/>
                  </a:schemeClr>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0207B73-51D9-484C-B7AE-9C37469FFAD8}"/>
              </a:ext>
            </a:extLst>
          </p:cNvPr>
          <p:cNvPicPr>
            <a:picLocks noChangeAspect="1"/>
          </p:cNvPicPr>
          <p:nvPr/>
        </p:nvPicPr>
        <p:blipFill>
          <a:blip r:embed="rId2"/>
          <a:stretch>
            <a:fillRect/>
          </a:stretch>
        </p:blipFill>
        <p:spPr>
          <a:xfrm>
            <a:off x="0" y="0"/>
            <a:ext cx="12192000" cy="853440"/>
          </a:xfrm>
          <a:prstGeom prst="rect">
            <a:avLst/>
          </a:prstGeom>
        </p:spPr>
      </p:pic>
      <p:sp>
        <p:nvSpPr>
          <p:cNvPr id="8" name="Text Placeholder 3">
            <a:extLst>
              <a:ext uri="{FF2B5EF4-FFF2-40B4-BE49-F238E27FC236}">
                <a16:creationId xmlns:a16="http://schemas.microsoft.com/office/drawing/2014/main" id="{5341B178-C158-4470-8194-53EA8DB470A7}"/>
              </a:ext>
            </a:extLst>
          </p:cNvPr>
          <p:cNvSpPr>
            <a:spLocks noGrp="1"/>
          </p:cNvSpPr>
          <p:nvPr>
            <p:ph type="body" sz="quarter" idx="12" hasCustomPrompt="1"/>
          </p:nvPr>
        </p:nvSpPr>
        <p:spPr>
          <a:xfrm>
            <a:off x="301625" y="1812709"/>
            <a:ext cx="9445752" cy="674480"/>
          </a:xfrm>
        </p:spPr>
        <p:txBody>
          <a:bodyPr/>
          <a:lstStyle>
            <a:lvl1pPr marL="0" indent="0">
              <a:buNone/>
              <a:defRPr i="1">
                <a:solidFill>
                  <a:schemeClr val="bg2"/>
                </a:solidFill>
              </a:defRPr>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E3736458-0E20-4F5C-9A76-F5FA060BEB6E}"/>
              </a:ext>
            </a:extLst>
          </p:cNvPr>
          <p:cNvSpPr>
            <a:spLocks noGrp="1"/>
          </p:cNvSpPr>
          <p:nvPr>
            <p:ph sz="quarter" idx="13"/>
          </p:nvPr>
        </p:nvSpPr>
        <p:spPr>
          <a:xfrm>
            <a:off x="362712" y="2824928"/>
            <a:ext cx="11466576"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5780240"/>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with subheading - Dark">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A58AF-6874-0148-8031-FDB5C5FBD224}"/>
              </a:ext>
            </a:extLst>
          </p:cNvPr>
          <p:cNvSpPr>
            <a:spLocks noGrp="1"/>
          </p:cNvSpPr>
          <p:nvPr>
            <p:ph type="title"/>
          </p:nvPr>
        </p:nvSpPr>
        <p:spPr>
          <a:xfrm>
            <a:off x="334538" y="1005472"/>
            <a:ext cx="11318487" cy="549381"/>
          </a:xfrm>
        </p:spPr>
        <p:txBody>
          <a:bodyPr wrap="square">
            <a:spAutoFit/>
          </a:bodyPr>
          <a:lstStyle>
            <a:lvl1pPr>
              <a:defRPr>
                <a:solidFill>
                  <a:schemeClr val="accent3">
                    <a:lumMod val="20000"/>
                    <a:lumOff val="80000"/>
                  </a:schemeClr>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0207B73-51D9-484C-B7AE-9C37469FFAD8}"/>
              </a:ext>
            </a:extLst>
          </p:cNvPr>
          <p:cNvPicPr>
            <a:picLocks noChangeAspect="1"/>
          </p:cNvPicPr>
          <p:nvPr/>
        </p:nvPicPr>
        <p:blipFill>
          <a:blip r:embed="rId2"/>
          <a:stretch>
            <a:fillRect/>
          </a:stretch>
        </p:blipFill>
        <p:spPr>
          <a:xfrm>
            <a:off x="0" y="0"/>
            <a:ext cx="12192000" cy="853440"/>
          </a:xfrm>
          <a:prstGeom prst="rect">
            <a:avLst/>
          </a:prstGeom>
        </p:spPr>
      </p:pic>
      <p:sp>
        <p:nvSpPr>
          <p:cNvPr id="8" name="Text Placeholder 3">
            <a:extLst>
              <a:ext uri="{FF2B5EF4-FFF2-40B4-BE49-F238E27FC236}">
                <a16:creationId xmlns:a16="http://schemas.microsoft.com/office/drawing/2014/main" id="{5341B178-C158-4470-8194-53EA8DB470A7}"/>
              </a:ext>
            </a:extLst>
          </p:cNvPr>
          <p:cNvSpPr>
            <a:spLocks noGrp="1"/>
          </p:cNvSpPr>
          <p:nvPr>
            <p:ph type="body" sz="quarter" idx="12" hasCustomPrompt="1"/>
          </p:nvPr>
        </p:nvSpPr>
        <p:spPr>
          <a:xfrm>
            <a:off x="301625" y="1812709"/>
            <a:ext cx="9445752" cy="674480"/>
          </a:xfrm>
        </p:spPr>
        <p:txBody>
          <a:bodyPr/>
          <a:lstStyle>
            <a:lvl1pPr marL="0" indent="0">
              <a:buNone/>
              <a:defRPr i="1">
                <a:solidFill>
                  <a:schemeClr val="bg2"/>
                </a:solidFill>
              </a:defRPr>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E3736458-0E20-4F5C-9A76-F5FA060BEB6E}"/>
              </a:ext>
            </a:extLst>
          </p:cNvPr>
          <p:cNvSpPr>
            <a:spLocks noGrp="1"/>
          </p:cNvSpPr>
          <p:nvPr>
            <p:ph sz="quarter" idx="13"/>
          </p:nvPr>
        </p:nvSpPr>
        <p:spPr>
          <a:xfrm>
            <a:off x="442599" y="2824928"/>
            <a:ext cx="5486400"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a:extLst>
              <a:ext uri="{FF2B5EF4-FFF2-40B4-BE49-F238E27FC236}">
                <a16:creationId xmlns:a16="http://schemas.microsoft.com/office/drawing/2014/main" id="{A9E60B8C-D510-4CE9-AA27-1D34C386B191}"/>
              </a:ext>
            </a:extLst>
          </p:cNvPr>
          <p:cNvSpPr>
            <a:spLocks noGrp="1"/>
          </p:cNvSpPr>
          <p:nvPr>
            <p:ph sz="quarter" idx="14"/>
          </p:nvPr>
        </p:nvSpPr>
        <p:spPr>
          <a:xfrm>
            <a:off x="6246511" y="2824928"/>
            <a:ext cx="5486400"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988729"/>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6326-F76A-034A-B684-DCFE683ECDF2}"/>
              </a:ext>
            </a:extLst>
          </p:cNvPr>
          <p:cNvSpPr>
            <a:spLocks noGrp="1"/>
          </p:cNvSpPr>
          <p:nvPr>
            <p:ph idx="1"/>
          </p:nvPr>
        </p:nvSpPr>
        <p:spPr>
          <a:xfrm>
            <a:off x="289934" y="1631025"/>
            <a:ext cx="11318487" cy="453123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EA94213-FB68-4861-82E8-30C6B5A12782}"/>
              </a:ext>
            </a:extLst>
          </p:cNvPr>
          <p:cNvPicPr>
            <a:picLocks noChangeAspect="1"/>
          </p:cNvPicPr>
          <p:nvPr/>
        </p:nvPicPr>
        <p:blipFill>
          <a:blip r:embed="rId2"/>
          <a:stretch>
            <a:fillRect/>
          </a:stretch>
        </p:blipFill>
        <p:spPr>
          <a:xfrm>
            <a:off x="0" y="1843"/>
            <a:ext cx="12192000" cy="853440"/>
          </a:xfrm>
          <a:prstGeom prst="rect">
            <a:avLst/>
          </a:prstGeom>
        </p:spPr>
      </p:pic>
      <p:sp>
        <p:nvSpPr>
          <p:cNvPr id="6" name="Title 1">
            <a:extLst>
              <a:ext uri="{FF2B5EF4-FFF2-40B4-BE49-F238E27FC236}">
                <a16:creationId xmlns:a16="http://schemas.microsoft.com/office/drawing/2014/main" id="{D80F48C6-3449-4554-9862-275380D7A807}"/>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383514439"/>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AA92-4A69-DF48-B8EE-04FAA217899E}"/>
              </a:ext>
            </a:extLst>
          </p:cNvPr>
          <p:cNvSpPr>
            <a:spLocks noGrp="1"/>
          </p:cNvSpPr>
          <p:nvPr>
            <p:ph sz="half" idx="1"/>
          </p:nvPr>
        </p:nvSpPr>
        <p:spPr>
          <a:xfrm>
            <a:off x="838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A87DA-25CF-584F-940D-BAA089578F32}"/>
              </a:ext>
            </a:extLst>
          </p:cNvPr>
          <p:cNvSpPr>
            <a:spLocks noGrp="1"/>
          </p:cNvSpPr>
          <p:nvPr>
            <p:ph sz="half" idx="2"/>
          </p:nvPr>
        </p:nvSpPr>
        <p:spPr>
          <a:xfrm>
            <a:off x="6172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8432BD9-B6AB-4B63-9E62-C456CA05F784}"/>
              </a:ext>
            </a:extLst>
          </p:cNvPr>
          <p:cNvPicPr>
            <a:picLocks noChangeAspect="1"/>
          </p:cNvPicPr>
          <p:nvPr/>
        </p:nvPicPr>
        <p:blipFill>
          <a:blip r:embed="rId2"/>
          <a:stretch>
            <a:fillRect/>
          </a:stretch>
        </p:blipFill>
        <p:spPr>
          <a:xfrm>
            <a:off x="0" y="1843"/>
            <a:ext cx="12192000" cy="853440"/>
          </a:xfrm>
          <a:prstGeom prst="rect">
            <a:avLst/>
          </a:prstGeom>
        </p:spPr>
      </p:pic>
      <p:sp>
        <p:nvSpPr>
          <p:cNvPr id="7" name="Title 1">
            <a:extLst>
              <a:ext uri="{FF2B5EF4-FFF2-40B4-BE49-F238E27FC236}">
                <a16:creationId xmlns:a16="http://schemas.microsoft.com/office/drawing/2014/main" id="{D2F83D11-B64C-4A62-842D-5528ED3813DE}"/>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486727256"/>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 Dark">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60F1A-C396-A548-8261-6597739F750D}"/>
              </a:ext>
            </a:extLst>
          </p:cNvPr>
          <p:cNvSpPr>
            <a:spLocks noGrp="1"/>
          </p:cNvSpPr>
          <p:nvPr>
            <p:ph type="body" idx="1" hasCustomPrompt="1"/>
          </p:nvPr>
        </p:nvSpPr>
        <p:spPr>
          <a:xfrm>
            <a:off x="838201" y="1661832"/>
            <a:ext cx="5181600" cy="752396"/>
          </a:xfrm>
        </p:spPr>
        <p:txBody>
          <a:bodyPr anchor="ctr"/>
          <a:lstStyle>
            <a:lvl1pPr marL="0" indent="0" algn="ctr">
              <a:buNone/>
              <a:defRPr sz="18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a:extLst>
              <a:ext uri="{FF2B5EF4-FFF2-40B4-BE49-F238E27FC236}">
                <a16:creationId xmlns:a16="http://schemas.microsoft.com/office/drawing/2014/main" id="{6FDAB97E-BB52-4A47-A324-3CEAC7FB31C9}"/>
              </a:ext>
            </a:extLst>
          </p:cNvPr>
          <p:cNvSpPr>
            <a:spLocks noGrp="1"/>
          </p:cNvSpPr>
          <p:nvPr>
            <p:ph type="body" sz="quarter" idx="3" hasCustomPrompt="1"/>
          </p:nvPr>
        </p:nvSpPr>
        <p:spPr>
          <a:xfrm>
            <a:off x="6172201" y="1661832"/>
            <a:ext cx="5183188" cy="752396"/>
          </a:xfrm>
        </p:spPr>
        <p:txBody>
          <a:bodyPr anchor="ctr"/>
          <a:lstStyle>
            <a:lvl1pPr marL="0" indent="0" algn="ctr">
              <a:buNone/>
              <a:defRPr sz="18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1" name="Content Placeholder 2">
            <a:extLst>
              <a:ext uri="{FF2B5EF4-FFF2-40B4-BE49-F238E27FC236}">
                <a16:creationId xmlns:a16="http://schemas.microsoft.com/office/drawing/2014/main" id="{FB14BB07-FCA9-474D-A1F8-9852FD4662FB}"/>
              </a:ext>
            </a:extLst>
          </p:cNvPr>
          <p:cNvSpPr>
            <a:spLocks noGrp="1"/>
          </p:cNvSpPr>
          <p:nvPr>
            <p:ph sz="half" idx="10"/>
          </p:nvPr>
        </p:nvSpPr>
        <p:spPr>
          <a:xfrm>
            <a:off x="838200" y="2414228"/>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8060016-D369-4AFD-A2C5-B015D0B52D8D}"/>
              </a:ext>
            </a:extLst>
          </p:cNvPr>
          <p:cNvSpPr>
            <a:spLocks noGrp="1"/>
          </p:cNvSpPr>
          <p:nvPr>
            <p:ph sz="half" idx="2"/>
          </p:nvPr>
        </p:nvSpPr>
        <p:spPr>
          <a:xfrm>
            <a:off x="6172200" y="2414228"/>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21C4C151-D459-4633-9680-11CED63D6818}"/>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F520275E-911D-4C4F-A7C0-C1765A663181}"/>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1901314417"/>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 Dark">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8F9F59-8195-4DF6-8778-9005D5239518}"/>
              </a:ext>
            </a:extLst>
          </p:cNvPr>
          <p:cNvPicPr>
            <a:picLocks noChangeAspect="1"/>
          </p:cNvPicPr>
          <p:nvPr/>
        </p:nvPicPr>
        <p:blipFill>
          <a:blip r:embed="rId2"/>
          <a:stretch>
            <a:fillRect/>
          </a:stretch>
        </p:blipFill>
        <p:spPr>
          <a:xfrm>
            <a:off x="0" y="1843"/>
            <a:ext cx="12192000" cy="853440"/>
          </a:xfrm>
          <a:prstGeom prst="rect">
            <a:avLst/>
          </a:prstGeom>
        </p:spPr>
      </p:pic>
      <p:sp>
        <p:nvSpPr>
          <p:cNvPr id="5" name="Title 1">
            <a:extLst>
              <a:ext uri="{FF2B5EF4-FFF2-40B4-BE49-F238E27FC236}">
                <a16:creationId xmlns:a16="http://schemas.microsoft.com/office/drawing/2014/main" id="{9569EC35-E689-44A5-983B-0A587E411FFC}"/>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48412781"/>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Mesh">
    <p:bg>
      <p:bgPr>
        <a:solidFill>
          <a:schemeClr val="bg1"/>
        </a:solidFill>
        <a:effectLst/>
      </p:bgPr>
    </p:bg>
    <p:spTree>
      <p:nvGrpSpPr>
        <p:cNvPr id="1" name=""/>
        <p:cNvGrpSpPr/>
        <p:nvPr/>
      </p:nvGrpSpPr>
      <p:grpSpPr>
        <a:xfrm>
          <a:off x="0" y="0"/>
          <a:ext cx="0" cy="0"/>
          <a:chOff x="0" y="0"/>
          <a:chExt cx="0" cy="0"/>
        </a:xfrm>
      </p:grpSpPr>
      <p:pic>
        <p:nvPicPr>
          <p:cNvPr id="10" name="Picture 9" descr="Triangular abstract background">
            <a:extLst>
              <a:ext uri="{FF2B5EF4-FFF2-40B4-BE49-F238E27FC236}">
                <a16:creationId xmlns:a16="http://schemas.microsoft.com/office/drawing/2014/main" id="{4A78F3ED-580D-48A6-85F9-FEEC9B3409EE}"/>
              </a:ext>
            </a:extLst>
          </p:cNvPr>
          <p:cNvPicPr>
            <a:picLocks noChangeAspect="1"/>
          </p:cNvPicPr>
          <p:nvPr/>
        </p:nvPicPr>
        <p:blipFill>
          <a:blip r:embed="rId2"/>
          <a:srcRect/>
          <a:stretch/>
        </p:blipFill>
        <p:spPr>
          <a:xfrm>
            <a:off x="2" y="589361"/>
            <a:ext cx="12191999" cy="6268641"/>
          </a:xfrm>
          <a:prstGeom prst="rect">
            <a:avLst/>
          </a:prstGeom>
        </p:spPr>
      </p:pic>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ln>
                  <a:solidFill>
                    <a:schemeClr val="tx2"/>
                  </a:solidFill>
                </a:ln>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b="1">
                <a:ln>
                  <a:noFill/>
                </a:ln>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3"/>
          <a:stretch>
            <a:fillRect/>
          </a:stretch>
        </p:blipFill>
        <p:spPr>
          <a:xfrm>
            <a:off x="0" y="1843"/>
            <a:ext cx="12192000" cy="853440"/>
          </a:xfrm>
          <a:prstGeom prst="rect">
            <a:avLst/>
          </a:prstGeom>
        </p:spPr>
      </p:pic>
    </p:spTree>
    <p:extLst>
      <p:ext uri="{BB962C8B-B14F-4D97-AF65-F5344CB8AC3E}">
        <p14:creationId xmlns:p14="http://schemas.microsoft.com/office/powerpoint/2010/main" val="1935055389"/>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 Dark">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DE1306-73E3-4878-8F26-F6ABB3A7DF1F}"/>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2620360665"/>
      </p:ext>
    </p:extLst>
  </p:cSld>
  <p:clrMapOvr>
    <a:masterClrMapping/>
  </p:clrMapOvr>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Only - Dark">
    <p:bg>
      <p:bgPr>
        <a:solidFill>
          <a:schemeClr val="tx2"/>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61732D9-B9F3-4272-9402-0798F301BFC8}"/>
              </a:ext>
            </a:extLst>
          </p:cNvPr>
          <p:cNvSpPr>
            <a:spLocks noGrp="1"/>
          </p:cNvSpPr>
          <p:nvPr>
            <p:ph sz="quarter" idx="10"/>
          </p:nvPr>
        </p:nvSpPr>
        <p:spPr>
          <a:xfrm>
            <a:off x="0" y="0"/>
            <a:ext cx="12192000" cy="6858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7288883"/>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7">
            <a:extLst>
              <a:ext uri="{FF2B5EF4-FFF2-40B4-BE49-F238E27FC236}">
                <a16:creationId xmlns:a16="http://schemas.microsoft.com/office/drawing/2014/main" id="{343FE197-FCB2-421D-8E25-DE7C6CF47340}"/>
              </a:ext>
            </a:extLst>
          </p:cNvPr>
          <p:cNvSpPr>
            <a:spLocks noGrp="1" noChangeArrowheads="1"/>
          </p:cNvSpPr>
          <p:nvPr>
            <p:ph type="dt" idx="10"/>
          </p:nvPr>
        </p:nvSpPr>
        <p:spPr>
          <a:xfrm>
            <a:off x="8909051" y="6503989"/>
            <a:ext cx="1540933" cy="244475"/>
          </a:xfrm>
          <a:prstGeom prst="rect">
            <a:avLst/>
          </a:prstGeom>
        </p:spPr>
        <p:txBody>
          <a:bodyPr/>
          <a:lstStyle>
            <a:lvl1pPr algn="ctr">
              <a:buClr>
                <a:srgbClr val="000000"/>
              </a:buClr>
              <a:buSzPct val="100000"/>
              <a:buFont typeface="Times New Roman" panose="02020603050405020304" pitchFamily="18" charset="0"/>
              <a:buNone/>
              <a:defRPr/>
            </a:lvl1pPr>
          </a:lstStyle>
          <a:p>
            <a:pPr>
              <a:defRPr/>
            </a:pPr>
            <a:r>
              <a:rPr lang="en-US"/>
              <a:t>Steve Owen </a:t>
            </a:r>
          </a:p>
        </p:txBody>
      </p:sp>
    </p:spTree>
    <p:extLst>
      <p:ext uri="{BB962C8B-B14F-4D97-AF65-F5344CB8AC3E}">
        <p14:creationId xmlns:p14="http://schemas.microsoft.com/office/powerpoint/2010/main" val="1890308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7">
            <a:extLst>
              <a:ext uri="{FF2B5EF4-FFF2-40B4-BE49-F238E27FC236}">
                <a16:creationId xmlns:a16="http://schemas.microsoft.com/office/drawing/2014/main" id="{FCBD7915-F986-4EAE-8379-2F5C886CDB49}"/>
              </a:ext>
            </a:extLst>
          </p:cNvPr>
          <p:cNvSpPr>
            <a:spLocks noGrp="1" noChangeArrowheads="1"/>
          </p:cNvSpPr>
          <p:nvPr>
            <p:ph type="dt" idx="10"/>
          </p:nvPr>
        </p:nvSpPr>
        <p:spPr>
          <a:xfrm>
            <a:off x="8909051" y="6503989"/>
            <a:ext cx="1540933" cy="244475"/>
          </a:xfrm>
          <a:prstGeom prst="rect">
            <a:avLst/>
          </a:prstGeom>
        </p:spPr>
        <p:txBody>
          <a:bodyPr/>
          <a:lstStyle>
            <a:lvl1pPr algn="ctr">
              <a:buClr>
                <a:srgbClr val="000000"/>
              </a:buClr>
              <a:buSzPct val="100000"/>
              <a:buFont typeface="Times New Roman" panose="02020603050405020304" pitchFamily="18" charset="0"/>
              <a:buNone/>
              <a:defRPr/>
            </a:lvl1pPr>
          </a:lstStyle>
          <a:p>
            <a:pPr>
              <a:defRPr/>
            </a:pPr>
            <a:r>
              <a:rPr lang="en-US"/>
              <a:t>Steve Owen </a:t>
            </a:r>
          </a:p>
        </p:txBody>
      </p:sp>
    </p:spTree>
    <p:extLst>
      <p:ext uri="{BB962C8B-B14F-4D97-AF65-F5344CB8AC3E}">
        <p14:creationId xmlns:p14="http://schemas.microsoft.com/office/powerpoint/2010/main" val="83929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1A5-F252-2845-BA8F-55FE73E138B1}"/>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CE469A-31E3-C84A-8E13-DAD72F0B2B0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09E4A665-2C97-4937-8BA9-BCDBE91BDE60}"/>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1006165398"/>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subheading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E132-7E85-214B-829D-F3AA1C133B4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F470F460-DAA5-AC42-A14C-C55842C4300A}"/>
              </a:ext>
            </a:extLst>
          </p:cNvPr>
          <p:cNvPicPr>
            <a:picLocks noChangeAspect="1"/>
          </p:cNvPicPr>
          <p:nvPr/>
        </p:nvPicPr>
        <p:blipFill>
          <a:blip r:embed="rId2"/>
          <a:stretch>
            <a:fillRect/>
          </a:stretch>
        </p:blipFill>
        <p:spPr>
          <a:xfrm>
            <a:off x="0" y="1843"/>
            <a:ext cx="12192000" cy="853440"/>
          </a:xfrm>
          <a:prstGeom prst="rect">
            <a:avLst/>
          </a:prstGeom>
        </p:spPr>
      </p:pic>
      <p:sp>
        <p:nvSpPr>
          <p:cNvPr id="4" name="Text Placeholder 3">
            <a:extLst>
              <a:ext uri="{FF2B5EF4-FFF2-40B4-BE49-F238E27FC236}">
                <a16:creationId xmlns:a16="http://schemas.microsoft.com/office/drawing/2014/main" id="{12794B89-0E0D-47D7-B078-9C9494A29407}"/>
              </a:ext>
            </a:extLst>
          </p:cNvPr>
          <p:cNvSpPr>
            <a:spLocks noGrp="1"/>
          </p:cNvSpPr>
          <p:nvPr>
            <p:ph type="body" sz="quarter" idx="12" hasCustomPrompt="1"/>
          </p:nvPr>
        </p:nvSpPr>
        <p:spPr>
          <a:xfrm>
            <a:off x="301625" y="1812709"/>
            <a:ext cx="9445752" cy="674480"/>
          </a:xfrm>
        </p:spPr>
        <p:txBody>
          <a:bodyPr/>
          <a:lstStyle>
            <a:lvl1pPr marL="0" indent="0">
              <a:buNone/>
              <a:defRPr i="1"/>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54F942B0-72C7-460E-9C86-8822C5DD25EA}"/>
              </a:ext>
            </a:extLst>
          </p:cNvPr>
          <p:cNvSpPr>
            <a:spLocks noGrp="1"/>
          </p:cNvSpPr>
          <p:nvPr>
            <p:ph sz="quarter" idx="13"/>
          </p:nvPr>
        </p:nvSpPr>
        <p:spPr>
          <a:xfrm>
            <a:off x="362712" y="2824928"/>
            <a:ext cx="1146657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4281579"/>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subheading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E132-7E85-214B-829D-F3AA1C133B4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F470F460-DAA5-AC42-A14C-C55842C4300A}"/>
              </a:ext>
            </a:extLst>
          </p:cNvPr>
          <p:cNvPicPr>
            <a:picLocks noChangeAspect="1"/>
          </p:cNvPicPr>
          <p:nvPr/>
        </p:nvPicPr>
        <p:blipFill>
          <a:blip r:embed="rId2"/>
          <a:stretch>
            <a:fillRect/>
          </a:stretch>
        </p:blipFill>
        <p:spPr>
          <a:xfrm>
            <a:off x="0" y="1843"/>
            <a:ext cx="12192000" cy="853440"/>
          </a:xfrm>
          <a:prstGeom prst="rect">
            <a:avLst/>
          </a:prstGeom>
        </p:spPr>
      </p:pic>
      <p:sp>
        <p:nvSpPr>
          <p:cNvPr id="4" name="Text Placeholder 3">
            <a:extLst>
              <a:ext uri="{FF2B5EF4-FFF2-40B4-BE49-F238E27FC236}">
                <a16:creationId xmlns:a16="http://schemas.microsoft.com/office/drawing/2014/main" id="{12794B89-0E0D-47D7-B078-9C9494A29407}"/>
              </a:ext>
            </a:extLst>
          </p:cNvPr>
          <p:cNvSpPr>
            <a:spLocks noGrp="1"/>
          </p:cNvSpPr>
          <p:nvPr>
            <p:ph type="body" sz="quarter" idx="12" hasCustomPrompt="1"/>
          </p:nvPr>
        </p:nvSpPr>
        <p:spPr>
          <a:xfrm>
            <a:off x="301625" y="1812709"/>
            <a:ext cx="9445752" cy="674480"/>
          </a:xfrm>
        </p:spPr>
        <p:txBody>
          <a:bodyPr/>
          <a:lstStyle>
            <a:lvl1pPr marL="0" indent="0">
              <a:buNone/>
              <a:defRPr i="1"/>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54F942B0-72C7-460E-9C86-8822C5DD25EA}"/>
              </a:ext>
            </a:extLst>
          </p:cNvPr>
          <p:cNvSpPr>
            <a:spLocks noGrp="1"/>
          </p:cNvSpPr>
          <p:nvPr>
            <p:ph sz="quarter" idx="13"/>
          </p:nvPr>
        </p:nvSpPr>
        <p:spPr>
          <a:xfrm>
            <a:off x="462775" y="2824928"/>
            <a:ext cx="5486400"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a:extLst>
              <a:ext uri="{FF2B5EF4-FFF2-40B4-BE49-F238E27FC236}">
                <a16:creationId xmlns:a16="http://schemas.microsoft.com/office/drawing/2014/main" id="{16D1643A-432B-4379-B0CE-C90FE47E5D71}"/>
              </a:ext>
            </a:extLst>
          </p:cNvPr>
          <p:cNvSpPr>
            <a:spLocks noGrp="1"/>
          </p:cNvSpPr>
          <p:nvPr>
            <p:ph sz="quarter" idx="14"/>
          </p:nvPr>
        </p:nvSpPr>
        <p:spPr>
          <a:xfrm>
            <a:off x="6222083" y="2824928"/>
            <a:ext cx="5486400"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1540750"/>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6326-F76A-034A-B684-DCFE683ECDF2}"/>
              </a:ext>
            </a:extLst>
          </p:cNvPr>
          <p:cNvSpPr>
            <a:spLocks noGrp="1"/>
          </p:cNvSpPr>
          <p:nvPr>
            <p:ph idx="1"/>
          </p:nvPr>
        </p:nvSpPr>
        <p:spPr>
          <a:xfrm>
            <a:off x="289934" y="1631027"/>
            <a:ext cx="11318487" cy="4531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4EA345F-E11E-467B-B46F-1FF4491F89B0}"/>
              </a:ext>
            </a:extLst>
          </p:cNvPr>
          <p:cNvPicPr>
            <a:picLocks noChangeAspect="1"/>
          </p:cNvPicPr>
          <p:nvPr/>
        </p:nvPicPr>
        <p:blipFill>
          <a:blip r:embed="rId2"/>
          <a:stretch>
            <a:fillRect/>
          </a:stretch>
        </p:blipFill>
        <p:spPr>
          <a:xfrm>
            <a:off x="0" y="1843"/>
            <a:ext cx="12192000" cy="853440"/>
          </a:xfrm>
          <a:prstGeom prst="rect">
            <a:avLst/>
          </a:prstGeom>
        </p:spPr>
      </p:pic>
      <p:sp>
        <p:nvSpPr>
          <p:cNvPr id="6" name="Title 1">
            <a:extLst>
              <a:ext uri="{FF2B5EF4-FFF2-40B4-BE49-F238E27FC236}">
                <a16:creationId xmlns:a16="http://schemas.microsoft.com/office/drawing/2014/main" id="{59D3719A-9D76-4135-AE5C-14BBB71D0AB1}"/>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25641852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AA92-4A69-DF48-B8EE-04FAA2178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A87DA-25CF-584F-940D-BAA089578F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01E0B45-006F-4FEC-B865-C8D9D4592390}"/>
              </a:ext>
            </a:extLst>
          </p:cNvPr>
          <p:cNvPicPr>
            <a:picLocks noChangeAspect="1"/>
          </p:cNvPicPr>
          <p:nvPr/>
        </p:nvPicPr>
        <p:blipFill>
          <a:blip r:embed="rId2"/>
          <a:stretch>
            <a:fillRect/>
          </a:stretch>
        </p:blipFill>
        <p:spPr>
          <a:xfrm>
            <a:off x="0" y="1843"/>
            <a:ext cx="12192000" cy="853440"/>
          </a:xfrm>
          <a:prstGeom prst="rect">
            <a:avLst/>
          </a:prstGeom>
        </p:spPr>
      </p:pic>
      <p:sp>
        <p:nvSpPr>
          <p:cNvPr id="7" name="Title 1">
            <a:extLst>
              <a:ext uri="{FF2B5EF4-FFF2-40B4-BE49-F238E27FC236}">
                <a16:creationId xmlns:a16="http://schemas.microsoft.com/office/drawing/2014/main" id="{2279F298-342F-4602-9BE3-AD54287E4DD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3371179380"/>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 Ligh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60F1A-C396-A548-8261-6597739F750D}"/>
              </a:ext>
            </a:extLst>
          </p:cNvPr>
          <p:cNvSpPr>
            <a:spLocks noGrp="1"/>
          </p:cNvSpPr>
          <p:nvPr>
            <p:ph type="body" idx="1" hasCustomPrompt="1"/>
          </p:nvPr>
        </p:nvSpPr>
        <p:spPr>
          <a:xfrm>
            <a:off x="838201" y="1640869"/>
            <a:ext cx="5181600" cy="752396"/>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a:extLst>
              <a:ext uri="{FF2B5EF4-FFF2-40B4-BE49-F238E27FC236}">
                <a16:creationId xmlns:a16="http://schemas.microsoft.com/office/drawing/2014/main" id="{6FDAB97E-BB52-4A47-A324-3CEAC7FB31C9}"/>
              </a:ext>
            </a:extLst>
          </p:cNvPr>
          <p:cNvSpPr>
            <a:spLocks noGrp="1"/>
          </p:cNvSpPr>
          <p:nvPr>
            <p:ph type="body" sz="quarter" idx="3" hasCustomPrompt="1"/>
          </p:nvPr>
        </p:nvSpPr>
        <p:spPr>
          <a:xfrm>
            <a:off x="6172201" y="1640869"/>
            <a:ext cx="5183188" cy="752396"/>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1" name="Content Placeholder 2">
            <a:extLst>
              <a:ext uri="{FF2B5EF4-FFF2-40B4-BE49-F238E27FC236}">
                <a16:creationId xmlns:a16="http://schemas.microsoft.com/office/drawing/2014/main" id="{FB14BB07-FCA9-474D-A1F8-9852FD4662FB}"/>
              </a:ext>
            </a:extLst>
          </p:cNvPr>
          <p:cNvSpPr>
            <a:spLocks noGrp="1"/>
          </p:cNvSpPr>
          <p:nvPr>
            <p:ph sz="half" idx="10"/>
          </p:nvPr>
        </p:nvSpPr>
        <p:spPr>
          <a:xfrm>
            <a:off x="838200" y="239326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8060016-D369-4AFD-A2C5-B015D0B52D8D}"/>
              </a:ext>
            </a:extLst>
          </p:cNvPr>
          <p:cNvSpPr>
            <a:spLocks noGrp="1"/>
          </p:cNvSpPr>
          <p:nvPr>
            <p:ph sz="half" idx="2"/>
          </p:nvPr>
        </p:nvSpPr>
        <p:spPr>
          <a:xfrm>
            <a:off x="6172200" y="239326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A30D027D-446F-46FB-8F92-35B73D452D90}"/>
              </a:ext>
            </a:extLst>
          </p:cNvPr>
          <p:cNvPicPr>
            <a:picLocks noChangeAspect="1"/>
          </p:cNvPicPr>
          <p:nvPr/>
        </p:nvPicPr>
        <p:blipFill>
          <a:blip r:embed="rId2"/>
          <a:stretch>
            <a:fillRect/>
          </a:stretch>
        </p:blipFill>
        <p:spPr>
          <a:xfrm>
            <a:off x="0" y="1843"/>
            <a:ext cx="12192000" cy="853440"/>
          </a:xfrm>
          <a:prstGeom prst="rect">
            <a:avLst/>
          </a:prstGeom>
        </p:spPr>
      </p:pic>
      <p:sp>
        <p:nvSpPr>
          <p:cNvPr id="9" name="Title 1">
            <a:extLst>
              <a:ext uri="{FF2B5EF4-FFF2-40B4-BE49-F238E27FC236}">
                <a16:creationId xmlns:a16="http://schemas.microsoft.com/office/drawing/2014/main" id="{73C4BE57-6943-4290-93F3-25A69DF5D650}"/>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3411476807"/>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 Ligh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C71AC6-F181-4269-982A-7E94C8DDA399}"/>
              </a:ext>
            </a:extLst>
          </p:cNvPr>
          <p:cNvPicPr>
            <a:picLocks noChangeAspect="1"/>
          </p:cNvPicPr>
          <p:nvPr/>
        </p:nvPicPr>
        <p:blipFill>
          <a:blip r:embed="rId2"/>
          <a:stretch>
            <a:fillRect/>
          </a:stretch>
        </p:blipFill>
        <p:spPr>
          <a:xfrm>
            <a:off x="0" y="1843"/>
            <a:ext cx="12192000" cy="853440"/>
          </a:xfrm>
          <a:prstGeom prst="rect">
            <a:avLst/>
          </a:prstGeom>
        </p:spPr>
      </p:pic>
      <p:sp>
        <p:nvSpPr>
          <p:cNvPr id="5" name="Title 1">
            <a:extLst>
              <a:ext uri="{FF2B5EF4-FFF2-40B4-BE49-F238E27FC236}">
                <a16:creationId xmlns:a16="http://schemas.microsoft.com/office/drawing/2014/main" id="{C5B49B37-C35A-429A-BC6C-EF17B504A4F0}"/>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4188734872"/>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B535A-DCDD-664B-8AD7-CC1476DC9A8D}"/>
              </a:ext>
            </a:extLst>
          </p:cNvPr>
          <p:cNvSpPr>
            <a:spLocks noGrp="1"/>
          </p:cNvSpPr>
          <p:nvPr>
            <p:ph type="title"/>
          </p:nvPr>
        </p:nvSpPr>
        <p:spPr>
          <a:xfrm>
            <a:off x="470209" y="387429"/>
            <a:ext cx="11238571"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F85204-4910-444A-B869-264E674EF1E1}"/>
              </a:ext>
            </a:extLst>
          </p:cNvPr>
          <p:cNvSpPr>
            <a:spLocks noGrp="1"/>
          </p:cNvSpPr>
          <p:nvPr>
            <p:ph type="body" idx="1"/>
          </p:nvPr>
        </p:nvSpPr>
        <p:spPr>
          <a:xfrm>
            <a:off x="470210" y="1430215"/>
            <a:ext cx="11238569"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755230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7" r:id="rId19"/>
    <p:sldLayoutId id="2147483968" r:id="rId20"/>
    <p:sldLayoutId id="2147483969" r:id="rId21"/>
    <p:sldLayoutId id="2147483970" r:id="rId22"/>
    <p:sldLayoutId id="2147483971" r:id="rId23"/>
  </p:sldLayoutIdLst>
  <p:hf sldNum="0" hdr="0" ftr="0"/>
  <p:txStyles>
    <p:titleStyle>
      <a:lvl1pPr algn="l" defTabSz="685800" rtl="0" eaLnBrk="1" latinLnBrk="0" hangingPunct="1">
        <a:lnSpc>
          <a:spcPct val="90000"/>
        </a:lnSpc>
        <a:spcBef>
          <a:spcPct val="0"/>
        </a:spcBef>
        <a:buNone/>
        <a:defRPr sz="3300" kern="1200">
          <a:solidFill>
            <a:schemeClr val="tx1">
              <a:lumMod val="85000"/>
              <a:lumOff val="1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lumMod val="85000"/>
              <a:lumOff val="15000"/>
            </a:schemeClr>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lumMod val="85000"/>
              <a:lumOff val="15000"/>
            </a:schemeClr>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lumMod val="85000"/>
              <a:lumOff val="15000"/>
            </a:schemeClr>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lumMod val="85000"/>
              <a:lumOff val="15000"/>
            </a:schemeClr>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lumMod val="85000"/>
              <a:lumOff val="15000"/>
            </a:schemeClr>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3.PNG"/><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61.emf"/><Relationship Id="rId5" Type="http://schemas.openxmlformats.org/officeDocument/2006/relationships/oleObject" Target="../embeddings/oleObject2.bin"/><Relationship Id="rId4" Type="http://schemas.openxmlformats.org/officeDocument/2006/relationships/image" Target="../media/image60.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71.png"/><Relationship Id="rId5" Type="http://schemas.openxmlformats.org/officeDocument/2006/relationships/image" Target="../media/image58.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74.png"/><Relationship Id="rId4" Type="http://schemas.openxmlformats.org/officeDocument/2006/relationships/image" Target="../media/image73.jpe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78.png"/><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79.wmf"/><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82.png"/><Relationship Id="rId4" Type="http://schemas.openxmlformats.org/officeDocument/2006/relationships/image" Target="../media/image81.png"/></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4">
            <a:extLst>
              <a:ext uri="{FF2B5EF4-FFF2-40B4-BE49-F238E27FC236}">
                <a16:creationId xmlns:a16="http://schemas.microsoft.com/office/drawing/2014/main" id="{B68ECF9B-09C3-4943-9731-669354EC0BA0}"/>
              </a:ext>
            </a:extLst>
          </p:cNvPr>
          <p:cNvSpPr>
            <a:spLocks noChangeArrowheads="1"/>
          </p:cNvSpPr>
          <p:nvPr/>
        </p:nvSpPr>
        <p:spPr bwMode="auto">
          <a:xfrm>
            <a:off x="2438400" y="3886200"/>
            <a:ext cx="6781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buClrTx/>
              <a:buFontTx/>
              <a:buNone/>
            </a:pPr>
            <a:r>
              <a:rPr lang="en-US" altLang="en-US">
                <a:solidFill>
                  <a:srgbClr val="CD0000"/>
                </a:solidFill>
              </a:rPr>
              <a:t>CUBIT™ Fast-Start Tutorial</a:t>
            </a:r>
          </a:p>
          <a:p>
            <a:pPr algn="ctr">
              <a:spcBef>
                <a:spcPts val="900"/>
              </a:spcBef>
              <a:buClrTx/>
            </a:pPr>
            <a:r>
              <a:rPr lang="en-US" altLang="en-US" sz="3600">
                <a:solidFill>
                  <a:srgbClr val="CD0000"/>
                </a:solidFill>
              </a:rPr>
              <a:t>11. Mesh Control </a:t>
            </a:r>
          </a:p>
          <a:p>
            <a:pPr algn="ctr">
              <a:spcBef>
                <a:spcPts val="900"/>
              </a:spcBef>
              <a:buClrTx/>
            </a:pPr>
            <a:endParaRPr lang="en-US" altLang="en-US" sz="3600">
              <a:solidFill>
                <a:srgbClr val="CD0000"/>
              </a:solidFill>
            </a:endParaRPr>
          </a:p>
        </p:txBody>
      </p:sp>
      <p:sp>
        <p:nvSpPr>
          <p:cNvPr id="2" name="Title 1">
            <a:extLst>
              <a:ext uri="{FF2B5EF4-FFF2-40B4-BE49-F238E27FC236}">
                <a16:creationId xmlns:a16="http://schemas.microsoft.com/office/drawing/2014/main" id="{51FEAE63-B61F-4BB9-A118-4BC207F3FFB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0D10934-A170-4EA4-AE7A-597657AC4168}"/>
              </a:ext>
            </a:extLst>
          </p:cNvPr>
          <p:cNvSpPr>
            <a:spLocks noGrp="1"/>
          </p:cNvSpPr>
          <p:nvPr>
            <p:ph type="subTitle" idx="1"/>
          </p:nvPr>
        </p:nvSpPr>
        <p:spPr/>
        <p:txBody>
          <a:bodyPr/>
          <a:lstStyle/>
          <a:p>
            <a:endParaRPr lang="en-US"/>
          </a:p>
        </p:txBody>
      </p:sp>
      <p:pic>
        <p:nvPicPr>
          <p:cNvPr id="5" name="Graphic 4">
            <a:extLst>
              <a:ext uri="{FF2B5EF4-FFF2-40B4-BE49-F238E27FC236}">
                <a16:creationId xmlns:a16="http://schemas.microsoft.com/office/drawing/2014/main" id="{3FB2E953-DA78-4C0E-8BB7-81976F0B5F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62475" y="657226"/>
            <a:ext cx="3067050" cy="3533775"/>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
            <a:extLst>
              <a:ext uri="{FF2B5EF4-FFF2-40B4-BE49-F238E27FC236}">
                <a16:creationId xmlns:a16="http://schemas.microsoft.com/office/drawing/2014/main" id="{3D3045A4-1AD2-4F22-B59C-BF24CBFCF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0"/>
            <a:ext cx="32766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841B04F-1821-4978-88E0-59CB4D808DB2}"/>
              </a:ext>
            </a:extLst>
          </p:cNvPr>
          <p:cNvSpPr>
            <a:spLocks noGrp="1"/>
          </p:cNvSpPr>
          <p:nvPr>
            <p:ph type="title" idx="4294967295"/>
          </p:nvPr>
        </p:nvSpPr>
        <p:spPr>
          <a:xfrm>
            <a:off x="1545516" y="614362"/>
            <a:ext cx="8429625" cy="685800"/>
          </a:xfrm>
        </p:spPr>
        <p:txBody>
          <a:bodyPr/>
          <a:lstStyle/>
          <a:p>
            <a:pPr eaLnBrk="1">
              <a:buFont typeface="Times New Roman" charset="0"/>
              <a:buNone/>
              <a:defRPr/>
            </a:pPr>
            <a:r>
              <a:rPr lang="en-US" dirty="0" err="1">
                <a:ea typeface="+mj-ea"/>
              </a:rPr>
              <a:t>TetMesh</a:t>
            </a:r>
            <a:r>
              <a:rPr lang="en-US" dirty="0">
                <a:ea typeface="+mj-ea"/>
              </a:rPr>
              <a:t> Scheme</a:t>
            </a:r>
          </a:p>
        </p:txBody>
      </p:sp>
      <p:sp>
        <p:nvSpPr>
          <p:cNvPr id="26628" name="TextBox 7">
            <a:extLst>
              <a:ext uri="{FF2B5EF4-FFF2-40B4-BE49-F238E27FC236}">
                <a16:creationId xmlns:a16="http://schemas.microsoft.com/office/drawing/2014/main" id="{7301FE9E-3B2C-4D5D-B963-B40764DCEA5D}"/>
              </a:ext>
            </a:extLst>
          </p:cNvPr>
          <p:cNvSpPr txBox="1">
            <a:spLocks noChangeArrowheads="1"/>
          </p:cNvSpPr>
          <p:nvPr/>
        </p:nvSpPr>
        <p:spPr bwMode="auto">
          <a:xfrm>
            <a:off x="6324600" y="58674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t>Surface Gradation</a:t>
            </a:r>
          </a:p>
        </p:txBody>
      </p:sp>
      <p:cxnSp>
        <p:nvCxnSpPr>
          <p:cNvPr id="26629" name="Straight Arrow Connector 8">
            <a:extLst>
              <a:ext uri="{FF2B5EF4-FFF2-40B4-BE49-F238E27FC236}">
                <a16:creationId xmlns:a16="http://schemas.microsoft.com/office/drawing/2014/main" id="{5C2C3265-A7F1-421A-819F-8BB42DD7C620}"/>
              </a:ext>
            </a:extLst>
          </p:cNvPr>
          <p:cNvCxnSpPr>
            <a:cxnSpLocks noChangeShapeType="1"/>
          </p:cNvCxnSpPr>
          <p:nvPr/>
        </p:nvCxnSpPr>
        <p:spPr bwMode="auto">
          <a:xfrm flipH="1">
            <a:off x="5334001" y="3767138"/>
            <a:ext cx="11398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6630" name="Picture 9">
            <a:extLst>
              <a:ext uri="{FF2B5EF4-FFF2-40B4-BE49-F238E27FC236}">
                <a16:creationId xmlns:a16="http://schemas.microsoft.com/office/drawing/2014/main" id="{90F4CC98-032B-40C0-A087-571BC0BBA5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1600200"/>
            <a:ext cx="20732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0">
            <a:extLst>
              <a:ext uri="{FF2B5EF4-FFF2-40B4-BE49-F238E27FC236}">
                <a16:creationId xmlns:a16="http://schemas.microsoft.com/office/drawing/2014/main" id="{265F1385-0C83-47D8-8857-62EFF9EC46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657601"/>
            <a:ext cx="20574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11">
            <a:extLst>
              <a:ext uri="{FF2B5EF4-FFF2-40B4-BE49-F238E27FC236}">
                <a16:creationId xmlns:a16="http://schemas.microsoft.com/office/drawing/2014/main" id="{93E10A2B-4E31-46FE-9876-A9685B85C8AB}"/>
              </a:ext>
            </a:extLst>
          </p:cNvPr>
          <p:cNvSpPr txBox="1">
            <a:spLocks noChangeArrowheads="1"/>
          </p:cNvSpPr>
          <p:nvPr/>
        </p:nvSpPr>
        <p:spPr bwMode="auto">
          <a:xfrm>
            <a:off x="8991600" y="2438400"/>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t>1.3</a:t>
            </a:r>
          </a:p>
        </p:txBody>
      </p:sp>
      <p:sp>
        <p:nvSpPr>
          <p:cNvPr id="26633" name="TextBox 12">
            <a:extLst>
              <a:ext uri="{FF2B5EF4-FFF2-40B4-BE49-F238E27FC236}">
                <a16:creationId xmlns:a16="http://schemas.microsoft.com/office/drawing/2014/main" id="{E48427CB-D28C-4179-BF85-96211FA38881}"/>
              </a:ext>
            </a:extLst>
          </p:cNvPr>
          <p:cNvSpPr txBox="1">
            <a:spLocks noChangeArrowheads="1"/>
          </p:cNvSpPr>
          <p:nvPr/>
        </p:nvSpPr>
        <p:spPr bwMode="auto">
          <a:xfrm>
            <a:off x="8915400" y="4419600"/>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t>1.1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a:extLst>
              <a:ext uri="{FF2B5EF4-FFF2-40B4-BE49-F238E27FC236}">
                <a16:creationId xmlns:a16="http://schemas.microsoft.com/office/drawing/2014/main" id="{9B1B201F-ECCE-4ECD-AAEC-79A2C2F69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0"/>
            <a:ext cx="32766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FEDECFC-1C62-44D0-AEC0-B1E74FE5A17D}"/>
              </a:ext>
            </a:extLst>
          </p:cNvPr>
          <p:cNvSpPr>
            <a:spLocks noGrp="1"/>
          </p:cNvSpPr>
          <p:nvPr>
            <p:ph type="title" idx="4294967295"/>
          </p:nvPr>
        </p:nvSpPr>
        <p:spPr>
          <a:xfrm>
            <a:off x="1554481" y="588169"/>
            <a:ext cx="8429625" cy="685800"/>
          </a:xfrm>
        </p:spPr>
        <p:txBody>
          <a:bodyPr/>
          <a:lstStyle/>
          <a:p>
            <a:pPr eaLnBrk="1">
              <a:buFont typeface="Times New Roman" charset="0"/>
              <a:buNone/>
              <a:defRPr/>
            </a:pPr>
            <a:r>
              <a:rPr lang="en-US" dirty="0" err="1">
                <a:ea typeface="+mj-ea"/>
              </a:rPr>
              <a:t>TetMesh</a:t>
            </a:r>
            <a:r>
              <a:rPr lang="en-US" dirty="0">
                <a:ea typeface="+mj-ea"/>
              </a:rPr>
              <a:t> Scheme</a:t>
            </a:r>
          </a:p>
        </p:txBody>
      </p:sp>
      <p:sp>
        <p:nvSpPr>
          <p:cNvPr id="27652" name="TextBox 7">
            <a:extLst>
              <a:ext uri="{FF2B5EF4-FFF2-40B4-BE49-F238E27FC236}">
                <a16:creationId xmlns:a16="http://schemas.microsoft.com/office/drawing/2014/main" id="{83F18A73-3B8F-4917-AEFC-1665B621E310}"/>
              </a:ext>
            </a:extLst>
          </p:cNvPr>
          <p:cNvSpPr txBox="1">
            <a:spLocks noChangeArrowheads="1"/>
          </p:cNvSpPr>
          <p:nvPr/>
        </p:nvSpPr>
        <p:spPr bwMode="auto">
          <a:xfrm>
            <a:off x="6324600" y="58674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t>Surface Volume Gradation</a:t>
            </a:r>
          </a:p>
        </p:txBody>
      </p:sp>
      <p:cxnSp>
        <p:nvCxnSpPr>
          <p:cNvPr id="27653" name="Straight Arrow Connector 8">
            <a:extLst>
              <a:ext uri="{FF2B5EF4-FFF2-40B4-BE49-F238E27FC236}">
                <a16:creationId xmlns:a16="http://schemas.microsoft.com/office/drawing/2014/main" id="{5E3B1EA1-5A58-4EBD-85F4-B2EBA218C9E5}"/>
              </a:ext>
            </a:extLst>
          </p:cNvPr>
          <p:cNvCxnSpPr>
            <a:cxnSpLocks noChangeShapeType="1"/>
          </p:cNvCxnSpPr>
          <p:nvPr/>
        </p:nvCxnSpPr>
        <p:spPr bwMode="auto">
          <a:xfrm flipH="1">
            <a:off x="5410201" y="4114800"/>
            <a:ext cx="10636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7654" name="Picture 2">
            <a:extLst>
              <a:ext uri="{FF2B5EF4-FFF2-40B4-BE49-F238E27FC236}">
                <a16:creationId xmlns:a16="http://schemas.microsoft.com/office/drawing/2014/main" id="{0593D719-05E5-49C0-AC6F-C3E3AC0D30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2057400"/>
            <a:ext cx="3978275"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FF6448A2-A9C5-49C1-9E48-490D250876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4450" y="2057400"/>
            <a:ext cx="3976688"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a:extLst>
              <a:ext uri="{FF2B5EF4-FFF2-40B4-BE49-F238E27FC236}">
                <a16:creationId xmlns:a16="http://schemas.microsoft.com/office/drawing/2014/main" id="{B275E361-E4E9-4604-AE62-F6FF8B955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566864"/>
            <a:ext cx="3521075"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ADEA78E-25F3-478F-9814-087CEEF40760}"/>
              </a:ext>
            </a:extLst>
          </p:cNvPr>
          <p:cNvSpPr>
            <a:spLocks noGrp="1"/>
          </p:cNvSpPr>
          <p:nvPr>
            <p:ph type="title" idx="4294967295"/>
          </p:nvPr>
        </p:nvSpPr>
        <p:spPr>
          <a:xfrm>
            <a:off x="1524001" y="609600"/>
            <a:ext cx="8429625" cy="685800"/>
          </a:xfrm>
        </p:spPr>
        <p:txBody>
          <a:bodyPr/>
          <a:lstStyle/>
          <a:p>
            <a:pPr eaLnBrk="1">
              <a:buFont typeface="Times New Roman" charset="0"/>
              <a:buNone/>
              <a:defRPr/>
            </a:pPr>
            <a:r>
              <a:rPr lang="en-US" dirty="0" err="1">
                <a:ea typeface="+mj-ea"/>
              </a:rPr>
              <a:t>TetMesh</a:t>
            </a:r>
            <a:r>
              <a:rPr lang="en-US" dirty="0">
                <a:ea typeface="+mj-ea"/>
              </a:rPr>
              <a:t> Scheme</a:t>
            </a:r>
          </a:p>
        </p:txBody>
      </p:sp>
      <p:sp>
        <p:nvSpPr>
          <p:cNvPr id="28676" name="TextBox 10">
            <a:extLst>
              <a:ext uri="{FF2B5EF4-FFF2-40B4-BE49-F238E27FC236}">
                <a16:creationId xmlns:a16="http://schemas.microsoft.com/office/drawing/2014/main" id="{109AE887-5DFE-4501-80CF-9B1E43316930}"/>
              </a:ext>
            </a:extLst>
          </p:cNvPr>
          <p:cNvSpPr txBox="1">
            <a:spLocks noChangeArrowheads="1"/>
          </p:cNvSpPr>
          <p:nvPr/>
        </p:nvSpPr>
        <p:spPr bwMode="auto">
          <a:xfrm>
            <a:off x="6324600" y="2438401"/>
            <a:ext cx="304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t>Tet Respect: Force TetMesh to conform to internal features (specified here)</a:t>
            </a:r>
          </a:p>
        </p:txBody>
      </p:sp>
      <p:sp>
        <p:nvSpPr>
          <p:cNvPr id="28677" name="TextBox 12">
            <a:extLst>
              <a:ext uri="{FF2B5EF4-FFF2-40B4-BE49-F238E27FC236}">
                <a16:creationId xmlns:a16="http://schemas.microsoft.com/office/drawing/2014/main" id="{41A2B78C-74DC-421D-96E8-5EC9B443337A}"/>
              </a:ext>
            </a:extLst>
          </p:cNvPr>
          <p:cNvSpPr txBox="1">
            <a:spLocks noChangeArrowheads="1"/>
          </p:cNvSpPr>
          <p:nvPr/>
        </p:nvSpPr>
        <p:spPr bwMode="auto">
          <a:xfrm>
            <a:off x="5951538" y="3513138"/>
            <a:ext cx="304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t>Tetmesh Global Settings</a:t>
            </a:r>
          </a:p>
          <a:p>
            <a:pPr algn="ctr">
              <a:buClr>
                <a:srgbClr val="000000"/>
              </a:buClr>
              <a:buSzPct val="100000"/>
              <a:buFont typeface="Times New Roman" panose="02020603050405020304" pitchFamily="18" charset="0"/>
              <a:buNone/>
            </a:pPr>
            <a:r>
              <a:rPr lang="en-US" altLang="en-US" sz="1600"/>
              <a:t>Mesh Optimization settings not normally changed</a:t>
            </a:r>
          </a:p>
        </p:txBody>
      </p:sp>
      <p:cxnSp>
        <p:nvCxnSpPr>
          <p:cNvPr id="28678" name="Straight Arrow Connector 13">
            <a:extLst>
              <a:ext uri="{FF2B5EF4-FFF2-40B4-BE49-F238E27FC236}">
                <a16:creationId xmlns:a16="http://schemas.microsoft.com/office/drawing/2014/main" id="{D0C35251-568E-49C9-B6A7-600646888A76}"/>
              </a:ext>
            </a:extLst>
          </p:cNvPr>
          <p:cNvCxnSpPr>
            <a:cxnSpLocks noChangeShapeType="1"/>
          </p:cNvCxnSpPr>
          <p:nvPr/>
        </p:nvCxnSpPr>
        <p:spPr bwMode="auto">
          <a:xfrm flipH="1" flipV="1">
            <a:off x="2286000" y="2174876"/>
            <a:ext cx="4038600" cy="2635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8679" name="Right Brace 15">
            <a:extLst>
              <a:ext uri="{FF2B5EF4-FFF2-40B4-BE49-F238E27FC236}">
                <a16:creationId xmlns:a16="http://schemas.microsoft.com/office/drawing/2014/main" id="{4A8C2F0A-0298-4AC6-A2B4-9FC67BB15C71}"/>
              </a:ext>
            </a:extLst>
          </p:cNvPr>
          <p:cNvSpPr>
            <a:spLocks/>
          </p:cNvSpPr>
          <p:nvPr/>
        </p:nvSpPr>
        <p:spPr bwMode="auto">
          <a:xfrm>
            <a:off x="5646738" y="3157538"/>
            <a:ext cx="304800" cy="1219200"/>
          </a:xfrm>
          <a:prstGeom prst="rightBrace">
            <a:avLst>
              <a:gd name="adj1" fmla="val 24019"/>
              <a:gd name="adj2" fmla="val 5056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buClr>
                <a:srgbClr val="000000"/>
              </a:buClr>
              <a:buSzPct val="100000"/>
              <a:buFont typeface="Times New Roman" panose="02020603050405020304" pitchFamily="18" charset="0"/>
              <a:buNone/>
            </a:pPr>
            <a:endParaRPr lang="en-US" altLang="en-US"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FD678D0D-317D-42F7-9DC6-301E71E53F6B}"/>
              </a:ext>
            </a:extLst>
          </p:cNvPr>
          <p:cNvPicPr>
            <a:picLocks noChangeAspect="1" noChangeArrowheads="1"/>
          </p:cNvPicPr>
          <p:nvPr/>
        </p:nvPicPr>
        <p:blipFill>
          <a:blip r:embed="rId2"/>
          <a:srcRect/>
          <a:stretch/>
        </p:blipFill>
        <p:spPr bwMode="auto">
          <a:xfrm>
            <a:off x="4790280" y="1217720"/>
            <a:ext cx="2347913" cy="502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82FABF2-7BBD-4B33-910A-9B7B798C2933}"/>
              </a:ext>
            </a:extLst>
          </p:cNvPr>
          <p:cNvSpPr>
            <a:spLocks noGrp="1"/>
          </p:cNvSpPr>
          <p:nvPr>
            <p:ph type="title" idx="4294967295"/>
          </p:nvPr>
        </p:nvSpPr>
        <p:spPr>
          <a:xfrm>
            <a:off x="1524001" y="612850"/>
            <a:ext cx="8429625" cy="685800"/>
          </a:xfrm>
        </p:spPr>
        <p:txBody>
          <a:bodyPr/>
          <a:lstStyle/>
          <a:p>
            <a:pPr eaLnBrk="1">
              <a:buFont typeface="Times New Roman" charset="0"/>
              <a:buNone/>
              <a:defRPr/>
            </a:pPr>
            <a:r>
              <a:rPr lang="en-US" dirty="0" err="1">
                <a:ea typeface="+mj-ea"/>
              </a:rPr>
              <a:t>TriMesh</a:t>
            </a:r>
            <a:r>
              <a:rPr lang="en-US" dirty="0">
                <a:ea typeface="+mj-ea"/>
              </a:rPr>
              <a:t> Scheme</a:t>
            </a:r>
          </a:p>
        </p:txBody>
      </p:sp>
      <p:sp>
        <p:nvSpPr>
          <p:cNvPr id="29700" name="TextBox 6">
            <a:extLst>
              <a:ext uri="{FF2B5EF4-FFF2-40B4-BE49-F238E27FC236}">
                <a16:creationId xmlns:a16="http://schemas.microsoft.com/office/drawing/2014/main" id="{FC0C0875-F3AA-43E3-987C-51C82C17F645}"/>
              </a:ext>
            </a:extLst>
          </p:cNvPr>
          <p:cNvSpPr txBox="1">
            <a:spLocks noChangeArrowheads="1"/>
          </p:cNvSpPr>
          <p:nvPr/>
        </p:nvSpPr>
        <p:spPr bwMode="auto">
          <a:xfrm>
            <a:off x="1828800" y="1752601"/>
            <a:ext cx="228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t>TriMesh Scheme:</a:t>
            </a:r>
          </a:p>
          <a:p>
            <a:pPr algn="ctr">
              <a:buClr>
                <a:srgbClr val="000000"/>
              </a:buClr>
              <a:buSzPct val="100000"/>
              <a:buFont typeface="Times New Roman" panose="02020603050405020304" pitchFamily="18" charset="0"/>
              <a:buNone/>
            </a:pPr>
            <a:r>
              <a:rPr lang="en-US" altLang="en-US" sz="1600"/>
              <a:t>Settings on Volume (TetMesh Scheme) are by default propagated to surfaces</a:t>
            </a:r>
          </a:p>
        </p:txBody>
      </p:sp>
      <p:sp>
        <p:nvSpPr>
          <p:cNvPr id="29701" name="TextBox 7">
            <a:extLst>
              <a:ext uri="{FF2B5EF4-FFF2-40B4-BE49-F238E27FC236}">
                <a16:creationId xmlns:a16="http://schemas.microsoft.com/office/drawing/2014/main" id="{BC54CC17-3F9C-4036-AC01-C6DF0E996703}"/>
              </a:ext>
            </a:extLst>
          </p:cNvPr>
          <p:cNvSpPr txBox="1">
            <a:spLocks noChangeArrowheads="1"/>
          </p:cNvSpPr>
          <p:nvPr/>
        </p:nvSpPr>
        <p:spPr bwMode="auto">
          <a:xfrm>
            <a:off x="1828800" y="3581401"/>
            <a:ext cx="228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t>Normally no reason to set Trimesh Scheme separately</a:t>
            </a:r>
          </a:p>
        </p:txBody>
      </p:sp>
      <p:pic>
        <p:nvPicPr>
          <p:cNvPr id="29702" name="Picture 9">
            <a:extLst>
              <a:ext uri="{FF2B5EF4-FFF2-40B4-BE49-F238E27FC236}">
                <a16:creationId xmlns:a16="http://schemas.microsoft.com/office/drawing/2014/main" id="{91A4038F-D419-4473-B96D-474B5FA5B2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2362200"/>
            <a:ext cx="26463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3" name="Straight Arrow Connector 8">
            <a:extLst>
              <a:ext uri="{FF2B5EF4-FFF2-40B4-BE49-F238E27FC236}">
                <a16:creationId xmlns:a16="http://schemas.microsoft.com/office/drawing/2014/main" id="{3574CAEC-4690-4172-9F78-284FD180B73B}"/>
              </a:ext>
            </a:extLst>
          </p:cNvPr>
          <p:cNvCxnSpPr>
            <a:cxnSpLocks noChangeShapeType="1"/>
          </p:cNvCxnSpPr>
          <p:nvPr/>
        </p:nvCxnSpPr>
        <p:spPr bwMode="auto">
          <a:xfrm flipH="1">
            <a:off x="5829595" y="3581401"/>
            <a:ext cx="2781005" cy="85483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9704" name="TextBox 13">
            <a:extLst>
              <a:ext uri="{FF2B5EF4-FFF2-40B4-BE49-F238E27FC236}">
                <a16:creationId xmlns:a16="http://schemas.microsoft.com/office/drawing/2014/main" id="{708F6044-2710-430C-8285-EEB8FD5FA3A6}"/>
              </a:ext>
            </a:extLst>
          </p:cNvPr>
          <p:cNvSpPr txBox="1">
            <a:spLocks noChangeArrowheads="1"/>
          </p:cNvSpPr>
          <p:nvPr/>
        </p:nvSpPr>
        <p:spPr bwMode="auto">
          <a:xfrm>
            <a:off x="8610600" y="3200400"/>
            <a:ext cx="152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t>Deviation Angle</a:t>
            </a:r>
          </a:p>
        </p:txBody>
      </p:sp>
      <p:pic>
        <p:nvPicPr>
          <p:cNvPr id="29705" name="Picture 14">
            <a:extLst>
              <a:ext uri="{FF2B5EF4-FFF2-40B4-BE49-F238E27FC236}">
                <a16:creationId xmlns:a16="http://schemas.microsoft.com/office/drawing/2014/main" id="{E65AE3AB-6E64-4EF1-B378-31EA961287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1" y="4191001"/>
            <a:ext cx="18446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6" name="Straight Arrow Connector 15">
            <a:extLst>
              <a:ext uri="{FF2B5EF4-FFF2-40B4-BE49-F238E27FC236}">
                <a16:creationId xmlns:a16="http://schemas.microsoft.com/office/drawing/2014/main" id="{E977D87B-91D3-4D54-A7BA-405D153F4440}"/>
              </a:ext>
            </a:extLst>
          </p:cNvPr>
          <p:cNvCxnSpPr>
            <a:cxnSpLocks noChangeShapeType="1"/>
          </p:cNvCxnSpPr>
          <p:nvPr/>
        </p:nvCxnSpPr>
        <p:spPr bwMode="auto">
          <a:xfrm flipH="1" flipV="1">
            <a:off x="5943600" y="5028784"/>
            <a:ext cx="2209800" cy="15281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9707" name="TextBox 18">
            <a:extLst>
              <a:ext uri="{FF2B5EF4-FFF2-40B4-BE49-F238E27FC236}">
                <a16:creationId xmlns:a16="http://schemas.microsoft.com/office/drawing/2014/main" id="{BB372DE8-721D-4D35-A580-3216629B8886}"/>
              </a:ext>
            </a:extLst>
          </p:cNvPr>
          <p:cNvSpPr txBox="1">
            <a:spLocks noChangeArrowheads="1"/>
          </p:cNvSpPr>
          <p:nvPr/>
        </p:nvSpPr>
        <p:spPr bwMode="auto">
          <a:xfrm>
            <a:off x="8305800" y="5953125"/>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t>Surface Gradation</a:t>
            </a:r>
          </a:p>
        </p:txBody>
      </p:sp>
      <p:sp>
        <p:nvSpPr>
          <p:cNvPr id="29708" name="Oval 23">
            <a:extLst>
              <a:ext uri="{FF2B5EF4-FFF2-40B4-BE49-F238E27FC236}">
                <a16:creationId xmlns:a16="http://schemas.microsoft.com/office/drawing/2014/main" id="{91B2B32B-D382-4DBC-B07B-407823D27FEB}"/>
              </a:ext>
            </a:extLst>
          </p:cNvPr>
          <p:cNvSpPr>
            <a:spLocks noChangeArrowheads="1"/>
          </p:cNvSpPr>
          <p:nvPr/>
        </p:nvSpPr>
        <p:spPr bwMode="auto">
          <a:xfrm>
            <a:off x="5943600" y="1905000"/>
            <a:ext cx="381000" cy="304800"/>
          </a:xfrm>
          <a:prstGeom prst="ellipse">
            <a:avLst/>
          </a:prstGeom>
          <a:solidFill>
            <a:schemeClr val="bg1"/>
          </a:solidFill>
          <a:ln w="28575">
            <a:solidFill>
              <a:srgbClr val="FF00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t>1</a:t>
            </a:r>
          </a:p>
        </p:txBody>
      </p:sp>
      <p:sp>
        <p:nvSpPr>
          <p:cNvPr id="29709" name="Oval 24">
            <a:extLst>
              <a:ext uri="{FF2B5EF4-FFF2-40B4-BE49-F238E27FC236}">
                <a16:creationId xmlns:a16="http://schemas.microsoft.com/office/drawing/2014/main" id="{43151275-8832-41CC-9DF2-D25B44B2EF2D}"/>
              </a:ext>
            </a:extLst>
          </p:cNvPr>
          <p:cNvSpPr>
            <a:spLocks noChangeArrowheads="1"/>
          </p:cNvSpPr>
          <p:nvPr/>
        </p:nvSpPr>
        <p:spPr bwMode="auto">
          <a:xfrm>
            <a:off x="5955420" y="2398126"/>
            <a:ext cx="381000" cy="304800"/>
          </a:xfrm>
          <a:prstGeom prst="ellipse">
            <a:avLst/>
          </a:prstGeom>
          <a:solidFill>
            <a:schemeClr val="bg1"/>
          </a:solidFill>
          <a:ln w="28575">
            <a:solidFill>
              <a:schemeClr val="accent2"/>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t>2</a:t>
            </a:r>
          </a:p>
        </p:txBody>
      </p:sp>
      <p:sp>
        <p:nvSpPr>
          <p:cNvPr id="29710" name="Oval 11">
            <a:extLst>
              <a:ext uri="{FF2B5EF4-FFF2-40B4-BE49-F238E27FC236}">
                <a16:creationId xmlns:a16="http://schemas.microsoft.com/office/drawing/2014/main" id="{3CAA94DB-5C2E-4BEB-AC21-59AAA2E474C9}"/>
              </a:ext>
            </a:extLst>
          </p:cNvPr>
          <p:cNvSpPr>
            <a:spLocks noChangeArrowheads="1"/>
          </p:cNvSpPr>
          <p:nvPr/>
        </p:nvSpPr>
        <p:spPr bwMode="auto">
          <a:xfrm>
            <a:off x="6025757" y="3896188"/>
            <a:ext cx="381000" cy="304800"/>
          </a:xfrm>
          <a:prstGeom prst="ellipse">
            <a:avLst/>
          </a:prstGeom>
          <a:solidFill>
            <a:schemeClr val="bg1"/>
          </a:solidFill>
          <a:ln w="28575">
            <a:solidFill>
              <a:srgbClr val="339933"/>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3</a:t>
            </a:r>
          </a:p>
        </p:txBody>
      </p:sp>
      <p:sp>
        <p:nvSpPr>
          <p:cNvPr id="20" name="AutoShape 26">
            <a:extLst>
              <a:ext uri="{FF2B5EF4-FFF2-40B4-BE49-F238E27FC236}">
                <a16:creationId xmlns:a16="http://schemas.microsoft.com/office/drawing/2014/main" id="{B0D07534-1D7E-43CB-940E-14752786A04D}"/>
              </a:ext>
            </a:extLst>
          </p:cNvPr>
          <p:cNvSpPr>
            <a:spLocks noChangeArrowheads="1"/>
          </p:cNvSpPr>
          <p:nvPr/>
        </p:nvSpPr>
        <p:spPr bwMode="auto">
          <a:xfrm rot="19347810">
            <a:off x="5692775" y="1714500"/>
            <a:ext cx="304800" cy="533400"/>
          </a:xfrm>
          <a:prstGeom prst="upArrow">
            <a:avLst>
              <a:gd name="adj1" fmla="val 25148"/>
              <a:gd name="adj2" fmla="val 98178"/>
            </a:avLst>
          </a:prstGeom>
          <a:solidFill>
            <a:schemeClr val="accent2"/>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buClr>
                <a:srgbClr val="000000"/>
              </a:buClr>
              <a:buSzPct val="100000"/>
              <a:buFont typeface="Times New Roman" charset="0"/>
              <a:buNone/>
              <a:defRPr/>
            </a:pPr>
            <a:endParaRPr lang="en-US">
              <a:latin typeface="Arial" charset="0"/>
              <a:ea typeface="ＭＳ Ｐゴシック" charset="0"/>
            </a:endParaRPr>
          </a:p>
        </p:txBody>
      </p:sp>
      <p:sp>
        <p:nvSpPr>
          <p:cNvPr id="21" name="AutoShape 26">
            <a:extLst>
              <a:ext uri="{FF2B5EF4-FFF2-40B4-BE49-F238E27FC236}">
                <a16:creationId xmlns:a16="http://schemas.microsoft.com/office/drawing/2014/main" id="{B582CE13-70D2-4134-BF41-D233052DC06C}"/>
              </a:ext>
            </a:extLst>
          </p:cNvPr>
          <p:cNvSpPr>
            <a:spLocks noChangeArrowheads="1"/>
          </p:cNvSpPr>
          <p:nvPr/>
        </p:nvSpPr>
        <p:spPr bwMode="auto">
          <a:xfrm rot="19347810">
            <a:off x="5704595" y="2207626"/>
            <a:ext cx="304800" cy="533400"/>
          </a:xfrm>
          <a:prstGeom prst="upArrow">
            <a:avLst>
              <a:gd name="adj1" fmla="val 25148"/>
              <a:gd name="adj2" fmla="val 98178"/>
            </a:avLst>
          </a:prstGeom>
          <a:solidFill>
            <a:schemeClr val="accent2"/>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buClr>
                <a:srgbClr val="000000"/>
              </a:buClr>
              <a:buSzPct val="100000"/>
              <a:buFont typeface="Times New Roman" charset="0"/>
              <a:buNone/>
              <a:defRPr/>
            </a:pPr>
            <a:endParaRPr lang="en-US">
              <a:latin typeface="Arial" charset="0"/>
              <a:ea typeface="ＭＳ Ｐゴシック" charset="0"/>
            </a:endParaRPr>
          </a:p>
        </p:txBody>
      </p:sp>
      <p:sp>
        <p:nvSpPr>
          <p:cNvPr id="22" name="AutoShape 26">
            <a:extLst>
              <a:ext uri="{FF2B5EF4-FFF2-40B4-BE49-F238E27FC236}">
                <a16:creationId xmlns:a16="http://schemas.microsoft.com/office/drawing/2014/main" id="{1D33C4F3-B8FC-43D2-A614-2149CD931694}"/>
              </a:ext>
            </a:extLst>
          </p:cNvPr>
          <p:cNvSpPr>
            <a:spLocks noChangeArrowheads="1"/>
          </p:cNvSpPr>
          <p:nvPr/>
        </p:nvSpPr>
        <p:spPr bwMode="auto">
          <a:xfrm rot="19347810">
            <a:off x="5698732" y="3705688"/>
            <a:ext cx="304800" cy="533400"/>
          </a:xfrm>
          <a:prstGeom prst="upArrow">
            <a:avLst>
              <a:gd name="adj1" fmla="val 25148"/>
              <a:gd name="adj2" fmla="val 98178"/>
            </a:avLst>
          </a:prstGeom>
          <a:solidFill>
            <a:schemeClr val="accent2"/>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buClr>
                <a:srgbClr val="000000"/>
              </a:buClr>
              <a:buSzPct val="100000"/>
              <a:buFont typeface="Times New Roman" charset="0"/>
              <a:buNone/>
              <a:defRPr/>
            </a:pPr>
            <a:endParaRPr lang="en-US">
              <a:latin typeface="Arial" charset="0"/>
              <a:ea typeface="ＭＳ Ｐゴシック" charset="0"/>
            </a:endParaRPr>
          </a:p>
        </p:txBody>
      </p:sp>
      <p:sp>
        <p:nvSpPr>
          <p:cNvPr id="29714" name="Oval 62">
            <a:extLst>
              <a:ext uri="{FF2B5EF4-FFF2-40B4-BE49-F238E27FC236}">
                <a16:creationId xmlns:a16="http://schemas.microsoft.com/office/drawing/2014/main" id="{4199870B-7707-44BF-A120-9D64EBD5F734}"/>
              </a:ext>
            </a:extLst>
          </p:cNvPr>
          <p:cNvSpPr>
            <a:spLocks noChangeArrowheads="1"/>
          </p:cNvSpPr>
          <p:nvPr/>
        </p:nvSpPr>
        <p:spPr bwMode="auto">
          <a:xfrm>
            <a:off x="7215158" y="4259264"/>
            <a:ext cx="381000" cy="304800"/>
          </a:xfrm>
          <a:prstGeom prst="ellipse">
            <a:avLst/>
          </a:prstGeom>
          <a:solidFill>
            <a:schemeClr val="bg1"/>
          </a:solidFill>
          <a:ln w="28575">
            <a:solidFill>
              <a:srgbClr val="FF99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4</a:t>
            </a:r>
          </a:p>
        </p:txBody>
      </p:sp>
      <p:sp>
        <p:nvSpPr>
          <p:cNvPr id="24" name="AutoShape 26">
            <a:extLst>
              <a:ext uri="{FF2B5EF4-FFF2-40B4-BE49-F238E27FC236}">
                <a16:creationId xmlns:a16="http://schemas.microsoft.com/office/drawing/2014/main" id="{9DE766D0-2A1F-469D-8E02-AB3BFA3E2EB4}"/>
              </a:ext>
            </a:extLst>
          </p:cNvPr>
          <p:cNvSpPr>
            <a:spLocks noChangeArrowheads="1"/>
          </p:cNvSpPr>
          <p:nvPr/>
        </p:nvSpPr>
        <p:spPr bwMode="auto">
          <a:xfrm rot="19347810">
            <a:off x="7007409" y="4144964"/>
            <a:ext cx="304800" cy="533400"/>
          </a:xfrm>
          <a:prstGeom prst="upArrow">
            <a:avLst>
              <a:gd name="adj1" fmla="val 25148"/>
              <a:gd name="adj2" fmla="val 98178"/>
            </a:avLst>
          </a:prstGeom>
          <a:solidFill>
            <a:schemeClr val="accent2"/>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buClr>
                <a:srgbClr val="000000"/>
              </a:buClr>
              <a:buSzPct val="100000"/>
              <a:buFont typeface="Times New Roman" charset="0"/>
              <a:buNone/>
              <a:defRPr/>
            </a:pPr>
            <a:endParaRPr lang="en-US">
              <a:latin typeface="Arial" charset="0"/>
              <a:ea typeface="ＭＳ Ｐゴシック"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88BBFE31-584D-4F58-9E33-DE37B747BB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28"/>
          <a:stretch/>
        </p:blipFill>
        <p:spPr bwMode="auto">
          <a:xfrm>
            <a:off x="1955801" y="1371600"/>
            <a:ext cx="29384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5">
            <a:extLst>
              <a:ext uri="{FF2B5EF4-FFF2-40B4-BE49-F238E27FC236}">
                <a16:creationId xmlns:a16="http://schemas.microsoft.com/office/drawing/2014/main" id="{70E0B2EA-3D37-4FFE-83D7-F7DD13D84E6A}"/>
              </a:ext>
            </a:extLst>
          </p:cNvPr>
          <p:cNvSpPr txBox="1">
            <a:spLocks noChangeArrowheads="1"/>
          </p:cNvSpPr>
          <p:nvPr/>
        </p:nvSpPr>
        <p:spPr bwMode="auto">
          <a:xfrm>
            <a:off x="2254314" y="1676400"/>
            <a:ext cx="15953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dirty="0"/>
              <a:t>Import model </a:t>
            </a:r>
          </a:p>
        </p:txBody>
      </p:sp>
      <p:sp>
        <p:nvSpPr>
          <p:cNvPr id="30724" name="TextBox 6">
            <a:extLst>
              <a:ext uri="{FF2B5EF4-FFF2-40B4-BE49-F238E27FC236}">
                <a16:creationId xmlns:a16="http://schemas.microsoft.com/office/drawing/2014/main" id="{DCA585B4-F816-40E3-9768-305FD5B5E16D}"/>
              </a:ext>
            </a:extLst>
          </p:cNvPr>
          <p:cNvSpPr txBox="1">
            <a:spLocks noChangeArrowheads="1"/>
          </p:cNvSpPr>
          <p:nvPr/>
        </p:nvSpPr>
        <p:spPr bwMode="auto">
          <a:xfrm>
            <a:off x="5334000" y="1981200"/>
            <a:ext cx="413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a:t>Import ACIS file driver.sat OR cad6.sat</a:t>
            </a:r>
          </a:p>
        </p:txBody>
      </p:sp>
      <p:sp>
        <p:nvSpPr>
          <p:cNvPr id="30725" name="AutoShape 4">
            <a:extLst>
              <a:ext uri="{FF2B5EF4-FFF2-40B4-BE49-F238E27FC236}">
                <a16:creationId xmlns:a16="http://schemas.microsoft.com/office/drawing/2014/main" id="{8A6D73A6-39A2-443B-82AE-0768503C199D}"/>
              </a:ext>
            </a:extLst>
          </p:cNvPr>
          <p:cNvSpPr>
            <a:spLocks noChangeArrowheads="1"/>
          </p:cNvSpPr>
          <p:nvPr/>
        </p:nvSpPr>
        <p:spPr bwMode="auto">
          <a:xfrm rot="-2252190">
            <a:off x="3335338" y="2509838"/>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sz="2400">
              <a:solidFill>
                <a:srgbClr val="000000"/>
              </a:solidFill>
            </a:endParaRPr>
          </a:p>
        </p:txBody>
      </p:sp>
      <p:pic>
        <p:nvPicPr>
          <p:cNvPr id="30726" name="Picture 13">
            <a:extLst>
              <a:ext uri="{FF2B5EF4-FFF2-40B4-BE49-F238E27FC236}">
                <a16:creationId xmlns:a16="http://schemas.microsoft.com/office/drawing/2014/main" id="{4BF24E9E-65E5-4B9B-8045-0DCA279FEB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0051" y="2514600"/>
            <a:ext cx="39354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6">
            <a:extLst>
              <a:ext uri="{FF2B5EF4-FFF2-40B4-BE49-F238E27FC236}">
                <a16:creationId xmlns:a16="http://schemas.microsoft.com/office/drawing/2014/main" id="{E8D94C41-CA71-485A-8865-2AC72B98A4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810000"/>
            <a:ext cx="434340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Box 17">
            <a:extLst>
              <a:ext uri="{FF2B5EF4-FFF2-40B4-BE49-F238E27FC236}">
                <a16:creationId xmlns:a16="http://schemas.microsoft.com/office/drawing/2014/main" id="{FBAB6436-612F-44BB-8B9D-B63318BBB514}"/>
              </a:ext>
            </a:extLst>
          </p:cNvPr>
          <p:cNvSpPr txBox="1">
            <a:spLocks noChangeArrowheads="1"/>
          </p:cNvSpPr>
          <p:nvPr/>
        </p:nvSpPr>
        <p:spPr bwMode="auto">
          <a:xfrm>
            <a:off x="7315201" y="5715000"/>
            <a:ext cx="112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a:t>driver.sat</a:t>
            </a:r>
          </a:p>
        </p:txBody>
      </p:sp>
      <p:sp>
        <p:nvSpPr>
          <p:cNvPr id="30729" name="TextBox 18">
            <a:extLst>
              <a:ext uri="{FF2B5EF4-FFF2-40B4-BE49-F238E27FC236}">
                <a16:creationId xmlns:a16="http://schemas.microsoft.com/office/drawing/2014/main" id="{579B50A0-181E-484A-872C-61AE0C56CCF3}"/>
              </a:ext>
            </a:extLst>
          </p:cNvPr>
          <p:cNvSpPr txBox="1">
            <a:spLocks noChangeArrowheads="1"/>
          </p:cNvSpPr>
          <p:nvPr/>
        </p:nvSpPr>
        <p:spPr bwMode="auto">
          <a:xfrm>
            <a:off x="2362201" y="55626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a:t>cad6.sat</a:t>
            </a:r>
          </a:p>
        </p:txBody>
      </p:sp>
      <p:sp>
        <p:nvSpPr>
          <p:cNvPr id="30730" name="Oval 23">
            <a:extLst>
              <a:ext uri="{FF2B5EF4-FFF2-40B4-BE49-F238E27FC236}">
                <a16:creationId xmlns:a16="http://schemas.microsoft.com/office/drawing/2014/main" id="{B2AEC37C-8E4B-47D0-B59D-C4D2480554EB}"/>
              </a:ext>
            </a:extLst>
          </p:cNvPr>
          <p:cNvSpPr>
            <a:spLocks noChangeArrowheads="1"/>
          </p:cNvSpPr>
          <p:nvPr/>
        </p:nvSpPr>
        <p:spPr bwMode="auto">
          <a:xfrm>
            <a:off x="3662363" y="2700338"/>
            <a:ext cx="381000" cy="304800"/>
          </a:xfrm>
          <a:prstGeom prst="ellipse">
            <a:avLst/>
          </a:prstGeom>
          <a:solidFill>
            <a:schemeClr val="bg1"/>
          </a:solidFill>
          <a:ln w="28575">
            <a:solidFill>
              <a:srgbClr val="FF00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t>1</a:t>
            </a:r>
          </a:p>
        </p:txBody>
      </p:sp>
      <p:sp>
        <p:nvSpPr>
          <p:cNvPr id="30731" name="Oval 23">
            <a:extLst>
              <a:ext uri="{FF2B5EF4-FFF2-40B4-BE49-F238E27FC236}">
                <a16:creationId xmlns:a16="http://schemas.microsoft.com/office/drawing/2014/main" id="{FA831146-B8E9-4F8A-BD30-6DA4EFE7E82E}"/>
              </a:ext>
            </a:extLst>
          </p:cNvPr>
          <p:cNvSpPr>
            <a:spLocks noChangeArrowheads="1"/>
          </p:cNvSpPr>
          <p:nvPr/>
        </p:nvSpPr>
        <p:spPr bwMode="auto">
          <a:xfrm>
            <a:off x="4994275" y="2028825"/>
            <a:ext cx="381000" cy="304800"/>
          </a:xfrm>
          <a:prstGeom prst="ellipse">
            <a:avLst/>
          </a:prstGeom>
          <a:solidFill>
            <a:schemeClr val="bg1"/>
          </a:solidFill>
          <a:ln w="28575">
            <a:solidFill>
              <a:srgbClr val="FF00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t>1</a:t>
            </a:r>
          </a:p>
        </p:txBody>
      </p:sp>
      <p:sp>
        <p:nvSpPr>
          <p:cNvPr id="30732" name="TextBox 17">
            <a:extLst>
              <a:ext uri="{FF2B5EF4-FFF2-40B4-BE49-F238E27FC236}">
                <a16:creationId xmlns:a16="http://schemas.microsoft.com/office/drawing/2014/main" id="{89B8E700-AC9D-47C1-98DF-B51314120E1E}"/>
              </a:ext>
            </a:extLst>
          </p:cNvPr>
          <p:cNvSpPr txBox="1">
            <a:spLocks noChangeArrowheads="1"/>
          </p:cNvSpPr>
          <p:nvPr/>
        </p:nvSpPr>
        <p:spPr bwMode="auto">
          <a:xfrm>
            <a:off x="4043364" y="597694"/>
            <a:ext cx="3686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sz="2400" b="1" dirty="0">
                <a:solidFill>
                  <a:srgbClr val="000000"/>
                </a:solidFill>
              </a:rPr>
              <a:t>Exercise 1: Tet meshing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FE0E0F3E-2E19-4FF3-A6C0-BACD118A2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826" y="631826"/>
            <a:ext cx="2206625"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AutoShape 4">
            <a:extLst>
              <a:ext uri="{FF2B5EF4-FFF2-40B4-BE49-F238E27FC236}">
                <a16:creationId xmlns:a16="http://schemas.microsoft.com/office/drawing/2014/main" id="{810E987C-FDDC-4C5F-851A-84454984CA3B}"/>
              </a:ext>
            </a:extLst>
          </p:cNvPr>
          <p:cNvSpPr>
            <a:spLocks noChangeArrowheads="1"/>
          </p:cNvSpPr>
          <p:nvPr/>
        </p:nvSpPr>
        <p:spPr bwMode="auto">
          <a:xfrm rot="-2252190">
            <a:off x="3155950" y="914400"/>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sz="2400">
              <a:solidFill>
                <a:srgbClr val="000000"/>
              </a:solidFill>
            </a:endParaRPr>
          </a:p>
        </p:txBody>
      </p:sp>
      <p:sp>
        <p:nvSpPr>
          <p:cNvPr id="31748" name="AutoShape 4">
            <a:extLst>
              <a:ext uri="{FF2B5EF4-FFF2-40B4-BE49-F238E27FC236}">
                <a16:creationId xmlns:a16="http://schemas.microsoft.com/office/drawing/2014/main" id="{DD961571-D2CA-4242-89BF-3D9FAF718FB2}"/>
              </a:ext>
            </a:extLst>
          </p:cNvPr>
          <p:cNvSpPr>
            <a:spLocks noChangeArrowheads="1"/>
          </p:cNvSpPr>
          <p:nvPr/>
        </p:nvSpPr>
        <p:spPr bwMode="auto">
          <a:xfrm rot="-2252190">
            <a:off x="2720975" y="1485900"/>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sz="2400">
              <a:solidFill>
                <a:srgbClr val="000000"/>
              </a:solidFill>
            </a:endParaRPr>
          </a:p>
        </p:txBody>
      </p:sp>
      <p:sp>
        <p:nvSpPr>
          <p:cNvPr id="31749" name="AutoShape 4">
            <a:extLst>
              <a:ext uri="{FF2B5EF4-FFF2-40B4-BE49-F238E27FC236}">
                <a16:creationId xmlns:a16="http://schemas.microsoft.com/office/drawing/2014/main" id="{77EB696E-A989-4819-A10D-C542E581D68D}"/>
              </a:ext>
            </a:extLst>
          </p:cNvPr>
          <p:cNvSpPr>
            <a:spLocks noChangeArrowheads="1"/>
          </p:cNvSpPr>
          <p:nvPr/>
        </p:nvSpPr>
        <p:spPr bwMode="auto">
          <a:xfrm rot="-2252190">
            <a:off x="3113088" y="2590800"/>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sz="2400">
              <a:solidFill>
                <a:srgbClr val="000000"/>
              </a:solidFill>
            </a:endParaRPr>
          </a:p>
        </p:txBody>
      </p:sp>
      <p:sp>
        <p:nvSpPr>
          <p:cNvPr id="31750" name="AutoShape 4">
            <a:extLst>
              <a:ext uri="{FF2B5EF4-FFF2-40B4-BE49-F238E27FC236}">
                <a16:creationId xmlns:a16="http://schemas.microsoft.com/office/drawing/2014/main" id="{C3E3F011-347C-4C21-8974-1E81924EB834}"/>
              </a:ext>
            </a:extLst>
          </p:cNvPr>
          <p:cNvSpPr>
            <a:spLocks noChangeArrowheads="1"/>
          </p:cNvSpPr>
          <p:nvPr/>
        </p:nvSpPr>
        <p:spPr bwMode="auto">
          <a:xfrm rot="-2252190">
            <a:off x="3195638" y="3333750"/>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sz="2400">
              <a:solidFill>
                <a:srgbClr val="000000"/>
              </a:solidFill>
            </a:endParaRPr>
          </a:p>
        </p:txBody>
      </p:sp>
      <p:sp>
        <p:nvSpPr>
          <p:cNvPr id="31751" name="AutoShape 4">
            <a:extLst>
              <a:ext uri="{FF2B5EF4-FFF2-40B4-BE49-F238E27FC236}">
                <a16:creationId xmlns:a16="http://schemas.microsoft.com/office/drawing/2014/main" id="{D7894640-E4B6-4863-8CF0-F645BDF3E602}"/>
              </a:ext>
            </a:extLst>
          </p:cNvPr>
          <p:cNvSpPr>
            <a:spLocks noChangeArrowheads="1"/>
          </p:cNvSpPr>
          <p:nvPr/>
        </p:nvSpPr>
        <p:spPr bwMode="auto">
          <a:xfrm rot="-2252190">
            <a:off x="2782888" y="3848100"/>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sz="2400">
              <a:solidFill>
                <a:srgbClr val="000000"/>
              </a:solidFill>
            </a:endParaRPr>
          </a:p>
        </p:txBody>
      </p:sp>
      <p:sp>
        <p:nvSpPr>
          <p:cNvPr id="31752" name="AutoShape 4">
            <a:extLst>
              <a:ext uri="{FF2B5EF4-FFF2-40B4-BE49-F238E27FC236}">
                <a16:creationId xmlns:a16="http://schemas.microsoft.com/office/drawing/2014/main" id="{49D3AEAF-F5FE-4DD4-81D1-77343BE3C97A}"/>
              </a:ext>
            </a:extLst>
          </p:cNvPr>
          <p:cNvSpPr>
            <a:spLocks noChangeArrowheads="1"/>
          </p:cNvSpPr>
          <p:nvPr/>
        </p:nvSpPr>
        <p:spPr bwMode="auto">
          <a:xfrm rot="-2252190">
            <a:off x="4425950" y="5657850"/>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sz="2400">
              <a:solidFill>
                <a:srgbClr val="000000"/>
              </a:solidFill>
            </a:endParaRPr>
          </a:p>
        </p:txBody>
      </p:sp>
      <p:sp>
        <p:nvSpPr>
          <p:cNvPr id="31753" name="TextBox 17">
            <a:extLst>
              <a:ext uri="{FF2B5EF4-FFF2-40B4-BE49-F238E27FC236}">
                <a16:creationId xmlns:a16="http://schemas.microsoft.com/office/drawing/2014/main" id="{314EFAC8-88EF-4F90-AE02-7FA81503A733}"/>
              </a:ext>
            </a:extLst>
          </p:cNvPr>
          <p:cNvSpPr txBox="1">
            <a:spLocks noChangeArrowheads="1"/>
          </p:cNvSpPr>
          <p:nvPr/>
        </p:nvSpPr>
        <p:spPr bwMode="auto">
          <a:xfrm>
            <a:off x="4730489" y="747713"/>
            <a:ext cx="3684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sz="2400" b="1" dirty="0">
                <a:solidFill>
                  <a:srgbClr val="000000"/>
                </a:solidFill>
              </a:rPr>
              <a:t>Exercise 1: Tet meshing</a:t>
            </a:r>
          </a:p>
        </p:txBody>
      </p:sp>
      <p:sp>
        <p:nvSpPr>
          <p:cNvPr id="31754" name="TextBox 18">
            <a:extLst>
              <a:ext uri="{FF2B5EF4-FFF2-40B4-BE49-F238E27FC236}">
                <a16:creationId xmlns:a16="http://schemas.microsoft.com/office/drawing/2014/main" id="{5449257E-7118-4F58-B431-7D68DAF60408}"/>
              </a:ext>
            </a:extLst>
          </p:cNvPr>
          <p:cNvSpPr txBox="1">
            <a:spLocks noChangeArrowheads="1"/>
          </p:cNvSpPr>
          <p:nvPr/>
        </p:nvSpPr>
        <p:spPr bwMode="auto">
          <a:xfrm>
            <a:off x="5427664" y="1339850"/>
            <a:ext cx="153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solidFill>
                  <a:srgbClr val="000000"/>
                </a:solidFill>
              </a:rPr>
              <a:t>Mode - Mesh</a:t>
            </a:r>
          </a:p>
        </p:txBody>
      </p:sp>
      <p:sp>
        <p:nvSpPr>
          <p:cNvPr id="31755" name="TextBox 20">
            <a:extLst>
              <a:ext uri="{FF2B5EF4-FFF2-40B4-BE49-F238E27FC236}">
                <a16:creationId xmlns:a16="http://schemas.microsoft.com/office/drawing/2014/main" id="{3B878316-D7C6-4CF1-83AF-AD01A461EB7F}"/>
              </a:ext>
            </a:extLst>
          </p:cNvPr>
          <p:cNvSpPr txBox="1">
            <a:spLocks noChangeArrowheads="1"/>
          </p:cNvSpPr>
          <p:nvPr/>
        </p:nvSpPr>
        <p:spPr bwMode="auto">
          <a:xfrm>
            <a:off x="5427664" y="1781175"/>
            <a:ext cx="173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solidFill>
                  <a:srgbClr val="000000"/>
                </a:solidFill>
              </a:rPr>
              <a:t>Entity - Volume</a:t>
            </a:r>
          </a:p>
        </p:txBody>
      </p:sp>
      <p:sp>
        <p:nvSpPr>
          <p:cNvPr id="31756" name="TextBox 22">
            <a:extLst>
              <a:ext uri="{FF2B5EF4-FFF2-40B4-BE49-F238E27FC236}">
                <a16:creationId xmlns:a16="http://schemas.microsoft.com/office/drawing/2014/main" id="{EC39C3C7-ADF9-45CF-9E3C-74E01753EF63}"/>
              </a:ext>
            </a:extLst>
          </p:cNvPr>
          <p:cNvSpPr txBox="1">
            <a:spLocks noChangeArrowheads="1"/>
          </p:cNvSpPr>
          <p:nvPr/>
        </p:nvSpPr>
        <p:spPr bwMode="auto">
          <a:xfrm>
            <a:off x="5427664" y="2209800"/>
            <a:ext cx="160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solidFill>
                  <a:srgbClr val="000000"/>
                </a:solidFill>
              </a:rPr>
              <a:t>Action - Mesh</a:t>
            </a:r>
          </a:p>
        </p:txBody>
      </p:sp>
      <p:sp>
        <p:nvSpPr>
          <p:cNvPr id="31757" name="TextBox 24">
            <a:extLst>
              <a:ext uri="{FF2B5EF4-FFF2-40B4-BE49-F238E27FC236}">
                <a16:creationId xmlns:a16="http://schemas.microsoft.com/office/drawing/2014/main" id="{6FB05FB4-CB40-4755-8EBD-581BBEF4D8A0}"/>
              </a:ext>
            </a:extLst>
          </p:cNvPr>
          <p:cNvSpPr txBox="1">
            <a:spLocks noChangeArrowheads="1"/>
          </p:cNvSpPr>
          <p:nvPr/>
        </p:nvSpPr>
        <p:spPr bwMode="auto">
          <a:xfrm>
            <a:off x="5427664" y="2619375"/>
            <a:ext cx="289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solidFill>
                  <a:srgbClr val="000000"/>
                </a:solidFill>
              </a:rPr>
              <a:t>Select Volume to Mesh (1)</a:t>
            </a:r>
          </a:p>
        </p:txBody>
      </p:sp>
      <p:sp>
        <p:nvSpPr>
          <p:cNvPr id="31758" name="TextBox 26">
            <a:extLst>
              <a:ext uri="{FF2B5EF4-FFF2-40B4-BE49-F238E27FC236}">
                <a16:creationId xmlns:a16="http://schemas.microsoft.com/office/drawing/2014/main" id="{4C2A20AD-F5FE-451A-A8D7-557D5E4C49FA}"/>
              </a:ext>
            </a:extLst>
          </p:cNvPr>
          <p:cNvSpPr txBox="1">
            <a:spLocks noChangeArrowheads="1"/>
          </p:cNvSpPr>
          <p:nvPr/>
        </p:nvSpPr>
        <p:spPr bwMode="auto">
          <a:xfrm>
            <a:off x="5427663" y="3048000"/>
            <a:ext cx="3554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solidFill>
                  <a:srgbClr val="000000"/>
                </a:solidFill>
              </a:rPr>
              <a:t>Choose Tetmesh from Dropdown</a:t>
            </a:r>
          </a:p>
        </p:txBody>
      </p:sp>
      <p:sp>
        <p:nvSpPr>
          <p:cNvPr id="31759" name="TextBox 28">
            <a:extLst>
              <a:ext uri="{FF2B5EF4-FFF2-40B4-BE49-F238E27FC236}">
                <a16:creationId xmlns:a16="http://schemas.microsoft.com/office/drawing/2014/main" id="{95B29FF1-6D79-4FFF-8B94-B9280EF260ED}"/>
              </a:ext>
            </a:extLst>
          </p:cNvPr>
          <p:cNvSpPr txBox="1">
            <a:spLocks noChangeArrowheads="1"/>
          </p:cNvSpPr>
          <p:nvPr/>
        </p:nvSpPr>
        <p:spPr bwMode="auto">
          <a:xfrm>
            <a:off x="5427663" y="3457575"/>
            <a:ext cx="3003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solidFill>
                  <a:srgbClr val="000000"/>
                </a:solidFill>
              </a:rPr>
              <a:t>Apply the Tetmesh Scheme</a:t>
            </a:r>
          </a:p>
        </p:txBody>
      </p:sp>
      <p:sp>
        <p:nvSpPr>
          <p:cNvPr id="31760" name="AutoShape 4">
            <a:extLst>
              <a:ext uri="{FF2B5EF4-FFF2-40B4-BE49-F238E27FC236}">
                <a16:creationId xmlns:a16="http://schemas.microsoft.com/office/drawing/2014/main" id="{097B3095-797B-4819-B4DE-2DBFB2DF9F8E}"/>
              </a:ext>
            </a:extLst>
          </p:cNvPr>
          <p:cNvSpPr>
            <a:spLocks noChangeArrowheads="1"/>
          </p:cNvSpPr>
          <p:nvPr/>
        </p:nvSpPr>
        <p:spPr bwMode="auto">
          <a:xfrm rot="-2252190">
            <a:off x="4397375" y="6324600"/>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sz="2400">
              <a:solidFill>
                <a:srgbClr val="000000"/>
              </a:solidFill>
            </a:endParaRPr>
          </a:p>
        </p:txBody>
      </p:sp>
      <p:sp>
        <p:nvSpPr>
          <p:cNvPr id="31761" name="TextBox 32">
            <a:extLst>
              <a:ext uri="{FF2B5EF4-FFF2-40B4-BE49-F238E27FC236}">
                <a16:creationId xmlns:a16="http://schemas.microsoft.com/office/drawing/2014/main" id="{288BD6E6-3C96-4D21-9973-D8C2B6181964}"/>
              </a:ext>
            </a:extLst>
          </p:cNvPr>
          <p:cNvSpPr txBox="1">
            <a:spLocks noChangeArrowheads="1"/>
          </p:cNvSpPr>
          <p:nvPr/>
        </p:nvSpPr>
        <p:spPr bwMode="auto">
          <a:xfrm>
            <a:off x="5427663" y="3886200"/>
            <a:ext cx="2430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solidFill>
                  <a:srgbClr val="000000"/>
                </a:solidFill>
              </a:rPr>
              <a:t>Click the Mesh Button</a:t>
            </a:r>
          </a:p>
        </p:txBody>
      </p:sp>
      <p:sp>
        <p:nvSpPr>
          <p:cNvPr id="31762" name="TextBox 33">
            <a:extLst>
              <a:ext uri="{FF2B5EF4-FFF2-40B4-BE49-F238E27FC236}">
                <a16:creationId xmlns:a16="http://schemas.microsoft.com/office/drawing/2014/main" id="{4CB2EA94-405C-4F4A-815A-B3A336B0D8C5}"/>
              </a:ext>
            </a:extLst>
          </p:cNvPr>
          <p:cNvSpPr txBox="1">
            <a:spLocks noChangeArrowheads="1"/>
          </p:cNvSpPr>
          <p:nvPr/>
        </p:nvSpPr>
        <p:spPr bwMode="auto">
          <a:xfrm>
            <a:off x="5943601" y="4648200"/>
            <a:ext cx="53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solidFill>
                  <a:srgbClr val="000000"/>
                </a:solidFill>
              </a:rPr>
              <a:t>OR</a:t>
            </a:r>
          </a:p>
        </p:txBody>
      </p:sp>
      <p:sp>
        <p:nvSpPr>
          <p:cNvPr id="31763" name="TextBox 34">
            <a:extLst>
              <a:ext uri="{FF2B5EF4-FFF2-40B4-BE49-F238E27FC236}">
                <a16:creationId xmlns:a16="http://schemas.microsoft.com/office/drawing/2014/main" id="{5598701F-ABCE-44BB-8ADD-48203BB4A73F}"/>
              </a:ext>
            </a:extLst>
          </p:cNvPr>
          <p:cNvSpPr txBox="1">
            <a:spLocks noChangeArrowheads="1"/>
          </p:cNvSpPr>
          <p:nvPr/>
        </p:nvSpPr>
        <p:spPr bwMode="auto">
          <a:xfrm>
            <a:off x="5302250" y="5715000"/>
            <a:ext cx="3079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b="1">
                <a:solidFill>
                  <a:srgbClr val="000000"/>
                </a:solidFill>
              </a:rPr>
              <a:t>Volume 1 scheme tetmesh</a:t>
            </a:r>
          </a:p>
        </p:txBody>
      </p:sp>
      <p:sp>
        <p:nvSpPr>
          <p:cNvPr id="31764" name="TextBox 35">
            <a:extLst>
              <a:ext uri="{FF2B5EF4-FFF2-40B4-BE49-F238E27FC236}">
                <a16:creationId xmlns:a16="http://schemas.microsoft.com/office/drawing/2014/main" id="{D3FDC40D-BD6E-4EA8-91B4-2C0029B737E1}"/>
              </a:ext>
            </a:extLst>
          </p:cNvPr>
          <p:cNvSpPr txBox="1">
            <a:spLocks noChangeArrowheads="1"/>
          </p:cNvSpPr>
          <p:nvPr/>
        </p:nvSpPr>
        <p:spPr bwMode="auto">
          <a:xfrm>
            <a:off x="5302250" y="6048375"/>
            <a:ext cx="1847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b="1">
                <a:solidFill>
                  <a:srgbClr val="000000"/>
                </a:solidFill>
              </a:rPr>
              <a:t>Mesh Volume 1</a:t>
            </a:r>
          </a:p>
        </p:txBody>
      </p:sp>
      <p:sp>
        <p:nvSpPr>
          <p:cNvPr id="31765" name="TextBox 36">
            <a:extLst>
              <a:ext uri="{FF2B5EF4-FFF2-40B4-BE49-F238E27FC236}">
                <a16:creationId xmlns:a16="http://schemas.microsoft.com/office/drawing/2014/main" id="{036F8243-8203-453A-B655-118B4D5F99B3}"/>
              </a:ext>
            </a:extLst>
          </p:cNvPr>
          <p:cNvSpPr txBox="1">
            <a:spLocks noChangeArrowheads="1"/>
          </p:cNvSpPr>
          <p:nvPr/>
        </p:nvSpPr>
        <p:spPr bwMode="auto">
          <a:xfrm>
            <a:off x="4953000" y="53340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solidFill>
                  <a:srgbClr val="000000"/>
                </a:solidFill>
              </a:rPr>
              <a:t>From Cubit Command Window</a:t>
            </a:r>
          </a:p>
        </p:txBody>
      </p:sp>
      <p:pic>
        <p:nvPicPr>
          <p:cNvPr id="31766" name="Picture 37">
            <a:extLst>
              <a:ext uri="{FF2B5EF4-FFF2-40B4-BE49-F238E27FC236}">
                <a16:creationId xmlns:a16="http://schemas.microsoft.com/office/drawing/2014/main" id="{543394A2-11A2-48BF-8427-5ED380987AE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0351" y="914400"/>
            <a:ext cx="27908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8">
            <a:extLst>
              <a:ext uri="{FF2B5EF4-FFF2-40B4-BE49-F238E27FC236}">
                <a16:creationId xmlns:a16="http://schemas.microsoft.com/office/drawing/2014/main" id="{A18ABA21-B461-417E-B04E-3E60691BE92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7251" y="4191000"/>
            <a:ext cx="34718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8" name="Oval 23">
            <a:extLst>
              <a:ext uri="{FF2B5EF4-FFF2-40B4-BE49-F238E27FC236}">
                <a16:creationId xmlns:a16="http://schemas.microsoft.com/office/drawing/2014/main" id="{7F5F9233-A46D-4044-941C-57C0FE08D940}"/>
              </a:ext>
            </a:extLst>
          </p:cNvPr>
          <p:cNvSpPr>
            <a:spLocks noChangeArrowheads="1"/>
          </p:cNvSpPr>
          <p:nvPr/>
        </p:nvSpPr>
        <p:spPr bwMode="auto">
          <a:xfrm>
            <a:off x="5029200" y="1371600"/>
            <a:ext cx="381000" cy="304800"/>
          </a:xfrm>
          <a:prstGeom prst="ellipse">
            <a:avLst/>
          </a:prstGeom>
          <a:solidFill>
            <a:schemeClr val="bg1"/>
          </a:solidFill>
          <a:ln w="28575">
            <a:solidFill>
              <a:srgbClr val="FF00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t>1</a:t>
            </a:r>
          </a:p>
        </p:txBody>
      </p:sp>
      <p:sp>
        <p:nvSpPr>
          <p:cNvPr id="31769" name="Oval 24">
            <a:extLst>
              <a:ext uri="{FF2B5EF4-FFF2-40B4-BE49-F238E27FC236}">
                <a16:creationId xmlns:a16="http://schemas.microsoft.com/office/drawing/2014/main" id="{42331953-9994-442F-96B2-4580918931A8}"/>
              </a:ext>
            </a:extLst>
          </p:cNvPr>
          <p:cNvSpPr>
            <a:spLocks noChangeArrowheads="1"/>
          </p:cNvSpPr>
          <p:nvPr/>
        </p:nvSpPr>
        <p:spPr bwMode="auto">
          <a:xfrm>
            <a:off x="5029200" y="1828800"/>
            <a:ext cx="381000" cy="304800"/>
          </a:xfrm>
          <a:prstGeom prst="ellipse">
            <a:avLst/>
          </a:prstGeom>
          <a:solidFill>
            <a:schemeClr val="bg1"/>
          </a:solidFill>
          <a:ln w="28575">
            <a:solidFill>
              <a:schemeClr val="accent2"/>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t>2</a:t>
            </a:r>
          </a:p>
        </p:txBody>
      </p:sp>
      <p:sp>
        <p:nvSpPr>
          <p:cNvPr id="31770" name="Oval 11">
            <a:extLst>
              <a:ext uri="{FF2B5EF4-FFF2-40B4-BE49-F238E27FC236}">
                <a16:creationId xmlns:a16="http://schemas.microsoft.com/office/drawing/2014/main" id="{1CF2A398-81A1-4FB3-AE7D-741076B5421A}"/>
              </a:ext>
            </a:extLst>
          </p:cNvPr>
          <p:cNvSpPr>
            <a:spLocks noChangeArrowheads="1"/>
          </p:cNvSpPr>
          <p:nvPr/>
        </p:nvSpPr>
        <p:spPr bwMode="auto">
          <a:xfrm>
            <a:off x="5029200" y="2286000"/>
            <a:ext cx="381000" cy="304800"/>
          </a:xfrm>
          <a:prstGeom prst="ellipse">
            <a:avLst/>
          </a:prstGeom>
          <a:solidFill>
            <a:schemeClr val="bg1"/>
          </a:solidFill>
          <a:ln w="28575">
            <a:solidFill>
              <a:srgbClr val="339933"/>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3</a:t>
            </a:r>
          </a:p>
        </p:txBody>
      </p:sp>
      <p:sp>
        <p:nvSpPr>
          <p:cNvPr id="31771" name="Oval 62">
            <a:extLst>
              <a:ext uri="{FF2B5EF4-FFF2-40B4-BE49-F238E27FC236}">
                <a16:creationId xmlns:a16="http://schemas.microsoft.com/office/drawing/2014/main" id="{14D46417-7178-46A9-B1C8-DE961F93CE7F}"/>
              </a:ext>
            </a:extLst>
          </p:cNvPr>
          <p:cNvSpPr>
            <a:spLocks noChangeArrowheads="1"/>
          </p:cNvSpPr>
          <p:nvPr/>
        </p:nvSpPr>
        <p:spPr bwMode="auto">
          <a:xfrm>
            <a:off x="5029200" y="2667000"/>
            <a:ext cx="381000" cy="304800"/>
          </a:xfrm>
          <a:prstGeom prst="ellipse">
            <a:avLst/>
          </a:prstGeom>
          <a:solidFill>
            <a:schemeClr val="bg1"/>
          </a:solidFill>
          <a:ln w="28575">
            <a:solidFill>
              <a:srgbClr val="FF99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4</a:t>
            </a:r>
          </a:p>
        </p:txBody>
      </p:sp>
      <p:sp>
        <p:nvSpPr>
          <p:cNvPr id="31772" name="Oval 56">
            <a:extLst>
              <a:ext uri="{FF2B5EF4-FFF2-40B4-BE49-F238E27FC236}">
                <a16:creationId xmlns:a16="http://schemas.microsoft.com/office/drawing/2014/main" id="{F31B0CDF-A569-4A9E-B41B-EF68A13DE760}"/>
              </a:ext>
            </a:extLst>
          </p:cNvPr>
          <p:cNvSpPr>
            <a:spLocks noChangeArrowheads="1"/>
          </p:cNvSpPr>
          <p:nvPr/>
        </p:nvSpPr>
        <p:spPr bwMode="auto">
          <a:xfrm>
            <a:off x="5029200" y="3124200"/>
            <a:ext cx="381000" cy="304800"/>
          </a:xfrm>
          <a:prstGeom prst="ellipse">
            <a:avLst/>
          </a:prstGeom>
          <a:noFill/>
          <a:ln w="28575">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5</a:t>
            </a:r>
          </a:p>
        </p:txBody>
      </p:sp>
      <p:sp>
        <p:nvSpPr>
          <p:cNvPr id="31773" name="Oval 57">
            <a:extLst>
              <a:ext uri="{FF2B5EF4-FFF2-40B4-BE49-F238E27FC236}">
                <a16:creationId xmlns:a16="http://schemas.microsoft.com/office/drawing/2014/main" id="{31EC8731-A02B-495F-B7CD-0ACBCAF74247}"/>
              </a:ext>
            </a:extLst>
          </p:cNvPr>
          <p:cNvSpPr>
            <a:spLocks noChangeArrowheads="1"/>
          </p:cNvSpPr>
          <p:nvPr/>
        </p:nvSpPr>
        <p:spPr bwMode="auto">
          <a:xfrm>
            <a:off x="5029200" y="3505200"/>
            <a:ext cx="381000" cy="304800"/>
          </a:xfrm>
          <a:prstGeom prst="ellipse">
            <a:avLst/>
          </a:prstGeom>
          <a:solidFill>
            <a:schemeClr val="bg1"/>
          </a:solidFill>
          <a:ln w="28575">
            <a:solidFill>
              <a:srgbClr val="9966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6</a:t>
            </a:r>
          </a:p>
        </p:txBody>
      </p:sp>
      <p:sp>
        <p:nvSpPr>
          <p:cNvPr id="31774" name="Oval 57">
            <a:extLst>
              <a:ext uri="{FF2B5EF4-FFF2-40B4-BE49-F238E27FC236}">
                <a16:creationId xmlns:a16="http://schemas.microsoft.com/office/drawing/2014/main" id="{B448FF27-8630-4571-A774-122527403E54}"/>
              </a:ext>
            </a:extLst>
          </p:cNvPr>
          <p:cNvSpPr>
            <a:spLocks noChangeArrowheads="1"/>
          </p:cNvSpPr>
          <p:nvPr/>
        </p:nvSpPr>
        <p:spPr bwMode="auto">
          <a:xfrm>
            <a:off x="5029200" y="3927475"/>
            <a:ext cx="381000" cy="304800"/>
          </a:xfrm>
          <a:prstGeom prst="ellipse">
            <a:avLst/>
          </a:prstGeom>
          <a:solidFill>
            <a:schemeClr val="bg1"/>
          </a:solidFill>
          <a:ln w="28575">
            <a:solidFill>
              <a:srgbClr val="FF00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7</a:t>
            </a:r>
          </a:p>
        </p:txBody>
      </p:sp>
      <p:sp>
        <p:nvSpPr>
          <p:cNvPr id="31775" name="Oval 23">
            <a:extLst>
              <a:ext uri="{FF2B5EF4-FFF2-40B4-BE49-F238E27FC236}">
                <a16:creationId xmlns:a16="http://schemas.microsoft.com/office/drawing/2014/main" id="{A5BD8F23-5566-403C-8110-F10963D08E0B}"/>
              </a:ext>
            </a:extLst>
          </p:cNvPr>
          <p:cNvSpPr>
            <a:spLocks noChangeArrowheads="1"/>
          </p:cNvSpPr>
          <p:nvPr/>
        </p:nvSpPr>
        <p:spPr bwMode="auto">
          <a:xfrm>
            <a:off x="3406775" y="1104900"/>
            <a:ext cx="381000" cy="304800"/>
          </a:xfrm>
          <a:prstGeom prst="ellipse">
            <a:avLst/>
          </a:prstGeom>
          <a:solidFill>
            <a:schemeClr val="bg1"/>
          </a:solidFill>
          <a:ln w="28575">
            <a:solidFill>
              <a:srgbClr val="FF00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t>1</a:t>
            </a:r>
          </a:p>
        </p:txBody>
      </p:sp>
      <p:sp>
        <p:nvSpPr>
          <p:cNvPr id="31776" name="Oval 24">
            <a:extLst>
              <a:ext uri="{FF2B5EF4-FFF2-40B4-BE49-F238E27FC236}">
                <a16:creationId xmlns:a16="http://schemas.microsoft.com/office/drawing/2014/main" id="{37819B22-13E8-489C-BA5A-777CC6B1EDDD}"/>
              </a:ext>
            </a:extLst>
          </p:cNvPr>
          <p:cNvSpPr>
            <a:spLocks noChangeArrowheads="1"/>
          </p:cNvSpPr>
          <p:nvPr/>
        </p:nvSpPr>
        <p:spPr bwMode="auto">
          <a:xfrm>
            <a:off x="2971800" y="1600200"/>
            <a:ext cx="381000" cy="304800"/>
          </a:xfrm>
          <a:prstGeom prst="ellipse">
            <a:avLst/>
          </a:prstGeom>
          <a:solidFill>
            <a:schemeClr val="bg1"/>
          </a:solidFill>
          <a:ln w="28575">
            <a:solidFill>
              <a:schemeClr val="accent2"/>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t>2</a:t>
            </a:r>
          </a:p>
        </p:txBody>
      </p:sp>
      <p:sp>
        <p:nvSpPr>
          <p:cNvPr id="31777" name="Oval 11">
            <a:extLst>
              <a:ext uri="{FF2B5EF4-FFF2-40B4-BE49-F238E27FC236}">
                <a16:creationId xmlns:a16="http://schemas.microsoft.com/office/drawing/2014/main" id="{DB220D5A-A966-4C27-9866-CAEABFCECCDC}"/>
              </a:ext>
            </a:extLst>
          </p:cNvPr>
          <p:cNvSpPr>
            <a:spLocks noChangeArrowheads="1"/>
          </p:cNvSpPr>
          <p:nvPr/>
        </p:nvSpPr>
        <p:spPr bwMode="auto">
          <a:xfrm>
            <a:off x="3440113" y="2933700"/>
            <a:ext cx="381000" cy="304800"/>
          </a:xfrm>
          <a:prstGeom prst="ellipse">
            <a:avLst/>
          </a:prstGeom>
          <a:solidFill>
            <a:schemeClr val="bg1"/>
          </a:solidFill>
          <a:ln w="28575">
            <a:solidFill>
              <a:srgbClr val="339933"/>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3</a:t>
            </a:r>
          </a:p>
        </p:txBody>
      </p:sp>
      <p:sp>
        <p:nvSpPr>
          <p:cNvPr id="31778" name="Oval 62">
            <a:extLst>
              <a:ext uri="{FF2B5EF4-FFF2-40B4-BE49-F238E27FC236}">
                <a16:creationId xmlns:a16="http://schemas.microsoft.com/office/drawing/2014/main" id="{ECB07507-0E23-4732-B5AD-CD174C8CD678}"/>
              </a:ext>
            </a:extLst>
          </p:cNvPr>
          <p:cNvSpPr>
            <a:spLocks noChangeArrowheads="1"/>
          </p:cNvSpPr>
          <p:nvPr/>
        </p:nvSpPr>
        <p:spPr bwMode="auto">
          <a:xfrm>
            <a:off x="3446463" y="3524250"/>
            <a:ext cx="381000" cy="304800"/>
          </a:xfrm>
          <a:prstGeom prst="ellipse">
            <a:avLst/>
          </a:prstGeom>
          <a:solidFill>
            <a:schemeClr val="bg1"/>
          </a:solidFill>
          <a:ln w="28575">
            <a:solidFill>
              <a:srgbClr val="FF99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4</a:t>
            </a:r>
          </a:p>
        </p:txBody>
      </p:sp>
      <p:sp>
        <p:nvSpPr>
          <p:cNvPr id="31779" name="Oval 56">
            <a:extLst>
              <a:ext uri="{FF2B5EF4-FFF2-40B4-BE49-F238E27FC236}">
                <a16:creationId xmlns:a16="http://schemas.microsoft.com/office/drawing/2014/main" id="{C070B058-2BE9-48B0-A766-22632821ACBB}"/>
              </a:ext>
            </a:extLst>
          </p:cNvPr>
          <p:cNvSpPr>
            <a:spLocks noChangeArrowheads="1"/>
          </p:cNvSpPr>
          <p:nvPr/>
        </p:nvSpPr>
        <p:spPr bwMode="auto">
          <a:xfrm>
            <a:off x="3033713" y="4038600"/>
            <a:ext cx="381000" cy="304800"/>
          </a:xfrm>
          <a:prstGeom prst="ellipse">
            <a:avLst/>
          </a:prstGeom>
          <a:noFill/>
          <a:ln w="28575">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5</a:t>
            </a:r>
          </a:p>
        </p:txBody>
      </p:sp>
      <p:sp>
        <p:nvSpPr>
          <p:cNvPr id="31780" name="Oval 57">
            <a:extLst>
              <a:ext uri="{FF2B5EF4-FFF2-40B4-BE49-F238E27FC236}">
                <a16:creationId xmlns:a16="http://schemas.microsoft.com/office/drawing/2014/main" id="{A07854B4-EFF2-46AB-BC19-A978E97BD2E6}"/>
              </a:ext>
            </a:extLst>
          </p:cNvPr>
          <p:cNvSpPr>
            <a:spLocks noChangeArrowheads="1"/>
          </p:cNvSpPr>
          <p:nvPr/>
        </p:nvSpPr>
        <p:spPr bwMode="auto">
          <a:xfrm>
            <a:off x="4600575" y="5772150"/>
            <a:ext cx="381000" cy="304800"/>
          </a:xfrm>
          <a:prstGeom prst="ellipse">
            <a:avLst/>
          </a:prstGeom>
          <a:solidFill>
            <a:schemeClr val="bg1"/>
          </a:solidFill>
          <a:ln w="28575">
            <a:solidFill>
              <a:srgbClr val="9966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6</a:t>
            </a:r>
          </a:p>
        </p:txBody>
      </p:sp>
      <p:sp>
        <p:nvSpPr>
          <p:cNvPr id="31781" name="Oval 57">
            <a:extLst>
              <a:ext uri="{FF2B5EF4-FFF2-40B4-BE49-F238E27FC236}">
                <a16:creationId xmlns:a16="http://schemas.microsoft.com/office/drawing/2014/main" id="{5C347680-52D7-4A7F-8E5B-154682BF1C22}"/>
              </a:ext>
            </a:extLst>
          </p:cNvPr>
          <p:cNvSpPr>
            <a:spLocks noChangeArrowheads="1"/>
          </p:cNvSpPr>
          <p:nvPr/>
        </p:nvSpPr>
        <p:spPr bwMode="auto">
          <a:xfrm>
            <a:off x="4648200" y="6477000"/>
            <a:ext cx="381000" cy="304800"/>
          </a:xfrm>
          <a:prstGeom prst="ellipse">
            <a:avLst/>
          </a:prstGeom>
          <a:solidFill>
            <a:schemeClr val="bg1"/>
          </a:solidFill>
          <a:ln w="28575">
            <a:solidFill>
              <a:srgbClr val="FF00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
            <a:extLst>
              <a:ext uri="{FF2B5EF4-FFF2-40B4-BE49-F238E27FC236}">
                <a16:creationId xmlns:a16="http://schemas.microsoft.com/office/drawing/2014/main" id="{BA469010-3E29-41E5-B8F7-AAA0144EFB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771776"/>
            <a:ext cx="35814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5">
            <a:extLst>
              <a:ext uri="{FF2B5EF4-FFF2-40B4-BE49-F238E27FC236}">
                <a16:creationId xmlns:a16="http://schemas.microsoft.com/office/drawing/2014/main" id="{537E5BCE-98F8-4D31-8EF4-8153409E75EA}"/>
              </a:ext>
            </a:extLst>
          </p:cNvPr>
          <p:cNvSpPr txBox="1">
            <a:spLocks noChangeArrowheads="1"/>
          </p:cNvSpPr>
          <p:nvPr/>
        </p:nvSpPr>
        <p:spPr bwMode="auto">
          <a:xfrm>
            <a:off x="4953000" y="1219201"/>
            <a:ext cx="518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a:solidFill>
                  <a:srgbClr val="000000"/>
                </a:solidFill>
              </a:rPr>
              <a:t>Modify the following parameters and observe the changes to the mesh</a:t>
            </a:r>
          </a:p>
        </p:txBody>
      </p:sp>
      <p:sp>
        <p:nvSpPr>
          <p:cNvPr id="32772" name="TextBox 6">
            <a:extLst>
              <a:ext uri="{FF2B5EF4-FFF2-40B4-BE49-F238E27FC236}">
                <a16:creationId xmlns:a16="http://schemas.microsoft.com/office/drawing/2014/main" id="{D07DCF8F-180C-40C0-8F13-2E8D5A025FAB}"/>
              </a:ext>
            </a:extLst>
          </p:cNvPr>
          <p:cNvSpPr txBox="1">
            <a:spLocks noChangeArrowheads="1"/>
          </p:cNvSpPr>
          <p:nvPr/>
        </p:nvSpPr>
        <p:spPr bwMode="auto">
          <a:xfrm>
            <a:off x="5105400" y="1819276"/>
            <a:ext cx="518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600"/>
              </a:spcBef>
              <a:buClr>
                <a:srgbClr val="000000"/>
              </a:buClr>
              <a:buSzPct val="100000"/>
              <a:buFont typeface="Times New Roman" panose="02020603050405020304" pitchFamily="18" charset="0"/>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ea typeface="MS PGothic" panose="020B0600070205080204" pitchFamily="34" charset="-128"/>
              </a:defRPr>
            </a:lvl9pPr>
          </a:lstStyle>
          <a:p>
            <a:pPr eaLnBrk="1">
              <a:spcBef>
                <a:spcPct val="0"/>
              </a:spcBef>
              <a:buFont typeface="Times New Roman" panose="02020603050405020304" pitchFamily="18" charset="0"/>
              <a:buAutoNum type="arabicPeriod"/>
            </a:pPr>
            <a:r>
              <a:rPr lang="en-US" altLang="en-US" sz="1800" b="0"/>
              <a:t>Number of Tets in Proximity = 3</a:t>
            </a:r>
          </a:p>
          <a:p>
            <a:pPr eaLnBrk="1">
              <a:spcBef>
                <a:spcPct val="0"/>
              </a:spcBef>
              <a:buFont typeface="Times New Roman" panose="02020603050405020304" pitchFamily="18" charset="0"/>
              <a:buAutoNum type="arabicPeriod"/>
            </a:pPr>
            <a:r>
              <a:rPr lang="en-US" altLang="en-US" sz="1800" b="0"/>
              <a:t>Deviation angle = 5</a:t>
            </a:r>
          </a:p>
          <a:p>
            <a:pPr eaLnBrk="1">
              <a:spcBef>
                <a:spcPct val="0"/>
              </a:spcBef>
              <a:buFont typeface="Times New Roman" panose="02020603050405020304" pitchFamily="18" charset="0"/>
              <a:buAutoNum type="arabicPeriod"/>
            </a:pPr>
            <a:r>
              <a:rPr lang="en-US" altLang="en-US" sz="1800" b="0"/>
              <a:t>Surface Gradation = 1.2</a:t>
            </a:r>
          </a:p>
        </p:txBody>
      </p:sp>
      <p:pic>
        <p:nvPicPr>
          <p:cNvPr id="32773" name="Picture 8">
            <a:extLst>
              <a:ext uri="{FF2B5EF4-FFF2-40B4-BE49-F238E27FC236}">
                <a16:creationId xmlns:a16="http://schemas.microsoft.com/office/drawing/2014/main" id="{C260B5D5-8B0B-4117-BC39-026E313712F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1" y="1600200"/>
            <a:ext cx="22637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9">
            <a:extLst>
              <a:ext uri="{FF2B5EF4-FFF2-40B4-BE49-F238E27FC236}">
                <a16:creationId xmlns:a16="http://schemas.microsoft.com/office/drawing/2014/main" id="{82A279AC-828B-4155-AC12-03A11EC138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276600"/>
            <a:ext cx="358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AutoShape 4">
            <a:extLst>
              <a:ext uri="{FF2B5EF4-FFF2-40B4-BE49-F238E27FC236}">
                <a16:creationId xmlns:a16="http://schemas.microsoft.com/office/drawing/2014/main" id="{EA43B9B5-6DB9-4858-8E9C-0B0B3A97A34A}"/>
              </a:ext>
            </a:extLst>
          </p:cNvPr>
          <p:cNvSpPr>
            <a:spLocks noChangeArrowheads="1"/>
          </p:cNvSpPr>
          <p:nvPr/>
        </p:nvSpPr>
        <p:spPr bwMode="auto">
          <a:xfrm rot="-2252190">
            <a:off x="6911975" y="3086100"/>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sz="2400">
              <a:solidFill>
                <a:srgbClr val="000000"/>
              </a:solidFill>
            </a:endParaRPr>
          </a:p>
        </p:txBody>
      </p:sp>
      <p:sp>
        <p:nvSpPr>
          <p:cNvPr id="32776" name="TextBox 12">
            <a:extLst>
              <a:ext uri="{FF2B5EF4-FFF2-40B4-BE49-F238E27FC236}">
                <a16:creationId xmlns:a16="http://schemas.microsoft.com/office/drawing/2014/main" id="{944EDC06-F5D8-45E2-BC54-323897B9D8F9}"/>
              </a:ext>
            </a:extLst>
          </p:cNvPr>
          <p:cNvSpPr txBox="1">
            <a:spLocks noChangeArrowheads="1"/>
          </p:cNvSpPr>
          <p:nvPr/>
        </p:nvSpPr>
        <p:spPr bwMode="auto">
          <a:xfrm>
            <a:off x="8610600" y="37338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a:solidFill>
                  <a:srgbClr val="000000"/>
                </a:solidFill>
              </a:rPr>
              <a:t>Use the slice tool to see the interior of the mesh</a:t>
            </a:r>
          </a:p>
        </p:txBody>
      </p:sp>
      <p:sp>
        <p:nvSpPr>
          <p:cNvPr id="32777" name="TextBox 13">
            <a:extLst>
              <a:ext uri="{FF2B5EF4-FFF2-40B4-BE49-F238E27FC236}">
                <a16:creationId xmlns:a16="http://schemas.microsoft.com/office/drawing/2014/main" id="{B6EB8EC9-F392-453A-B118-9E652DB65C6F}"/>
              </a:ext>
            </a:extLst>
          </p:cNvPr>
          <p:cNvSpPr txBox="1">
            <a:spLocks noChangeArrowheads="1"/>
          </p:cNvSpPr>
          <p:nvPr/>
        </p:nvSpPr>
        <p:spPr bwMode="auto">
          <a:xfrm>
            <a:off x="8686800" y="5029201"/>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a:solidFill>
                  <a:srgbClr val="000000"/>
                </a:solidFill>
              </a:rPr>
              <a:t>From the command line:</a:t>
            </a:r>
          </a:p>
        </p:txBody>
      </p:sp>
      <p:sp>
        <p:nvSpPr>
          <p:cNvPr id="32778" name="TextBox 14">
            <a:extLst>
              <a:ext uri="{FF2B5EF4-FFF2-40B4-BE49-F238E27FC236}">
                <a16:creationId xmlns:a16="http://schemas.microsoft.com/office/drawing/2014/main" id="{441721ED-14C1-4FA7-B31D-D158779694CD}"/>
              </a:ext>
            </a:extLst>
          </p:cNvPr>
          <p:cNvSpPr txBox="1">
            <a:spLocks noChangeArrowheads="1"/>
          </p:cNvSpPr>
          <p:nvPr/>
        </p:nvSpPr>
        <p:spPr bwMode="auto">
          <a:xfrm>
            <a:off x="8686800" y="56388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b="1">
                <a:solidFill>
                  <a:srgbClr val="000000"/>
                </a:solidFill>
              </a:rPr>
              <a:t>draw tet all</a:t>
            </a:r>
          </a:p>
        </p:txBody>
      </p:sp>
      <p:sp>
        <p:nvSpPr>
          <p:cNvPr id="32779" name="TextBox 17">
            <a:extLst>
              <a:ext uri="{FF2B5EF4-FFF2-40B4-BE49-F238E27FC236}">
                <a16:creationId xmlns:a16="http://schemas.microsoft.com/office/drawing/2014/main" id="{89AB6F05-4CC3-435F-ADB1-1B795FFEA5C1}"/>
              </a:ext>
            </a:extLst>
          </p:cNvPr>
          <p:cNvSpPr txBox="1">
            <a:spLocks noChangeArrowheads="1"/>
          </p:cNvSpPr>
          <p:nvPr/>
        </p:nvSpPr>
        <p:spPr bwMode="auto">
          <a:xfrm>
            <a:off x="4603003" y="711630"/>
            <a:ext cx="3684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sz="2400" b="1" dirty="0">
                <a:solidFill>
                  <a:srgbClr val="000000"/>
                </a:solidFill>
              </a:rPr>
              <a:t>Exercise 1: Tet meshing</a:t>
            </a:r>
          </a:p>
        </p:txBody>
      </p:sp>
      <p:pic>
        <p:nvPicPr>
          <p:cNvPr id="32780" name="Picture 14">
            <a:extLst>
              <a:ext uri="{FF2B5EF4-FFF2-40B4-BE49-F238E27FC236}">
                <a16:creationId xmlns:a16="http://schemas.microsoft.com/office/drawing/2014/main" id="{602E56A0-2A89-4B52-BF3F-CBB8F2B2B4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826" y="631826"/>
            <a:ext cx="2206625"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1198CBAD-13D4-448C-B593-B27D7B43A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6" y="685801"/>
            <a:ext cx="1852613"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1">
            <a:extLst>
              <a:ext uri="{FF2B5EF4-FFF2-40B4-BE49-F238E27FC236}">
                <a16:creationId xmlns:a16="http://schemas.microsoft.com/office/drawing/2014/main" id="{9B382257-F845-4FFD-8E9A-09501048D64B}"/>
              </a:ext>
            </a:extLst>
          </p:cNvPr>
          <p:cNvSpPr txBox="1">
            <a:spLocks noChangeArrowheads="1"/>
          </p:cNvSpPr>
          <p:nvPr/>
        </p:nvSpPr>
        <p:spPr bwMode="auto">
          <a:xfrm>
            <a:off x="1781176" y="451645"/>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dirty="0"/>
              <a:t>		Curve Biasing</a:t>
            </a:r>
          </a:p>
        </p:txBody>
      </p:sp>
      <p:pic>
        <p:nvPicPr>
          <p:cNvPr id="33796" name="Picture 2">
            <a:extLst>
              <a:ext uri="{FF2B5EF4-FFF2-40B4-BE49-F238E27FC236}">
                <a16:creationId xmlns:a16="http://schemas.microsoft.com/office/drawing/2014/main" id="{EA00A98B-8272-452F-8E70-5CA444FD68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343026"/>
            <a:ext cx="23622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a:extLst>
              <a:ext uri="{FF2B5EF4-FFF2-40B4-BE49-F238E27FC236}">
                <a16:creationId xmlns:a16="http://schemas.microsoft.com/office/drawing/2014/main" id="{8697CB57-FE8F-4927-85E6-3ACBAD721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971801"/>
            <a:ext cx="2362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4">
            <a:extLst>
              <a:ext uri="{FF2B5EF4-FFF2-40B4-BE49-F238E27FC236}">
                <a16:creationId xmlns:a16="http://schemas.microsoft.com/office/drawing/2014/main" id="{6E20BE9A-5D26-4C5E-A8E4-04536826268B}"/>
              </a:ext>
            </a:extLst>
          </p:cNvPr>
          <p:cNvSpPr txBox="1">
            <a:spLocks noChangeArrowheads="1"/>
          </p:cNvSpPr>
          <p:nvPr/>
        </p:nvSpPr>
        <p:spPr bwMode="auto">
          <a:xfrm>
            <a:off x="4914900" y="2259014"/>
            <a:ext cx="22479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800" b="0"/>
              <a:t>Select </a:t>
            </a:r>
            <a:r>
              <a:rPr lang="en-US" altLang="en-US" sz="1800" b="0" i="1"/>
              <a:t>Bias </a:t>
            </a:r>
            <a:r>
              <a:rPr lang="en-US" altLang="en-US" sz="1800" b="0"/>
              <a:t>and </a:t>
            </a:r>
            <a:r>
              <a:rPr lang="en-US" altLang="en-US" sz="1800" b="0" i="1"/>
              <a:t>Intervals &amp; Bias</a:t>
            </a:r>
          </a:p>
        </p:txBody>
      </p:sp>
      <p:sp>
        <p:nvSpPr>
          <p:cNvPr id="33799" name="Text Box 5">
            <a:extLst>
              <a:ext uri="{FF2B5EF4-FFF2-40B4-BE49-F238E27FC236}">
                <a16:creationId xmlns:a16="http://schemas.microsoft.com/office/drawing/2014/main" id="{123F4BE2-C3DE-44DF-942A-22246BA27E1E}"/>
              </a:ext>
            </a:extLst>
          </p:cNvPr>
          <p:cNvSpPr txBox="1">
            <a:spLocks noChangeArrowheads="1"/>
          </p:cNvSpPr>
          <p:nvPr/>
        </p:nvSpPr>
        <p:spPr bwMode="auto">
          <a:xfrm>
            <a:off x="4914900" y="1905000"/>
            <a:ext cx="2247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800" b="0"/>
              <a:t>Pick a Curve.</a:t>
            </a:r>
          </a:p>
        </p:txBody>
      </p:sp>
      <p:sp>
        <p:nvSpPr>
          <p:cNvPr id="33800" name="Text Box 6">
            <a:extLst>
              <a:ext uri="{FF2B5EF4-FFF2-40B4-BE49-F238E27FC236}">
                <a16:creationId xmlns:a16="http://schemas.microsoft.com/office/drawing/2014/main" id="{61E6C7DE-934D-4842-9646-DD23659D7908}"/>
              </a:ext>
            </a:extLst>
          </p:cNvPr>
          <p:cNvSpPr txBox="1">
            <a:spLocks noChangeArrowheads="1"/>
          </p:cNvSpPr>
          <p:nvPr/>
        </p:nvSpPr>
        <p:spPr bwMode="auto">
          <a:xfrm>
            <a:off x="4876801" y="3781426"/>
            <a:ext cx="17065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800" b="0"/>
              <a:t>Adjust slide bar to preview biased mesh.</a:t>
            </a:r>
          </a:p>
        </p:txBody>
      </p:sp>
      <p:sp>
        <p:nvSpPr>
          <p:cNvPr id="33801" name="Text Box 10">
            <a:extLst>
              <a:ext uri="{FF2B5EF4-FFF2-40B4-BE49-F238E27FC236}">
                <a16:creationId xmlns:a16="http://schemas.microsoft.com/office/drawing/2014/main" id="{81FE7426-97D2-46B1-AC9E-833E150CE163}"/>
              </a:ext>
            </a:extLst>
          </p:cNvPr>
          <p:cNvSpPr txBox="1">
            <a:spLocks noChangeArrowheads="1"/>
          </p:cNvSpPr>
          <p:nvPr/>
        </p:nvSpPr>
        <p:spPr bwMode="auto">
          <a:xfrm>
            <a:off x="4914900" y="1295400"/>
            <a:ext cx="22479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800" b="0"/>
              <a:t>Navigate to Curve Bias Panel</a:t>
            </a:r>
          </a:p>
        </p:txBody>
      </p:sp>
      <p:sp>
        <p:nvSpPr>
          <p:cNvPr id="33802" name="Oval 11">
            <a:extLst>
              <a:ext uri="{FF2B5EF4-FFF2-40B4-BE49-F238E27FC236}">
                <a16:creationId xmlns:a16="http://schemas.microsoft.com/office/drawing/2014/main" id="{54D855BE-4866-427D-A1C4-C00EAC200F94}"/>
              </a:ext>
            </a:extLst>
          </p:cNvPr>
          <p:cNvSpPr>
            <a:spLocks noChangeArrowheads="1"/>
          </p:cNvSpPr>
          <p:nvPr/>
        </p:nvSpPr>
        <p:spPr bwMode="auto">
          <a:xfrm>
            <a:off x="4495800" y="1295400"/>
            <a:ext cx="381000" cy="304800"/>
          </a:xfrm>
          <a:prstGeom prst="ellipse">
            <a:avLst/>
          </a:prstGeom>
          <a:solidFill>
            <a:srgbClr val="FFFFFF"/>
          </a:solidFill>
          <a:ln w="28440" cap="sq">
            <a:solidFill>
              <a:srgbClr val="FF00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1</a:t>
            </a:r>
          </a:p>
        </p:txBody>
      </p:sp>
      <p:sp>
        <p:nvSpPr>
          <p:cNvPr id="33803" name="Oval 12">
            <a:extLst>
              <a:ext uri="{FF2B5EF4-FFF2-40B4-BE49-F238E27FC236}">
                <a16:creationId xmlns:a16="http://schemas.microsoft.com/office/drawing/2014/main" id="{82E2D792-9723-43CE-B5B1-42883AA31502}"/>
              </a:ext>
            </a:extLst>
          </p:cNvPr>
          <p:cNvSpPr>
            <a:spLocks noChangeArrowheads="1"/>
          </p:cNvSpPr>
          <p:nvPr/>
        </p:nvSpPr>
        <p:spPr bwMode="auto">
          <a:xfrm>
            <a:off x="4495800" y="1905000"/>
            <a:ext cx="381000" cy="304800"/>
          </a:xfrm>
          <a:prstGeom prst="ellipse">
            <a:avLst/>
          </a:prstGeom>
          <a:solidFill>
            <a:srgbClr val="FFFFFF"/>
          </a:solidFill>
          <a:ln w="28440" cap="sq">
            <a:solidFill>
              <a:srgbClr val="33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2</a:t>
            </a:r>
          </a:p>
        </p:txBody>
      </p:sp>
      <p:sp>
        <p:nvSpPr>
          <p:cNvPr id="33804" name="Oval 13">
            <a:extLst>
              <a:ext uri="{FF2B5EF4-FFF2-40B4-BE49-F238E27FC236}">
                <a16:creationId xmlns:a16="http://schemas.microsoft.com/office/drawing/2014/main" id="{D66C5E2F-8CE2-4C91-AF84-27C0AE42D307}"/>
              </a:ext>
            </a:extLst>
          </p:cNvPr>
          <p:cNvSpPr>
            <a:spLocks noChangeArrowheads="1"/>
          </p:cNvSpPr>
          <p:nvPr/>
        </p:nvSpPr>
        <p:spPr bwMode="auto">
          <a:xfrm>
            <a:off x="4495800" y="2263775"/>
            <a:ext cx="381000" cy="304800"/>
          </a:xfrm>
          <a:prstGeom prst="ellipse">
            <a:avLst/>
          </a:prstGeom>
          <a:solidFill>
            <a:srgbClr val="FFFFFF"/>
          </a:solidFill>
          <a:ln w="28440" cap="sq">
            <a:solidFill>
              <a:srgbClr val="339933"/>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3</a:t>
            </a:r>
          </a:p>
        </p:txBody>
      </p:sp>
      <p:sp>
        <p:nvSpPr>
          <p:cNvPr id="33805" name="Oval 14">
            <a:extLst>
              <a:ext uri="{FF2B5EF4-FFF2-40B4-BE49-F238E27FC236}">
                <a16:creationId xmlns:a16="http://schemas.microsoft.com/office/drawing/2014/main" id="{ACBC436C-48CD-4F7D-9376-BA666EB9056D}"/>
              </a:ext>
            </a:extLst>
          </p:cNvPr>
          <p:cNvSpPr>
            <a:spLocks noChangeArrowheads="1"/>
          </p:cNvSpPr>
          <p:nvPr/>
        </p:nvSpPr>
        <p:spPr bwMode="auto">
          <a:xfrm>
            <a:off x="4495800" y="2867025"/>
            <a:ext cx="381000" cy="304800"/>
          </a:xfrm>
          <a:prstGeom prst="ellipse">
            <a:avLst/>
          </a:prstGeom>
          <a:solidFill>
            <a:srgbClr val="FFFFFF"/>
          </a:solidFill>
          <a:ln w="28440" cap="sq">
            <a:solidFill>
              <a:srgbClr val="FF99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4</a:t>
            </a:r>
          </a:p>
        </p:txBody>
      </p:sp>
      <p:sp>
        <p:nvSpPr>
          <p:cNvPr id="33806" name="Text Box 15">
            <a:extLst>
              <a:ext uri="{FF2B5EF4-FFF2-40B4-BE49-F238E27FC236}">
                <a16:creationId xmlns:a16="http://schemas.microsoft.com/office/drawing/2014/main" id="{AB3AC698-EC51-4B54-824D-BF6C5C02B4C5}"/>
              </a:ext>
            </a:extLst>
          </p:cNvPr>
          <p:cNvSpPr txBox="1">
            <a:spLocks noChangeArrowheads="1"/>
          </p:cNvSpPr>
          <p:nvPr/>
        </p:nvSpPr>
        <p:spPr bwMode="auto">
          <a:xfrm>
            <a:off x="4914900" y="2867026"/>
            <a:ext cx="22479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800" b="0"/>
              <a:t>Set number of intervals, start vertex, etc..</a:t>
            </a:r>
          </a:p>
        </p:txBody>
      </p:sp>
      <p:sp>
        <p:nvSpPr>
          <p:cNvPr id="33807" name="AutoShape 16">
            <a:extLst>
              <a:ext uri="{FF2B5EF4-FFF2-40B4-BE49-F238E27FC236}">
                <a16:creationId xmlns:a16="http://schemas.microsoft.com/office/drawing/2014/main" id="{06173508-BCB8-43EB-9E1B-7D22BDE47336}"/>
              </a:ext>
            </a:extLst>
          </p:cNvPr>
          <p:cNvSpPr>
            <a:spLocks noChangeArrowheads="1"/>
          </p:cNvSpPr>
          <p:nvPr/>
        </p:nvSpPr>
        <p:spPr bwMode="auto">
          <a:xfrm rot="-2220000">
            <a:off x="2713038" y="1020763"/>
            <a:ext cx="152400" cy="228600"/>
          </a:xfrm>
          <a:prstGeom prst="upArrow">
            <a:avLst>
              <a:gd name="adj1" fmla="val 37500"/>
              <a:gd name="adj2" fmla="val 78125"/>
            </a:avLst>
          </a:prstGeom>
          <a:solidFill>
            <a:srgbClr val="FFFFFF"/>
          </a:solidFill>
          <a:ln w="9360" cap="sq">
            <a:solidFill>
              <a:srgbClr val="000000"/>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a:p>
        </p:txBody>
      </p:sp>
      <p:sp>
        <p:nvSpPr>
          <p:cNvPr id="33808" name="Oval 17">
            <a:extLst>
              <a:ext uri="{FF2B5EF4-FFF2-40B4-BE49-F238E27FC236}">
                <a16:creationId xmlns:a16="http://schemas.microsoft.com/office/drawing/2014/main" id="{A038D177-D9A1-41CF-88FF-A659DC41ADE9}"/>
              </a:ext>
            </a:extLst>
          </p:cNvPr>
          <p:cNvSpPr>
            <a:spLocks noChangeArrowheads="1"/>
          </p:cNvSpPr>
          <p:nvPr/>
        </p:nvSpPr>
        <p:spPr bwMode="auto">
          <a:xfrm>
            <a:off x="4495800" y="3857625"/>
            <a:ext cx="381000" cy="304800"/>
          </a:xfrm>
          <a:prstGeom prst="ellipse">
            <a:avLst/>
          </a:prstGeom>
          <a:solidFill>
            <a:srgbClr val="FFFFFF"/>
          </a:solidFill>
          <a:ln w="28440" cap="sq">
            <a:solidFill>
              <a:srgbClr val="FF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5</a:t>
            </a:r>
          </a:p>
        </p:txBody>
      </p:sp>
      <p:sp>
        <p:nvSpPr>
          <p:cNvPr id="33809" name="AutoShape 18">
            <a:extLst>
              <a:ext uri="{FF2B5EF4-FFF2-40B4-BE49-F238E27FC236}">
                <a16:creationId xmlns:a16="http://schemas.microsoft.com/office/drawing/2014/main" id="{BC70317D-EA72-4E81-BD98-6CD444A7C89D}"/>
              </a:ext>
            </a:extLst>
          </p:cNvPr>
          <p:cNvSpPr>
            <a:spLocks noChangeArrowheads="1"/>
          </p:cNvSpPr>
          <p:nvPr/>
        </p:nvSpPr>
        <p:spPr bwMode="auto">
          <a:xfrm rot="-2220000">
            <a:off x="2994025" y="1482725"/>
            <a:ext cx="152400" cy="228600"/>
          </a:xfrm>
          <a:prstGeom prst="upArrow">
            <a:avLst>
              <a:gd name="adj1" fmla="val 37500"/>
              <a:gd name="adj2" fmla="val 78125"/>
            </a:avLst>
          </a:prstGeom>
          <a:solidFill>
            <a:srgbClr val="FFFFFF"/>
          </a:solidFill>
          <a:ln w="9360" cap="sq">
            <a:solidFill>
              <a:srgbClr val="000000"/>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a:p>
        </p:txBody>
      </p:sp>
      <p:sp>
        <p:nvSpPr>
          <p:cNvPr id="33810" name="AutoShape 19">
            <a:extLst>
              <a:ext uri="{FF2B5EF4-FFF2-40B4-BE49-F238E27FC236}">
                <a16:creationId xmlns:a16="http://schemas.microsoft.com/office/drawing/2014/main" id="{29B6F91B-52E8-423F-805F-27C6DE024727}"/>
              </a:ext>
            </a:extLst>
          </p:cNvPr>
          <p:cNvSpPr>
            <a:spLocks noChangeArrowheads="1"/>
          </p:cNvSpPr>
          <p:nvPr/>
        </p:nvSpPr>
        <p:spPr bwMode="auto">
          <a:xfrm rot="-2220000">
            <a:off x="2514600" y="2516188"/>
            <a:ext cx="152400" cy="228600"/>
          </a:xfrm>
          <a:prstGeom prst="upArrow">
            <a:avLst>
              <a:gd name="adj1" fmla="val 37500"/>
              <a:gd name="adj2" fmla="val 78125"/>
            </a:avLst>
          </a:prstGeom>
          <a:solidFill>
            <a:srgbClr val="FFFFFF"/>
          </a:solidFill>
          <a:ln w="9360" cap="sq">
            <a:solidFill>
              <a:srgbClr val="000000"/>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a:p>
        </p:txBody>
      </p:sp>
      <p:sp>
        <p:nvSpPr>
          <p:cNvPr id="33811" name="Oval 20">
            <a:extLst>
              <a:ext uri="{FF2B5EF4-FFF2-40B4-BE49-F238E27FC236}">
                <a16:creationId xmlns:a16="http://schemas.microsoft.com/office/drawing/2014/main" id="{2FE16542-64DF-4973-917A-513B3B7405CE}"/>
              </a:ext>
            </a:extLst>
          </p:cNvPr>
          <p:cNvSpPr>
            <a:spLocks noChangeArrowheads="1"/>
          </p:cNvSpPr>
          <p:nvPr/>
        </p:nvSpPr>
        <p:spPr bwMode="auto">
          <a:xfrm>
            <a:off x="2514600" y="1600200"/>
            <a:ext cx="381000" cy="304800"/>
          </a:xfrm>
          <a:prstGeom prst="ellipse">
            <a:avLst/>
          </a:prstGeom>
          <a:solidFill>
            <a:srgbClr val="FFFFFF"/>
          </a:solidFill>
          <a:ln w="28440" cap="sq">
            <a:solidFill>
              <a:srgbClr val="FF00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1</a:t>
            </a:r>
          </a:p>
        </p:txBody>
      </p:sp>
      <p:sp>
        <p:nvSpPr>
          <p:cNvPr id="33812" name="Oval 21">
            <a:extLst>
              <a:ext uri="{FF2B5EF4-FFF2-40B4-BE49-F238E27FC236}">
                <a16:creationId xmlns:a16="http://schemas.microsoft.com/office/drawing/2014/main" id="{855AA8FF-D4B0-41B6-ABF2-32B370119F22}"/>
              </a:ext>
            </a:extLst>
          </p:cNvPr>
          <p:cNvSpPr>
            <a:spLocks noChangeArrowheads="1"/>
          </p:cNvSpPr>
          <p:nvPr/>
        </p:nvSpPr>
        <p:spPr bwMode="auto">
          <a:xfrm>
            <a:off x="2914650" y="2962275"/>
            <a:ext cx="381000" cy="304800"/>
          </a:xfrm>
          <a:prstGeom prst="ellipse">
            <a:avLst/>
          </a:prstGeom>
          <a:solidFill>
            <a:srgbClr val="FFFFFF"/>
          </a:solidFill>
          <a:ln w="28440" cap="sq">
            <a:solidFill>
              <a:srgbClr val="33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2</a:t>
            </a:r>
          </a:p>
        </p:txBody>
      </p:sp>
      <p:sp>
        <p:nvSpPr>
          <p:cNvPr id="33813" name="Oval 22">
            <a:extLst>
              <a:ext uri="{FF2B5EF4-FFF2-40B4-BE49-F238E27FC236}">
                <a16:creationId xmlns:a16="http://schemas.microsoft.com/office/drawing/2014/main" id="{FFA3E941-15BE-4F70-B9CD-19A22F4A6F1E}"/>
              </a:ext>
            </a:extLst>
          </p:cNvPr>
          <p:cNvSpPr>
            <a:spLocks noChangeArrowheads="1"/>
          </p:cNvSpPr>
          <p:nvPr/>
        </p:nvSpPr>
        <p:spPr bwMode="auto">
          <a:xfrm>
            <a:off x="2928938" y="3713163"/>
            <a:ext cx="381000" cy="304800"/>
          </a:xfrm>
          <a:prstGeom prst="ellipse">
            <a:avLst/>
          </a:prstGeom>
          <a:solidFill>
            <a:srgbClr val="FFFFFF"/>
          </a:solidFill>
          <a:ln w="28440" cap="sq">
            <a:solidFill>
              <a:srgbClr val="339933"/>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3</a:t>
            </a:r>
          </a:p>
        </p:txBody>
      </p:sp>
      <p:sp>
        <p:nvSpPr>
          <p:cNvPr id="33814" name="AutoShape 23">
            <a:extLst>
              <a:ext uri="{FF2B5EF4-FFF2-40B4-BE49-F238E27FC236}">
                <a16:creationId xmlns:a16="http://schemas.microsoft.com/office/drawing/2014/main" id="{B002C52C-CE10-482C-9FEC-EC5A55651576}"/>
              </a:ext>
            </a:extLst>
          </p:cNvPr>
          <p:cNvSpPr>
            <a:spLocks noChangeArrowheads="1"/>
          </p:cNvSpPr>
          <p:nvPr/>
        </p:nvSpPr>
        <p:spPr bwMode="auto">
          <a:xfrm rot="-2220000">
            <a:off x="2700338" y="3714750"/>
            <a:ext cx="152400" cy="228600"/>
          </a:xfrm>
          <a:prstGeom prst="upArrow">
            <a:avLst>
              <a:gd name="adj1" fmla="val 37500"/>
              <a:gd name="adj2" fmla="val 78125"/>
            </a:avLst>
          </a:prstGeom>
          <a:solidFill>
            <a:srgbClr val="FFFFFF"/>
          </a:solidFill>
          <a:ln w="9360" cap="sq">
            <a:solidFill>
              <a:srgbClr val="000000"/>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a:p>
        </p:txBody>
      </p:sp>
      <p:sp>
        <p:nvSpPr>
          <p:cNvPr id="33815" name="Oval 24">
            <a:extLst>
              <a:ext uri="{FF2B5EF4-FFF2-40B4-BE49-F238E27FC236}">
                <a16:creationId xmlns:a16="http://schemas.microsoft.com/office/drawing/2014/main" id="{D414FE12-B940-46A1-A996-CB761050D2B3}"/>
              </a:ext>
            </a:extLst>
          </p:cNvPr>
          <p:cNvSpPr>
            <a:spLocks noChangeArrowheads="1"/>
          </p:cNvSpPr>
          <p:nvPr/>
        </p:nvSpPr>
        <p:spPr bwMode="auto">
          <a:xfrm>
            <a:off x="3276600" y="4191000"/>
            <a:ext cx="381000" cy="304800"/>
          </a:xfrm>
          <a:prstGeom prst="ellipse">
            <a:avLst/>
          </a:prstGeom>
          <a:solidFill>
            <a:srgbClr val="FFFFFF"/>
          </a:solidFill>
          <a:ln w="28440" cap="sq">
            <a:solidFill>
              <a:srgbClr val="FF99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4</a:t>
            </a:r>
          </a:p>
        </p:txBody>
      </p:sp>
      <p:sp>
        <p:nvSpPr>
          <p:cNvPr id="33816" name="Oval 25">
            <a:extLst>
              <a:ext uri="{FF2B5EF4-FFF2-40B4-BE49-F238E27FC236}">
                <a16:creationId xmlns:a16="http://schemas.microsoft.com/office/drawing/2014/main" id="{5B151A9F-DE97-4F35-B041-E08A8416FD64}"/>
              </a:ext>
            </a:extLst>
          </p:cNvPr>
          <p:cNvSpPr>
            <a:spLocks noChangeArrowheads="1"/>
          </p:cNvSpPr>
          <p:nvPr/>
        </p:nvSpPr>
        <p:spPr bwMode="auto">
          <a:xfrm>
            <a:off x="3009900" y="4805363"/>
            <a:ext cx="381000" cy="304800"/>
          </a:xfrm>
          <a:prstGeom prst="ellipse">
            <a:avLst/>
          </a:prstGeom>
          <a:solidFill>
            <a:srgbClr val="FFFFFF"/>
          </a:solidFill>
          <a:ln w="28440" cap="sq">
            <a:solidFill>
              <a:srgbClr val="FF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5</a:t>
            </a:r>
          </a:p>
        </p:txBody>
      </p:sp>
      <p:sp>
        <p:nvSpPr>
          <p:cNvPr id="33817" name="AutoShape 26">
            <a:extLst>
              <a:ext uri="{FF2B5EF4-FFF2-40B4-BE49-F238E27FC236}">
                <a16:creationId xmlns:a16="http://schemas.microsoft.com/office/drawing/2014/main" id="{6AA2C531-998E-4E17-8DEC-834550558EC9}"/>
              </a:ext>
            </a:extLst>
          </p:cNvPr>
          <p:cNvSpPr>
            <a:spLocks noChangeArrowheads="1"/>
          </p:cNvSpPr>
          <p:nvPr/>
        </p:nvSpPr>
        <p:spPr bwMode="auto">
          <a:xfrm rot="-2220000">
            <a:off x="2857500" y="4806950"/>
            <a:ext cx="152400" cy="228600"/>
          </a:xfrm>
          <a:prstGeom prst="upArrow">
            <a:avLst>
              <a:gd name="adj1" fmla="val 37500"/>
              <a:gd name="adj2" fmla="val 78125"/>
            </a:avLst>
          </a:prstGeom>
          <a:solidFill>
            <a:srgbClr val="FFFFFF"/>
          </a:solidFill>
          <a:ln w="9360" cap="sq">
            <a:solidFill>
              <a:srgbClr val="000000"/>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a:p>
        </p:txBody>
      </p:sp>
      <p:pic>
        <p:nvPicPr>
          <p:cNvPr id="33818" name="Picture 27">
            <a:extLst>
              <a:ext uri="{FF2B5EF4-FFF2-40B4-BE49-F238E27FC236}">
                <a16:creationId xmlns:a16="http://schemas.microsoft.com/office/drawing/2014/main" id="{2A34FD9D-FCD0-4F8C-9E40-C6C2BEB379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665" r="19440" b="8110"/>
          <a:stretch>
            <a:fillRect/>
          </a:stretch>
        </p:blipFill>
        <p:spPr bwMode="auto">
          <a:xfrm>
            <a:off x="4495800" y="4419601"/>
            <a:ext cx="289560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9" name="Text Box 28">
            <a:extLst>
              <a:ext uri="{FF2B5EF4-FFF2-40B4-BE49-F238E27FC236}">
                <a16:creationId xmlns:a16="http://schemas.microsoft.com/office/drawing/2014/main" id="{D6F54EE5-F496-4CDE-A4DF-744A5515BE43}"/>
              </a:ext>
            </a:extLst>
          </p:cNvPr>
          <p:cNvSpPr txBox="1">
            <a:spLocks noChangeArrowheads="1"/>
          </p:cNvSpPr>
          <p:nvPr/>
        </p:nvSpPr>
        <p:spPr bwMode="auto">
          <a:xfrm>
            <a:off x="7391400" y="4967288"/>
            <a:ext cx="2743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800" b="0"/>
              <a:t>Propagate Curve Bias</a:t>
            </a:r>
          </a:p>
        </p:txBody>
      </p:sp>
      <p:sp>
        <p:nvSpPr>
          <p:cNvPr id="33820" name="Text Box 29">
            <a:extLst>
              <a:ext uri="{FF2B5EF4-FFF2-40B4-BE49-F238E27FC236}">
                <a16:creationId xmlns:a16="http://schemas.microsoft.com/office/drawing/2014/main" id="{A10C7EC3-9620-4C44-B456-99F30E6BDA74}"/>
              </a:ext>
            </a:extLst>
          </p:cNvPr>
          <p:cNvSpPr txBox="1">
            <a:spLocks noChangeArrowheads="1"/>
          </p:cNvSpPr>
          <p:nvPr/>
        </p:nvSpPr>
        <p:spPr bwMode="auto">
          <a:xfrm>
            <a:off x="7391400" y="5378450"/>
            <a:ext cx="27432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800" b="0"/>
              <a:t>Choose from Bias Scheme on GUI panel</a:t>
            </a:r>
          </a:p>
        </p:txBody>
      </p:sp>
      <p:sp>
        <p:nvSpPr>
          <p:cNvPr id="33821" name="Oval 30">
            <a:extLst>
              <a:ext uri="{FF2B5EF4-FFF2-40B4-BE49-F238E27FC236}">
                <a16:creationId xmlns:a16="http://schemas.microsoft.com/office/drawing/2014/main" id="{AEB210E8-2DAD-47C9-96D8-7BE76CD91B90}"/>
              </a:ext>
            </a:extLst>
          </p:cNvPr>
          <p:cNvSpPr>
            <a:spLocks noChangeArrowheads="1"/>
          </p:cNvSpPr>
          <p:nvPr/>
        </p:nvSpPr>
        <p:spPr bwMode="auto">
          <a:xfrm>
            <a:off x="9753600" y="5715000"/>
            <a:ext cx="381000" cy="304800"/>
          </a:xfrm>
          <a:prstGeom prst="ellipse">
            <a:avLst/>
          </a:prstGeom>
          <a:solidFill>
            <a:srgbClr val="FFFFFF"/>
          </a:solidFill>
          <a:ln w="28440" cap="sq">
            <a:solidFill>
              <a:srgbClr val="339933"/>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3</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a:extLst>
              <a:ext uri="{FF2B5EF4-FFF2-40B4-BE49-F238E27FC236}">
                <a16:creationId xmlns:a16="http://schemas.microsoft.com/office/drawing/2014/main" id="{9312D38A-CE06-4B33-936F-12E80E28A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3886201"/>
            <a:ext cx="2849563"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a:extLst>
              <a:ext uri="{FF2B5EF4-FFF2-40B4-BE49-F238E27FC236}">
                <a16:creationId xmlns:a16="http://schemas.microsoft.com/office/drawing/2014/main" id="{CBB25162-453D-4199-BBA9-4824049CB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1" y="2133600"/>
            <a:ext cx="2468563"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3">
            <a:extLst>
              <a:ext uri="{FF2B5EF4-FFF2-40B4-BE49-F238E27FC236}">
                <a16:creationId xmlns:a16="http://schemas.microsoft.com/office/drawing/2014/main" id="{301F4567-CEFB-4FB5-98FA-72C7F89DBF07}"/>
              </a:ext>
            </a:extLst>
          </p:cNvPr>
          <p:cNvSpPr txBox="1">
            <a:spLocks noChangeArrowheads="1"/>
          </p:cNvSpPr>
          <p:nvPr/>
        </p:nvSpPr>
        <p:spPr bwMode="auto">
          <a:xfrm>
            <a:off x="2425701" y="604045"/>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dirty="0"/>
              <a:t>Mesh Control Exercise 2</a:t>
            </a:r>
          </a:p>
        </p:txBody>
      </p:sp>
      <p:sp>
        <p:nvSpPr>
          <p:cNvPr id="35845" name="Rectangle 4">
            <a:extLst>
              <a:ext uri="{FF2B5EF4-FFF2-40B4-BE49-F238E27FC236}">
                <a16:creationId xmlns:a16="http://schemas.microsoft.com/office/drawing/2014/main" id="{FBA5310B-CF75-4532-8FD5-89F98DCFB799}"/>
              </a:ext>
            </a:extLst>
          </p:cNvPr>
          <p:cNvSpPr>
            <a:spLocks noChangeArrowheads="1"/>
          </p:cNvSpPr>
          <p:nvPr/>
        </p:nvSpPr>
        <p:spPr bwMode="auto">
          <a:xfrm>
            <a:off x="2590800" y="1295401"/>
            <a:ext cx="3886200" cy="304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457200" indent="-455613">
              <a:spcBef>
                <a:spcPts val="6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600" b="0"/>
              <a:t>Create the simple model shown using the GUI or command line</a:t>
            </a:r>
          </a:p>
          <a:p>
            <a:pPr>
              <a:spcBef>
                <a:spcPct val="0"/>
              </a:spcBef>
              <a:buClrTx/>
              <a:buFontTx/>
              <a:buNone/>
            </a:pPr>
            <a:r>
              <a:rPr lang="en-US" altLang="en-US" sz="1600" b="0"/>
              <a:t>	</a:t>
            </a:r>
          </a:p>
          <a:p>
            <a:pPr>
              <a:spcBef>
                <a:spcPct val="0"/>
              </a:spcBef>
              <a:buClrTx/>
              <a:buFontTx/>
              <a:buNone/>
            </a:pPr>
            <a:r>
              <a:rPr lang="en-US" altLang="en-US" sz="1600" b="0"/>
              <a:t>Use the procedure shown in the previous slide to generate a biased mesh</a:t>
            </a:r>
          </a:p>
          <a:p>
            <a:pPr>
              <a:spcBef>
                <a:spcPct val="0"/>
              </a:spcBef>
              <a:buClrTx/>
              <a:buFontTx/>
              <a:buNone/>
            </a:pPr>
            <a:endParaRPr lang="en-US" altLang="en-US" sz="1600" b="0"/>
          </a:p>
          <a:p>
            <a:pPr>
              <a:spcBef>
                <a:spcPct val="0"/>
              </a:spcBef>
              <a:buClrTx/>
              <a:buFontTx/>
              <a:buNone/>
            </a:pPr>
            <a:r>
              <a:rPr lang="en-US" altLang="en-US" sz="1600" b="0"/>
              <a:t>Experiment with different options of curve bias</a:t>
            </a:r>
          </a:p>
          <a:p>
            <a:pPr>
              <a:spcBef>
                <a:spcPct val="0"/>
              </a:spcBef>
              <a:buClrTx/>
              <a:buFontTx/>
              <a:buNone/>
            </a:pPr>
            <a:endParaRPr lang="en-US" altLang="en-US" sz="1600" b="0"/>
          </a:p>
          <a:p>
            <a:pPr>
              <a:spcBef>
                <a:spcPct val="0"/>
              </a:spcBef>
              <a:buClrTx/>
              <a:buFontTx/>
              <a:buNone/>
            </a:pPr>
            <a:r>
              <a:rPr lang="en-US" altLang="en-US" sz="1600" b="0"/>
              <a:t>What happens if propagate curve </a:t>
            </a:r>
          </a:p>
          <a:p>
            <a:pPr>
              <a:spcBef>
                <a:spcPct val="0"/>
              </a:spcBef>
              <a:buClrTx/>
              <a:buFontTx/>
              <a:buNone/>
            </a:pPr>
            <a:r>
              <a:rPr lang="en-US" altLang="en-US" sz="1600" b="0"/>
              <a:t>bias is not applied?</a:t>
            </a:r>
          </a:p>
          <a:p>
            <a:pPr>
              <a:spcBef>
                <a:spcPct val="0"/>
              </a:spcBef>
              <a:buClrTx/>
              <a:buFontTx/>
              <a:buNone/>
            </a:pPr>
            <a:endParaRPr lang="en-US" altLang="en-US" sz="1600" b="0"/>
          </a:p>
        </p:txBody>
      </p:sp>
      <p:sp>
        <p:nvSpPr>
          <p:cNvPr id="35846" name="Oval 5">
            <a:extLst>
              <a:ext uri="{FF2B5EF4-FFF2-40B4-BE49-F238E27FC236}">
                <a16:creationId xmlns:a16="http://schemas.microsoft.com/office/drawing/2014/main" id="{FABD824A-75E4-42C1-A9CD-C6F7E05A05F1}"/>
              </a:ext>
            </a:extLst>
          </p:cNvPr>
          <p:cNvSpPr>
            <a:spLocks noChangeArrowheads="1"/>
          </p:cNvSpPr>
          <p:nvPr/>
        </p:nvSpPr>
        <p:spPr bwMode="auto">
          <a:xfrm>
            <a:off x="2209800" y="1295400"/>
            <a:ext cx="381000" cy="304800"/>
          </a:xfrm>
          <a:prstGeom prst="ellipse">
            <a:avLst/>
          </a:prstGeom>
          <a:solidFill>
            <a:srgbClr val="FFFFFF"/>
          </a:solidFill>
          <a:ln w="28440" cap="sq">
            <a:solidFill>
              <a:srgbClr val="FF00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1</a:t>
            </a:r>
          </a:p>
        </p:txBody>
      </p:sp>
      <p:sp>
        <p:nvSpPr>
          <p:cNvPr id="35847" name="Oval 6">
            <a:extLst>
              <a:ext uri="{FF2B5EF4-FFF2-40B4-BE49-F238E27FC236}">
                <a16:creationId xmlns:a16="http://schemas.microsoft.com/office/drawing/2014/main" id="{7DCB58FF-27B1-4EDF-910E-6B11C64E19BC}"/>
              </a:ext>
            </a:extLst>
          </p:cNvPr>
          <p:cNvSpPr>
            <a:spLocks noChangeArrowheads="1"/>
          </p:cNvSpPr>
          <p:nvPr/>
        </p:nvSpPr>
        <p:spPr bwMode="auto">
          <a:xfrm>
            <a:off x="2209800" y="2133600"/>
            <a:ext cx="381000" cy="304800"/>
          </a:xfrm>
          <a:prstGeom prst="ellipse">
            <a:avLst/>
          </a:prstGeom>
          <a:solidFill>
            <a:srgbClr val="FFFFFF"/>
          </a:solidFill>
          <a:ln w="28440" cap="sq">
            <a:solidFill>
              <a:srgbClr val="33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2</a:t>
            </a:r>
          </a:p>
        </p:txBody>
      </p:sp>
      <p:sp>
        <p:nvSpPr>
          <p:cNvPr id="35848" name="Rectangle 7">
            <a:extLst>
              <a:ext uri="{FF2B5EF4-FFF2-40B4-BE49-F238E27FC236}">
                <a16:creationId xmlns:a16="http://schemas.microsoft.com/office/drawing/2014/main" id="{9A58148C-4188-49DE-9A00-57EC56DA1D0D}"/>
              </a:ext>
            </a:extLst>
          </p:cNvPr>
          <p:cNvSpPr>
            <a:spLocks noChangeArrowheads="1"/>
          </p:cNvSpPr>
          <p:nvPr/>
        </p:nvSpPr>
        <p:spPr bwMode="auto">
          <a:xfrm>
            <a:off x="6858000" y="1295400"/>
            <a:ext cx="34290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457200" indent="-455613">
              <a:spcBef>
                <a:spcPts val="6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600"/>
              <a:t>Brick x 10 y 10 z 20</a:t>
            </a:r>
          </a:p>
          <a:p>
            <a:pPr>
              <a:spcBef>
                <a:spcPct val="0"/>
              </a:spcBef>
              <a:buClrTx/>
              <a:buFontTx/>
              <a:buNone/>
            </a:pPr>
            <a:r>
              <a:rPr lang="en-US" altLang="en-US" sz="1600"/>
              <a:t>Create cylinder height 25 rad 3</a:t>
            </a:r>
          </a:p>
          <a:p>
            <a:pPr>
              <a:spcBef>
                <a:spcPct val="0"/>
              </a:spcBef>
              <a:buClrTx/>
              <a:buFontTx/>
              <a:buNone/>
            </a:pPr>
            <a:r>
              <a:rPr lang="en-US" altLang="en-US" sz="1600"/>
              <a:t>Subtract vol 2 from vol 1</a:t>
            </a:r>
          </a:p>
        </p:txBody>
      </p:sp>
      <p:sp>
        <p:nvSpPr>
          <p:cNvPr id="35849" name="Oval 8">
            <a:extLst>
              <a:ext uri="{FF2B5EF4-FFF2-40B4-BE49-F238E27FC236}">
                <a16:creationId xmlns:a16="http://schemas.microsoft.com/office/drawing/2014/main" id="{105B7CAF-F970-49AE-8F08-3E0867487115}"/>
              </a:ext>
            </a:extLst>
          </p:cNvPr>
          <p:cNvSpPr>
            <a:spLocks noChangeArrowheads="1"/>
          </p:cNvSpPr>
          <p:nvPr/>
        </p:nvSpPr>
        <p:spPr bwMode="auto">
          <a:xfrm>
            <a:off x="2209800" y="2819400"/>
            <a:ext cx="381000" cy="304800"/>
          </a:xfrm>
          <a:prstGeom prst="ellipse">
            <a:avLst/>
          </a:prstGeom>
          <a:solidFill>
            <a:srgbClr val="FFFFFF"/>
          </a:solidFill>
          <a:ln w="28440" cap="sq">
            <a:solidFill>
              <a:srgbClr val="339933"/>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3</a:t>
            </a:r>
          </a:p>
        </p:txBody>
      </p:sp>
      <p:pic>
        <p:nvPicPr>
          <p:cNvPr id="35850" name="Picture 2">
            <a:extLst>
              <a:ext uri="{FF2B5EF4-FFF2-40B4-BE49-F238E27FC236}">
                <a16:creationId xmlns:a16="http://schemas.microsoft.com/office/drawing/2014/main" id="{400249D2-31B6-4C1B-856C-03EA48D040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3138" y="2446338"/>
            <a:ext cx="2024062"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a:extLst>
              <a:ext uri="{FF2B5EF4-FFF2-40B4-BE49-F238E27FC236}">
                <a16:creationId xmlns:a16="http://schemas.microsoft.com/office/drawing/2014/main" id="{EA4B8397-BD01-40D2-8AA5-F520FE29A40E}"/>
              </a:ext>
            </a:extLst>
          </p:cNvPr>
          <p:cNvSpPr txBox="1">
            <a:spLocks noChangeArrowheads="1"/>
          </p:cNvSpPr>
          <p:nvPr/>
        </p:nvSpPr>
        <p:spPr bwMode="auto">
          <a:xfrm>
            <a:off x="2438401" y="570707"/>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dirty="0"/>
              <a:t>Mesh Refinement</a:t>
            </a:r>
          </a:p>
        </p:txBody>
      </p:sp>
      <p:sp>
        <p:nvSpPr>
          <p:cNvPr id="37891" name="Text Box 2">
            <a:extLst>
              <a:ext uri="{FF2B5EF4-FFF2-40B4-BE49-F238E27FC236}">
                <a16:creationId xmlns:a16="http://schemas.microsoft.com/office/drawing/2014/main" id="{FC8C47B4-1DC4-44A1-B898-29CFC7C41B65}"/>
              </a:ext>
            </a:extLst>
          </p:cNvPr>
          <p:cNvSpPr txBox="1">
            <a:spLocks noChangeArrowheads="1"/>
          </p:cNvSpPr>
          <p:nvPr/>
        </p:nvSpPr>
        <p:spPr bwMode="auto">
          <a:xfrm>
            <a:off x="1828800" y="1584326"/>
            <a:ext cx="4838700" cy="16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219075" indent="-219075">
              <a:spcBef>
                <a:spcPts val="600"/>
              </a:spcBef>
              <a:buClr>
                <a:srgbClr val="000000"/>
              </a:buClr>
              <a:buSzPct val="100000"/>
              <a:buFont typeface="Times New Roman" panose="02020603050405020304" pitchFamily="18" charset="0"/>
              <a:tabLst>
                <a:tab pos="219075" algn="l"/>
                <a:tab pos="1133475" algn="l"/>
                <a:tab pos="2047875" algn="l"/>
                <a:tab pos="2962275" algn="l"/>
                <a:tab pos="3876675" algn="l"/>
                <a:tab pos="4791075" algn="l"/>
                <a:tab pos="5705475" algn="l"/>
                <a:tab pos="6619875" algn="l"/>
                <a:tab pos="7534275" algn="l"/>
                <a:tab pos="8448675" algn="l"/>
                <a:tab pos="9363075" algn="l"/>
                <a:tab pos="10277475" algn="l"/>
              </a:tabLst>
              <a:defRPr sz="2400" b="1">
                <a:solidFill>
                  <a:srgbClr val="000000"/>
                </a:solidFill>
                <a:latin typeface="Arial" panose="020B0604020202020204" pitchFamily="34" charset="0"/>
                <a:ea typeface="MS PGothic" panose="020B0600070205080204" pitchFamily="34" charset="-128"/>
              </a:defRPr>
            </a:lvl1pPr>
            <a:lvl2pPr marL="679450" indent="-271463">
              <a:spcBef>
                <a:spcPts val="550"/>
              </a:spcBef>
              <a:buClr>
                <a:srgbClr val="000000"/>
              </a:buClr>
              <a:buSzPct val="100000"/>
              <a:buFont typeface="Times New Roman" panose="02020603050405020304" pitchFamily="18" charset="0"/>
              <a:tabLst>
                <a:tab pos="219075" algn="l"/>
                <a:tab pos="1133475" algn="l"/>
                <a:tab pos="2047875" algn="l"/>
                <a:tab pos="2962275" algn="l"/>
                <a:tab pos="3876675" algn="l"/>
                <a:tab pos="4791075" algn="l"/>
                <a:tab pos="5705475" algn="l"/>
                <a:tab pos="6619875" algn="l"/>
                <a:tab pos="7534275" algn="l"/>
                <a:tab pos="8448675" algn="l"/>
                <a:tab pos="9363075" algn="l"/>
                <a:tab pos="10277475"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219075" algn="l"/>
                <a:tab pos="1133475" algn="l"/>
                <a:tab pos="2047875" algn="l"/>
                <a:tab pos="2962275" algn="l"/>
                <a:tab pos="3876675" algn="l"/>
                <a:tab pos="4791075" algn="l"/>
                <a:tab pos="5705475" algn="l"/>
                <a:tab pos="6619875" algn="l"/>
                <a:tab pos="7534275" algn="l"/>
                <a:tab pos="8448675" algn="l"/>
                <a:tab pos="9363075" algn="l"/>
                <a:tab pos="10277475"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219075" algn="l"/>
                <a:tab pos="1133475" algn="l"/>
                <a:tab pos="2047875" algn="l"/>
                <a:tab pos="2962275" algn="l"/>
                <a:tab pos="3876675" algn="l"/>
                <a:tab pos="4791075" algn="l"/>
                <a:tab pos="5705475" algn="l"/>
                <a:tab pos="6619875" algn="l"/>
                <a:tab pos="7534275" algn="l"/>
                <a:tab pos="8448675" algn="l"/>
                <a:tab pos="9363075" algn="l"/>
                <a:tab pos="10277475"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219075" algn="l"/>
                <a:tab pos="1133475" algn="l"/>
                <a:tab pos="2047875" algn="l"/>
                <a:tab pos="2962275" algn="l"/>
                <a:tab pos="3876675" algn="l"/>
                <a:tab pos="4791075" algn="l"/>
                <a:tab pos="5705475" algn="l"/>
                <a:tab pos="6619875" algn="l"/>
                <a:tab pos="7534275" algn="l"/>
                <a:tab pos="8448675" algn="l"/>
                <a:tab pos="9363075" algn="l"/>
                <a:tab pos="10277475"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219075" algn="l"/>
                <a:tab pos="1133475" algn="l"/>
                <a:tab pos="2047875" algn="l"/>
                <a:tab pos="2962275" algn="l"/>
                <a:tab pos="3876675" algn="l"/>
                <a:tab pos="4791075" algn="l"/>
                <a:tab pos="5705475" algn="l"/>
                <a:tab pos="6619875" algn="l"/>
                <a:tab pos="7534275" algn="l"/>
                <a:tab pos="8448675" algn="l"/>
                <a:tab pos="9363075" algn="l"/>
                <a:tab pos="10277475"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219075" algn="l"/>
                <a:tab pos="1133475" algn="l"/>
                <a:tab pos="2047875" algn="l"/>
                <a:tab pos="2962275" algn="l"/>
                <a:tab pos="3876675" algn="l"/>
                <a:tab pos="4791075" algn="l"/>
                <a:tab pos="5705475" algn="l"/>
                <a:tab pos="6619875" algn="l"/>
                <a:tab pos="7534275" algn="l"/>
                <a:tab pos="8448675" algn="l"/>
                <a:tab pos="9363075" algn="l"/>
                <a:tab pos="10277475"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219075" algn="l"/>
                <a:tab pos="1133475" algn="l"/>
                <a:tab pos="2047875" algn="l"/>
                <a:tab pos="2962275" algn="l"/>
                <a:tab pos="3876675" algn="l"/>
                <a:tab pos="4791075" algn="l"/>
                <a:tab pos="5705475" algn="l"/>
                <a:tab pos="6619875" algn="l"/>
                <a:tab pos="7534275" algn="l"/>
                <a:tab pos="8448675" algn="l"/>
                <a:tab pos="9363075" algn="l"/>
                <a:tab pos="10277475"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219075" algn="l"/>
                <a:tab pos="1133475" algn="l"/>
                <a:tab pos="2047875" algn="l"/>
                <a:tab pos="2962275" algn="l"/>
                <a:tab pos="3876675" algn="l"/>
                <a:tab pos="4791075" algn="l"/>
                <a:tab pos="5705475" algn="l"/>
                <a:tab pos="6619875" algn="l"/>
                <a:tab pos="7534275" algn="l"/>
                <a:tab pos="8448675" algn="l"/>
                <a:tab pos="9363075" algn="l"/>
                <a:tab pos="10277475" algn="l"/>
              </a:tabLst>
              <a:defRPr>
                <a:solidFill>
                  <a:srgbClr val="000000"/>
                </a:solidFill>
                <a:latin typeface="Palatino Linotype" panose="02040502050505030304" pitchFamily="18" charset="0"/>
                <a:ea typeface="MS PGothic" panose="020B0600070205080204" pitchFamily="34" charset="-128"/>
              </a:defRPr>
            </a:lvl9pPr>
          </a:lstStyle>
          <a:p>
            <a:pPr>
              <a:spcBef>
                <a:spcPts val="1250"/>
              </a:spcBef>
              <a:buFont typeface="Arial" panose="020B0604020202020204" pitchFamily="34" charset="0"/>
              <a:buChar char="•"/>
            </a:pPr>
            <a:r>
              <a:rPr lang="en-US" altLang="en-US" sz="2000"/>
              <a:t>Hex, tet, face, </a:t>
            </a:r>
            <a:r>
              <a:rPr lang="en-US" altLang="en-US" sz="2000" b="0"/>
              <a:t>and</a:t>
            </a:r>
            <a:r>
              <a:rPr lang="en-US" altLang="en-US" sz="2000"/>
              <a:t> tri</a:t>
            </a:r>
            <a:r>
              <a:rPr lang="en-US" altLang="en-US" sz="2000" b="0"/>
              <a:t> mesh refinement</a:t>
            </a:r>
          </a:p>
          <a:p>
            <a:pPr lvl="1">
              <a:spcBef>
                <a:spcPts val="1250"/>
              </a:spcBef>
              <a:buFont typeface="Arial" panose="020B0604020202020204" pitchFamily="34" charset="0"/>
              <a:buChar char="•"/>
            </a:pPr>
            <a:r>
              <a:rPr lang="en-US" altLang="en-US" sz="2000">
                <a:latin typeface="Arial" panose="020B0604020202020204" pitchFamily="34" charset="0"/>
              </a:rPr>
              <a:t>Simply specify a mesh or geometry entity and size</a:t>
            </a:r>
          </a:p>
          <a:p>
            <a:pPr lvl="1">
              <a:spcBef>
                <a:spcPts val="1250"/>
              </a:spcBef>
              <a:buFont typeface="Arial" panose="020B0604020202020204" pitchFamily="34" charset="0"/>
              <a:buChar char="•"/>
            </a:pPr>
            <a:r>
              <a:rPr lang="en-US" altLang="en-US" sz="2000">
                <a:latin typeface="Arial" panose="020B0604020202020204" pitchFamily="34" charset="0"/>
              </a:rPr>
              <a:t>Works across volume boundaries </a:t>
            </a:r>
          </a:p>
        </p:txBody>
      </p:sp>
      <p:pic>
        <p:nvPicPr>
          <p:cNvPr id="37892" name="Picture 3">
            <a:extLst>
              <a:ext uri="{FF2B5EF4-FFF2-40B4-BE49-F238E27FC236}">
                <a16:creationId xmlns:a16="http://schemas.microsoft.com/office/drawing/2014/main" id="{0C1142A4-A26B-4E4A-AC69-08077D613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626" t="14371" r="16875" b="39536"/>
          <a:stretch>
            <a:fillRect/>
          </a:stretch>
        </p:blipFill>
        <p:spPr bwMode="auto">
          <a:xfrm>
            <a:off x="1752600" y="3429001"/>
            <a:ext cx="43434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4">
            <a:extLst>
              <a:ext uri="{FF2B5EF4-FFF2-40B4-BE49-F238E27FC236}">
                <a16:creationId xmlns:a16="http://schemas.microsoft.com/office/drawing/2014/main" id="{82773BAF-40CA-4041-946E-41D360ED3AFA}"/>
              </a:ext>
            </a:extLst>
          </p:cNvPr>
          <p:cNvSpPr>
            <a:spLocks noChangeArrowheads="1"/>
          </p:cNvSpPr>
          <p:nvPr/>
        </p:nvSpPr>
        <p:spPr bwMode="auto">
          <a:xfrm>
            <a:off x="2209800" y="4876800"/>
            <a:ext cx="762000" cy="533400"/>
          </a:xfrm>
          <a:prstGeom prst="rect">
            <a:avLst/>
          </a:prstGeom>
          <a:noFill/>
          <a:ln w="28440" cap="sq">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buClr>
                <a:srgbClr val="000000"/>
              </a:buClr>
              <a:buSzPct val="100000"/>
              <a:buFont typeface="Times New Roman" panose="02020603050405020304" pitchFamily="18" charset="0"/>
              <a:buNone/>
            </a:pPr>
            <a:endParaRPr lang="en-US" altLang="en-US"/>
          </a:p>
        </p:txBody>
      </p:sp>
      <p:sp>
        <p:nvSpPr>
          <p:cNvPr id="37894" name="Line 5">
            <a:extLst>
              <a:ext uri="{FF2B5EF4-FFF2-40B4-BE49-F238E27FC236}">
                <a16:creationId xmlns:a16="http://schemas.microsoft.com/office/drawing/2014/main" id="{974670A8-567C-4D93-98D2-407133287A9C}"/>
              </a:ext>
            </a:extLst>
          </p:cNvPr>
          <p:cNvSpPr>
            <a:spLocks noChangeShapeType="1"/>
          </p:cNvSpPr>
          <p:nvPr/>
        </p:nvSpPr>
        <p:spPr bwMode="auto">
          <a:xfrm flipV="1">
            <a:off x="2209800" y="3427414"/>
            <a:ext cx="1600200" cy="1450975"/>
          </a:xfrm>
          <a:prstGeom prst="line">
            <a:avLst/>
          </a:prstGeom>
          <a:noFill/>
          <a:ln w="28440" cap="sq">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7895" name="Line 6">
            <a:extLst>
              <a:ext uri="{FF2B5EF4-FFF2-40B4-BE49-F238E27FC236}">
                <a16:creationId xmlns:a16="http://schemas.microsoft.com/office/drawing/2014/main" id="{30EE1219-4D84-4472-BFDE-4B7697860AAD}"/>
              </a:ext>
            </a:extLst>
          </p:cNvPr>
          <p:cNvSpPr>
            <a:spLocks noChangeShapeType="1"/>
          </p:cNvSpPr>
          <p:nvPr/>
        </p:nvSpPr>
        <p:spPr bwMode="auto">
          <a:xfrm>
            <a:off x="2209800" y="5410200"/>
            <a:ext cx="1600200" cy="228600"/>
          </a:xfrm>
          <a:prstGeom prst="line">
            <a:avLst/>
          </a:prstGeom>
          <a:noFill/>
          <a:ln w="28440" cap="sq">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pic>
        <p:nvPicPr>
          <p:cNvPr id="37896" name="Picture 7">
            <a:extLst>
              <a:ext uri="{FF2B5EF4-FFF2-40B4-BE49-F238E27FC236}">
                <a16:creationId xmlns:a16="http://schemas.microsoft.com/office/drawing/2014/main" id="{68A0BD86-B608-42D8-ACED-DCCB0C885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721" t="8765" b="43623"/>
          <a:stretch>
            <a:fillRect/>
          </a:stretch>
        </p:blipFill>
        <p:spPr bwMode="auto">
          <a:xfrm>
            <a:off x="3806826" y="3429000"/>
            <a:ext cx="3432175"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2" name="Group 8">
            <a:extLst>
              <a:ext uri="{FF2B5EF4-FFF2-40B4-BE49-F238E27FC236}">
                <a16:creationId xmlns:a16="http://schemas.microsoft.com/office/drawing/2014/main" id="{E7F1A9D7-E55C-4AA8-9375-DF33149034C8}"/>
              </a:ext>
            </a:extLst>
          </p:cNvPr>
          <p:cNvGrpSpPr>
            <a:grpSpLocks/>
          </p:cNvGrpSpPr>
          <p:nvPr/>
        </p:nvGrpSpPr>
        <p:grpSpPr bwMode="auto">
          <a:xfrm>
            <a:off x="6858000" y="1527175"/>
            <a:ext cx="3354388" cy="3771900"/>
            <a:chOff x="3360" y="962"/>
            <a:chExt cx="2113" cy="2376"/>
          </a:xfrm>
        </p:grpSpPr>
        <p:pic>
          <p:nvPicPr>
            <p:cNvPr id="37898" name="Picture 9">
              <a:extLst>
                <a:ext uri="{FF2B5EF4-FFF2-40B4-BE49-F238E27FC236}">
                  <a16:creationId xmlns:a16="http://schemas.microsoft.com/office/drawing/2014/main" id="{4742CCE8-9B59-4111-98F1-E795D8609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371" t="20679" r="36218" b="42445"/>
            <a:stretch>
              <a:fillRect/>
            </a:stretch>
          </p:blipFill>
          <p:spPr bwMode="auto">
            <a:xfrm>
              <a:off x="3360" y="962"/>
              <a:ext cx="2113"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AutoShape 10">
              <a:extLst>
                <a:ext uri="{FF2B5EF4-FFF2-40B4-BE49-F238E27FC236}">
                  <a16:creationId xmlns:a16="http://schemas.microsoft.com/office/drawing/2014/main" id="{E491745B-94F2-4A96-BCC6-9C61759F05CF}"/>
                </a:ext>
              </a:extLst>
            </p:cNvPr>
            <p:cNvSpPr>
              <a:spLocks noChangeArrowheads="1"/>
            </p:cNvSpPr>
            <p:nvPr/>
          </p:nvSpPr>
          <p:spPr bwMode="auto">
            <a:xfrm rot="-2100000">
              <a:off x="3648" y="2689"/>
              <a:ext cx="911" cy="431"/>
            </a:xfrm>
            <a:prstGeom prst="curvedUpArrow">
              <a:avLst>
                <a:gd name="adj1" fmla="val 42274"/>
                <a:gd name="adj2" fmla="val 84548"/>
                <a:gd name="adj3" fmla="val 33333"/>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buClr>
                  <a:srgbClr val="000000"/>
                </a:buClr>
                <a:buSzPct val="100000"/>
                <a:buFont typeface="Times New Roman" panose="02020603050405020304" pitchFamily="18" charset="0"/>
                <a:buNone/>
              </a:pPr>
              <a:endParaRPr lang="en-US" alt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a:extLst>
              <a:ext uri="{FF2B5EF4-FFF2-40B4-BE49-F238E27FC236}">
                <a16:creationId xmlns:a16="http://schemas.microsoft.com/office/drawing/2014/main" id="{31197E6A-D227-4541-91D4-9AA1793B6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214" y="1081089"/>
            <a:ext cx="2414587"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a:extLst>
              <a:ext uri="{FF2B5EF4-FFF2-40B4-BE49-F238E27FC236}">
                <a16:creationId xmlns:a16="http://schemas.microsoft.com/office/drawing/2014/main" id="{1FF0464E-CB52-4227-9CD0-808F63EF30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989" y="1084264"/>
            <a:ext cx="25622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1">
            <a:extLst>
              <a:ext uri="{FF2B5EF4-FFF2-40B4-BE49-F238E27FC236}">
                <a16:creationId xmlns:a16="http://schemas.microsoft.com/office/drawing/2014/main" id="{573F347E-6687-4771-8E78-EE6F9EADF70F}"/>
              </a:ext>
            </a:extLst>
          </p:cNvPr>
          <p:cNvSpPr txBox="1">
            <a:spLocks noChangeArrowheads="1"/>
          </p:cNvSpPr>
          <p:nvPr/>
        </p:nvSpPr>
        <p:spPr bwMode="auto">
          <a:xfrm>
            <a:off x="2733676" y="393701"/>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a:t>Mesh Sizing</a:t>
            </a:r>
          </a:p>
        </p:txBody>
      </p:sp>
      <p:sp>
        <p:nvSpPr>
          <p:cNvPr id="16389" name="Oval 8">
            <a:extLst>
              <a:ext uri="{FF2B5EF4-FFF2-40B4-BE49-F238E27FC236}">
                <a16:creationId xmlns:a16="http://schemas.microsoft.com/office/drawing/2014/main" id="{A7CFABDA-0092-4B1E-9F37-C700FC59C56C}"/>
              </a:ext>
            </a:extLst>
          </p:cNvPr>
          <p:cNvSpPr>
            <a:spLocks noChangeArrowheads="1"/>
          </p:cNvSpPr>
          <p:nvPr/>
        </p:nvSpPr>
        <p:spPr bwMode="auto">
          <a:xfrm>
            <a:off x="1905000" y="3822700"/>
            <a:ext cx="2514600" cy="914400"/>
          </a:xfrm>
          <a:prstGeom prst="ellipse">
            <a:avLst/>
          </a:prstGeom>
          <a:noFill/>
          <a:ln w="57240" cap="sq">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buClr>
                <a:srgbClr val="000000"/>
              </a:buClr>
              <a:buSzPct val="100000"/>
              <a:buFont typeface="Times New Roman" panose="02020603050405020304" pitchFamily="18" charset="0"/>
              <a:buNone/>
            </a:pPr>
            <a:endParaRPr lang="en-US" altLang="en-US"/>
          </a:p>
        </p:txBody>
      </p:sp>
      <p:sp>
        <p:nvSpPr>
          <p:cNvPr id="16390" name="Text Box 12">
            <a:extLst>
              <a:ext uri="{FF2B5EF4-FFF2-40B4-BE49-F238E27FC236}">
                <a16:creationId xmlns:a16="http://schemas.microsoft.com/office/drawing/2014/main" id="{B5EA79EE-CC9B-4D47-8465-A32BC5A905CB}"/>
              </a:ext>
            </a:extLst>
          </p:cNvPr>
          <p:cNvSpPr txBox="1">
            <a:spLocks noChangeArrowheads="1"/>
          </p:cNvSpPr>
          <p:nvPr/>
        </p:nvSpPr>
        <p:spPr bwMode="auto">
          <a:xfrm>
            <a:off x="1676400" y="6184900"/>
            <a:ext cx="3048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1400" b="0"/>
              <a:t>Mesh size can be set on geometry entities from property panel</a:t>
            </a:r>
          </a:p>
        </p:txBody>
      </p:sp>
      <p:sp>
        <p:nvSpPr>
          <p:cNvPr id="16391" name="Text Box 13">
            <a:extLst>
              <a:ext uri="{FF2B5EF4-FFF2-40B4-BE49-F238E27FC236}">
                <a16:creationId xmlns:a16="http://schemas.microsoft.com/office/drawing/2014/main" id="{1BF551DC-E0DF-4016-A9CC-D146EE7F77B0}"/>
              </a:ext>
            </a:extLst>
          </p:cNvPr>
          <p:cNvSpPr txBox="1">
            <a:spLocks noChangeArrowheads="1"/>
          </p:cNvSpPr>
          <p:nvPr/>
        </p:nvSpPr>
        <p:spPr bwMode="auto">
          <a:xfrm>
            <a:off x="4724400" y="6184900"/>
            <a:ext cx="3048000"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1400" b="0"/>
              <a:t>Mesh Size Command Panels</a:t>
            </a:r>
          </a:p>
        </p:txBody>
      </p:sp>
      <p:sp>
        <p:nvSpPr>
          <p:cNvPr id="16392" name="Text Box 14">
            <a:extLst>
              <a:ext uri="{FF2B5EF4-FFF2-40B4-BE49-F238E27FC236}">
                <a16:creationId xmlns:a16="http://schemas.microsoft.com/office/drawing/2014/main" id="{DE593441-7710-4FCD-8B9A-AAB68F9B3066}"/>
              </a:ext>
            </a:extLst>
          </p:cNvPr>
          <p:cNvSpPr txBox="1">
            <a:spLocks noChangeArrowheads="1"/>
          </p:cNvSpPr>
          <p:nvPr/>
        </p:nvSpPr>
        <p:spPr bwMode="auto">
          <a:xfrm>
            <a:off x="7772400" y="1612900"/>
            <a:ext cx="2667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200" b="0"/>
              <a:t>Mesh size is an attribute of the geometry.  Select entity then set attribute</a:t>
            </a:r>
          </a:p>
        </p:txBody>
      </p:sp>
      <p:sp>
        <p:nvSpPr>
          <p:cNvPr id="16393" name="Text Box 15">
            <a:extLst>
              <a:ext uri="{FF2B5EF4-FFF2-40B4-BE49-F238E27FC236}">
                <a16:creationId xmlns:a16="http://schemas.microsoft.com/office/drawing/2014/main" id="{E90BF4BA-607C-40A9-9A1F-A88DDC33D97B}"/>
              </a:ext>
            </a:extLst>
          </p:cNvPr>
          <p:cNvSpPr txBox="1">
            <a:spLocks noChangeArrowheads="1"/>
          </p:cNvSpPr>
          <p:nvPr/>
        </p:nvSpPr>
        <p:spPr bwMode="auto">
          <a:xfrm>
            <a:off x="7772400" y="2341564"/>
            <a:ext cx="26670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174625" indent="-173038">
              <a:spcBef>
                <a:spcPts val="60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200"/>
              <a:t>Automatic Sizing</a:t>
            </a:r>
            <a:r>
              <a:rPr lang="en-US" altLang="en-US" sz="1200" b="0"/>
              <a:t>: relative value</a:t>
            </a:r>
          </a:p>
          <a:p>
            <a:pPr>
              <a:spcBef>
                <a:spcPct val="0"/>
              </a:spcBef>
              <a:buClrTx/>
              <a:buFontTx/>
              <a:buNone/>
            </a:pPr>
            <a:r>
              <a:rPr lang="en-US" altLang="en-US" sz="1200" b="0"/>
              <a:t>	1 = fine mesh</a:t>
            </a:r>
          </a:p>
          <a:p>
            <a:pPr>
              <a:spcBef>
                <a:spcPct val="0"/>
              </a:spcBef>
              <a:buClrTx/>
              <a:buFontTx/>
              <a:buNone/>
            </a:pPr>
            <a:r>
              <a:rPr lang="en-US" altLang="en-US" sz="1200" b="0"/>
              <a:t>	10 = coarse mesh</a:t>
            </a:r>
          </a:p>
          <a:p>
            <a:pPr>
              <a:spcBef>
                <a:spcPct val="0"/>
              </a:spcBef>
              <a:buClrTx/>
              <a:buFontTx/>
              <a:buNone/>
            </a:pPr>
            <a:r>
              <a:rPr lang="en-US" altLang="en-US" sz="1200" b="0"/>
              <a:t>	Good way to preview element sizes</a:t>
            </a:r>
          </a:p>
        </p:txBody>
      </p:sp>
      <p:sp>
        <p:nvSpPr>
          <p:cNvPr id="16394" name="Text Box 16">
            <a:extLst>
              <a:ext uri="{FF2B5EF4-FFF2-40B4-BE49-F238E27FC236}">
                <a16:creationId xmlns:a16="http://schemas.microsoft.com/office/drawing/2014/main" id="{C162484B-8431-418E-94E8-44658F3C0A56}"/>
              </a:ext>
            </a:extLst>
          </p:cNvPr>
          <p:cNvSpPr txBox="1">
            <a:spLocks noChangeArrowheads="1"/>
          </p:cNvSpPr>
          <p:nvPr/>
        </p:nvSpPr>
        <p:spPr bwMode="auto">
          <a:xfrm>
            <a:off x="7772400" y="3348038"/>
            <a:ext cx="2743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174625" indent="-173038">
              <a:spcBef>
                <a:spcPts val="60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200"/>
              <a:t>Approximate Size</a:t>
            </a:r>
            <a:r>
              <a:rPr lang="en-US" altLang="en-US" sz="1200" b="0"/>
              <a:t>: mesh algorithms will try to maintain constant edge length</a:t>
            </a:r>
          </a:p>
        </p:txBody>
      </p:sp>
      <p:sp>
        <p:nvSpPr>
          <p:cNvPr id="16395" name="Text Box 17">
            <a:extLst>
              <a:ext uri="{FF2B5EF4-FFF2-40B4-BE49-F238E27FC236}">
                <a16:creationId xmlns:a16="http://schemas.microsoft.com/office/drawing/2014/main" id="{B98554C3-9A10-436C-911D-01E450CA0364}"/>
              </a:ext>
            </a:extLst>
          </p:cNvPr>
          <p:cNvSpPr txBox="1">
            <a:spLocks noChangeArrowheads="1"/>
          </p:cNvSpPr>
          <p:nvPr/>
        </p:nvSpPr>
        <p:spPr bwMode="auto">
          <a:xfrm>
            <a:off x="7772400" y="4021138"/>
            <a:ext cx="2667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174625" indent="-173038">
              <a:spcBef>
                <a:spcPts val="60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200"/>
              <a:t>Approximate Interval Count</a:t>
            </a:r>
            <a:r>
              <a:rPr lang="en-US" altLang="en-US" sz="1200" b="0"/>
              <a:t>: number of intervals on a curve.  Will match approximately</a:t>
            </a:r>
          </a:p>
        </p:txBody>
      </p:sp>
      <p:sp>
        <p:nvSpPr>
          <p:cNvPr id="16396" name="Text Box 18">
            <a:extLst>
              <a:ext uri="{FF2B5EF4-FFF2-40B4-BE49-F238E27FC236}">
                <a16:creationId xmlns:a16="http://schemas.microsoft.com/office/drawing/2014/main" id="{0CCE5062-5072-4FF3-9BEB-61A8254347CC}"/>
              </a:ext>
            </a:extLst>
          </p:cNvPr>
          <p:cNvSpPr txBox="1">
            <a:spLocks noChangeArrowheads="1"/>
          </p:cNvSpPr>
          <p:nvPr/>
        </p:nvSpPr>
        <p:spPr bwMode="auto">
          <a:xfrm>
            <a:off x="7813675" y="5205414"/>
            <a:ext cx="26670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174625" indent="-173038">
              <a:spcBef>
                <a:spcPts val="60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200"/>
              <a:t>Geometry Adaptive</a:t>
            </a:r>
            <a:r>
              <a:rPr lang="en-US" altLang="en-US" sz="1200" b="0"/>
              <a:t>: Size based on geometry characteristics. </a:t>
            </a:r>
          </a:p>
        </p:txBody>
      </p:sp>
      <p:sp>
        <p:nvSpPr>
          <p:cNvPr id="16397" name="Oval 23">
            <a:extLst>
              <a:ext uri="{FF2B5EF4-FFF2-40B4-BE49-F238E27FC236}">
                <a16:creationId xmlns:a16="http://schemas.microsoft.com/office/drawing/2014/main" id="{7EFCDCBC-ABF8-49FC-988A-014375F73E85}"/>
              </a:ext>
            </a:extLst>
          </p:cNvPr>
          <p:cNvSpPr>
            <a:spLocks noChangeArrowheads="1"/>
          </p:cNvSpPr>
          <p:nvPr/>
        </p:nvSpPr>
        <p:spPr bwMode="auto">
          <a:xfrm>
            <a:off x="5905500" y="1670050"/>
            <a:ext cx="381000" cy="304800"/>
          </a:xfrm>
          <a:prstGeom prst="ellipse">
            <a:avLst/>
          </a:prstGeom>
          <a:solidFill>
            <a:schemeClr val="bg1"/>
          </a:solidFill>
          <a:ln w="28575">
            <a:solidFill>
              <a:srgbClr val="FF00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t>1</a:t>
            </a:r>
          </a:p>
        </p:txBody>
      </p:sp>
      <p:sp>
        <p:nvSpPr>
          <p:cNvPr id="16398" name="Oval 24">
            <a:extLst>
              <a:ext uri="{FF2B5EF4-FFF2-40B4-BE49-F238E27FC236}">
                <a16:creationId xmlns:a16="http://schemas.microsoft.com/office/drawing/2014/main" id="{D6D943C2-1A70-41F9-A204-47BCFB06FDC7}"/>
              </a:ext>
            </a:extLst>
          </p:cNvPr>
          <p:cNvSpPr>
            <a:spLocks noChangeArrowheads="1"/>
          </p:cNvSpPr>
          <p:nvPr/>
        </p:nvSpPr>
        <p:spPr bwMode="auto">
          <a:xfrm>
            <a:off x="5556250" y="2278063"/>
            <a:ext cx="381000" cy="304800"/>
          </a:xfrm>
          <a:prstGeom prst="ellipse">
            <a:avLst/>
          </a:prstGeom>
          <a:solidFill>
            <a:schemeClr val="bg1"/>
          </a:solidFill>
          <a:ln w="28575">
            <a:solidFill>
              <a:schemeClr val="accent2"/>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t>2</a:t>
            </a:r>
          </a:p>
        </p:txBody>
      </p:sp>
      <p:sp>
        <p:nvSpPr>
          <p:cNvPr id="16399" name="Oval 11">
            <a:extLst>
              <a:ext uri="{FF2B5EF4-FFF2-40B4-BE49-F238E27FC236}">
                <a16:creationId xmlns:a16="http://schemas.microsoft.com/office/drawing/2014/main" id="{53A2FECC-EA4E-4DFB-ABF4-7FE09954BB92}"/>
              </a:ext>
            </a:extLst>
          </p:cNvPr>
          <p:cNvSpPr>
            <a:spLocks noChangeArrowheads="1"/>
          </p:cNvSpPr>
          <p:nvPr/>
        </p:nvSpPr>
        <p:spPr bwMode="auto">
          <a:xfrm>
            <a:off x="5524500" y="3348038"/>
            <a:ext cx="381000" cy="304800"/>
          </a:xfrm>
          <a:prstGeom prst="ellipse">
            <a:avLst/>
          </a:prstGeom>
          <a:solidFill>
            <a:schemeClr val="bg1"/>
          </a:solidFill>
          <a:ln w="28575">
            <a:solidFill>
              <a:srgbClr val="339933"/>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3</a:t>
            </a:r>
          </a:p>
        </p:txBody>
      </p:sp>
      <p:sp>
        <p:nvSpPr>
          <p:cNvPr id="25" name="AutoShape 26">
            <a:extLst>
              <a:ext uri="{FF2B5EF4-FFF2-40B4-BE49-F238E27FC236}">
                <a16:creationId xmlns:a16="http://schemas.microsoft.com/office/drawing/2014/main" id="{56D947B3-8EA7-4D21-ACA2-2BB27002F1BC}"/>
              </a:ext>
            </a:extLst>
          </p:cNvPr>
          <p:cNvSpPr>
            <a:spLocks noChangeArrowheads="1"/>
          </p:cNvSpPr>
          <p:nvPr/>
        </p:nvSpPr>
        <p:spPr bwMode="auto">
          <a:xfrm rot="19347810">
            <a:off x="5578475" y="1479550"/>
            <a:ext cx="304800" cy="533400"/>
          </a:xfrm>
          <a:prstGeom prst="upArrow">
            <a:avLst>
              <a:gd name="adj1" fmla="val 25148"/>
              <a:gd name="adj2" fmla="val 98178"/>
            </a:avLst>
          </a:prstGeom>
          <a:solidFill>
            <a:schemeClr val="accent2"/>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buClr>
                <a:srgbClr val="000000"/>
              </a:buClr>
              <a:buSzPct val="100000"/>
              <a:buFont typeface="Times New Roman" charset="0"/>
              <a:buNone/>
              <a:defRPr/>
            </a:pPr>
            <a:endParaRPr lang="en-US">
              <a:latin typeface="Arial" charset="0"/>
              <a:ea typeface="ＭＳ Ｐゴシック" charset="0"/>
            </a:endParaRPr>
          </a:p>
        </p:txBody>
      </p:sp>
      <p:sp>
        <p:nvSpPr>
          <p:cNvPr id="26" name="AutoShape 26">
            <a:extLst>
              <a:ext uri="{FF2B5EF4-FFF2-40B4-BE49-F238E27FC236}">
                <a16:creationId xmlns:a16="http://schemas.microsoft.com/office/drawing/2014/main" id="{5C7151AA-8B7C-47E5-8577-67576910A12D}"/>
              </a:ext>
            </a:extLst>
          </p:cNvPr>
          <p:cNvSpPr>
            <a:spLocks noChangeArrowheads="1"/>
          </p:cNvSpPr>
          <p:nvPr/>
        </p:nvSpPr>
        <p:spPr bwMode="auto">
          <a:xfrm rot="19347810">
            <a:off x="5305425" y="2087563"/>
            <a:ext cx="304800" cy="533400"/>
          </a:xfrm>
          <a:prstGeom prst="upArrow">
            <a:avLst>
              <a:gd name="adj1" fmla="val 25148"/>
              <a:gd name="adj2" fmla="val 98178"/>
            </a:avLst>
          </a:prstGeom>
          <a:solidFill>
            <a:schemeClr val="accent2"/>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buClr>
                <a:srgbClr val="000000"/>
              </a:buClr>
              <a:buSzPct val="100000"/>
              <a:buFont typeface="Times New Roman" charset="0"/>
              <a:buNone/>
              <a:defRPr/>
            </a:pPr>
            <a:endParaRPr lang="en-US">
              <a:latin typeface="Arial" charset="0"/>
              <a:ea typeface="ＭＳ Ｐゴシック" charset="0"/>
            </a:endParaRPr>
          </a:p>
        </p:txBody>
      </p:sp>
      <p:sp>
        <p:nvSpPr>
          <p:cNvPr id="27" name="AutoShape 26">
            <a:extLst>
              <a:ext uri="{FF2B5EF4-FFF2-40B4-BE49-F238E27FC236}">
                <a16:creationId xmlns:a16="http://schemas.microsoft.com/office/drawing/2014/main" id="{FC36D071-0C72-4AB3-8D66-AA82FF3A2170}"/>
              </a:ext>
            </a:extLst>
          </p:cNvPr>
          <p:cNvSpPr>
            <a:spLocks noChangeArrowheads="1"/>
          </p:cNvSpPr>
          <p:nvPr/>
        </p:nvSpPr>
        <p:spPr bwMode="auto">
          <a:xfrm rot="19347810">
            <a:off x="5273675" y="3081338"/>
            <a:ext cx="304800" cy="533400"/>
          </a:xfrm>
          <a:prstGeom prst="upArrow">
            <a:avLst>
              <a:gd name="adj1" fmla="val 25148"/>
              <a:gd name="adj2" fmla="val 98178"/>
            </a:avLst>
          </a:prstGeom>
          <a:solidFill>
            <a:schemeClr val="accent2"/>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buClr>
                <a:srgbClr val="000000"/>
              </a:buClr>
              <a:buSzPct val="100000"/>
              <a:buFont typeface="Times New Roman" charset="0"/>
              <a:buNone/>
              <a:defRPr/>
            </a:pPr>
            <a:endParaRPr lang="en-US">
              <a:latin typeface="Arial" charset="0"/>
              <a:ea typeface="ＭＳ Ｐゴシック" charset="0"/>
            </a:endParaRPr>
          </a:p>
        </p:txBody>
      </p:sp>
      <p:sp>
        <p:nvSpPr>
          <p:cNvPr id="16403" name="Text Box 17">
            <a:extLst>
              <a:ext uri="{FF2B5EF4-FFF2-40B4-BE49-F238E27FC236}">
                <a16:creationId xmlns:a16="http://schemas.microsoft.com/office/drawing/2014/main" id="{9DD67348-3058-4581-B836-91046C41CA82}"/>
              </a:ext>
            </a:extLst>
          </p:cNvPr>
          <p:cNvSpPr txBox="1">
            <a:spLocks noChangeArrowheads="1"/>
          </p:cNvSpPr>
          <p:nvPr/>
        </p:nvSpPr>
        <p:spPr bwMode="auto">
          <a:xfrm>
            <a:off x="7810500" y="4706938"/>
            <a:ext cx="2667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174625" indent="-173038">
              <a:spcBef>
                <a:spcPts val="60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174625" algn="l"/>
                <a:tab pos="1089025" algn="l"/>
                <a:tab pos="2003425" algn="l"/>
                <a:tab pos="2917825" algn="l"/>
                <a:tab pos="3832225" algn="l"/>
                <a:tab pos="4746625" algn="l"/>
                <a:tab pos="5661025" algn="l"/>
                <a:tab pos="6575425" algn="l"/>
                <a:tab pos="7489825" algn="l"/>
                <a:tab pos="8404225" algn="l"/>
                <a:tab pos="9318625" algn="l"/>
                <a:tab pos="10233025"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200"/>
              <a:t>Sizing Function:</a:t>
            </a:r>
            <a:r>
              <a:rPr lang="en-US" altLang="en-US" sz="1200" b="0"/>
              <a:t> Specify a sizing function.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D7534078-F8ED-4E3F-8D30-F315B2F35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874713"/>
            <a:ext cx="2416175"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1">
            <a:extLst>
              <a:ext uri="{FF2B5EF4-FFF2-40B4-BE49-F238E27FC236}">
                <a16:creationId xmlns:a16="http://schemas.microsoft.com/office/drawing/2014/main" id="{BB89FCF0-83B7-4176-B217-0ECE065781A9}"/>
              </a:ext>
            </a:extLst>
          </p:cNvPr>
          <p:cNvSpPr txBox="1">
            <a:spLocks noChangeArrowheads="1"/>
          </p:cNvSpPr>
          <p:nvPr/>
        </p:nvSpPr>
        <p:spPr bwMode="auto">
          <a:xfrm>
            <a:off x="2679170" y="475689"/>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dirty="0"/>
              <a:t>Mesh Refinement</a:t>
            </a:r>
          </a:p>
        </p:txBody>
      </p:sp>
      <p:pic>
        <p:nvPicPr>
          <p:cNvPr id="39940" name="Picture 2">
            <a:extLst>
              <a:ext uri="{FF2B5EF4-FFF2-40B4-BE49-F238E27FC236}">
                <a16:creationId xmlns:a16="http://schemas.microsoft.com/office/drawing/2014/main" id="{E95F5E2F-3C99-4FFE-892E-93F2A49CC6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371" t="20679" r="36218" b="42445"/>
          <a:stretch>
            <a:fillRect/>
          </a:stretch>
        </p:blipFill>
        <p:spPr bwMode="auto">
          <a:xfrm>
            <a:off x="5867401" y="1524001"/>
            <a:ext cx="3355975"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3">
            <a:extLst>
              <a:ext uri="{FF2B5EF4-FFF2-40B4-BE49-F238E27FC236}">
                <a16:creationId xmlns:a16="http://schemas.microsoft.com/office/drawing/2014/main" id="{7F1C29B9-6FDF-49D6-920A-BBCBE25D931B}"/>
              </a:ext>
            </a:extLst>
          </p:cNvPr>
          <p:cNvSpPr>
            <a:spLocks noChangeArrowheads="1"/>
          </p:cNvSpPr>
          <p:nvPr/>
        </p:nvSpPr>
        <p:spPr bwMode="auto">
          <a:xfrm>
            <a:off x="5486400" y="4191000"/>
            <a:ext cx="4611688" cy="24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400" b="0">
                <a:latin typeface="Courier New" panose="02070309020205020404" pitchFamily="49" charset="0"/>
              </a:rPr>
              <a:t>Refine {Node|Edge|Tri|Face|Tet|Hex} &lt;range&gt;     [NumSplit &lt;int = 1&gt;|Size &lt;double&gt; [Bias &lt;double&gt;]]    [Depth &lt;int&gt;|Radius &lt;double&gt;] [Sizing_Function] [no_smooth]</a:t>
            </a:r>
          </a:p>
          <a:p>
            <a:pPr>
              <a:spcBef>
                <a:spcPct val="0"/>
              </a:spcBef>
              <a:buClrTx/>
              <a:buFontTx/>
              <a:buNone/>
            </a:pPr>
            <a:endParaRPr lang="en-US" altLang="en-US" sz="1400" b="0">
              <a:latin typeface="Courier New" panose="02070309020205020404" pitchFamily="49" charset="0"/>
            </a:endParaRPr>
          </a:p>
          <a:p>
            <a:pPr>
              <a:spcBef>
                <a:spcPct val="0"/>
              </a:spcBef>
              <a:buClrTx/>
              <a:buFontTx/>
              <a:buNone/>
            </a:pPr>
            <a:r>
              <a:rPr lang="en-US" altLang="en-US" sz="1400" b="0">
                <a:latin typeface="Courier New" panose="02070309020205020404" pitchFamily="49" charset="0"/>
              </a:rPr>
              <a:t>Refine {Vertex|Curve|Surface|Volume} &lt;range&gt;     [NumSplit &lt;int = 1&gt;|Size &lt;double&gt; [Bias &lt;double&gt;]]    [Depth &lt;int&gt;|Radius &lt;double&gt;] [Sizing_Function] [no_smooth]</a:t>
            </a:r>
          </a:p>
        </p:txBody>
      </p:sp>
      <p:sp>
        <p:nvSpPr>
          <p:cNvPr id="39942" name="AutoShape 7">
            <a:extLst>
              <a:ext uri="{FF2B5EF4-FFF2-40B4-BE49-F238E27FC236}">
                <a16:creationId xmlns:a16="http://schemas.microsoft.com/office/drawing/2014/main" id="{1AB22832-8C5E-4C79-9C2F-409A71E3A2B2}"/>
              </a:ext>
            </a:extLst>
          </p:cNvPr>
          <p:cNvSpPr>
            <a:spLocks noChangeArrowheads="1"/>
          </p:cNvSpPr>
          <p:nvPr/>
        </p:nvSpPr>
        <p:spPr bwMode="auto">
          <a:xfrm rot="-2220000">
            <a:off x="2800350" y="1409700"/>
            <a:ext cx="152400" cy="228600"/>
          </a:xfrm>
          <a:prstGeom prst="upArrow">
            <a:avLst>
              <a:gd name="adj1" fmla="val 37500"/>
              <a:gd name="adj2" fmla="val 78125"/>
            </a:avLst>
          </a:prstGeom>
          <a:solidFill>
            <a:srgbClr val="FFFFFF"/>
          </a:solidFill>
          <a:ln w="9360" cap="sq">
            <a:solidFill>
              <a:srgbClr val="000000"/>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a:p>
        </p:txBody>
      </p:sp>
      <p:sp>
        <p:nvSpPr>
          <p:cNvPr id="39943" name="AutoShape 8">
            <a:extLst>
              <a:ext uri="{FF2B5EF4-FFF2-40B4-BE49-F238E27FC236}">
                <a16:creationId xmlns:a16="http://schemas.microsoft.com/office/drawing/2014/main" id="{0F856475-94FB-4AF4-9693-79DFF5B5B523}"/>
              </a:ext>
            </a:extLst>
          </p:cNvPr>
          <p:cNvSpPr>
            <a:spLocks noChangeArrowheads="1"/>
          </p:cNvSpPr>
          <p:nvPr/>
        </p:nvSpPr>
        <p:spPr bwMode="auto">
          <a:xfrm rot="-2220000">
            <a:off x="2514600" y="1978025"/>
            <a:ext cx="152400" cy="228600"/>
          </a:xfrm>
          <a:prstGeom prst="upArrow">
            <a:avLst>
              <a:gd name="adj1" fmla="val 37500"/>
              <a:gd name="adj2" fmla="val 78125"/>
            </a:avLst>
          </a:prstGeom>
          <a:solidFill>
            <a:srgbClr val="FFFFFF"/>
          </a:solidFill>
          <a:ln w="9360" cap="sq">
            <a:solidFill>
              <a:srgbClr val="000000"/>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a:p>
        </p:txBody>
      </p:sp>
      <p:sp>
        <p:nvSpPr>
          <p:cNvPr id="39944" name="AutoShape 9">
            <a:extLst>
              <a:ext uri="{FF2B5EF4-FFF2-40B4-BE49-F238E27FC236}">
                <a16:creationId xmlns:a16="http://schemas.microsoft.com/office/drawing/2014/main" id="{8F3CE8A0-C27E-4B89-8A4C-A406872618F4}"/>
              </a:ext>
            </a:extLst>
          </p:cNvPr>
          <p:cNvSpPr>
            <a:spLocks noChangeArrowheads="1"/>
          </p:cNvSpPr>
          <p:nvPr/>
        </p:nvSpPr>
        <p:spPr bwMode="auto">
          <a:xfrm rot="-2220000">
            <a:off x="2473325" y="3467100"/>
            <a:ext cx="152400" cy="228600"/>
          </a:xfrm>
          <a:prstGeom prst="upArrow">
            <a:avLst>
              <a:gd name="adj1" fmla="val 37500"/>
              <a:gd name="adj2" fmla="val 78125"/>
            </a:avLst>
          </a:prstGeom>
          <a:solidFill>
            <a:srgbClr val="FFFFFF"/>
          </a:solidFill>
          <a:ln w="9360" cap="sq">
            <a:solidFill>
              <a:srgbClr val="000000"/>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a:p>
        </p:txBody>
      </p:sp>
      <p:sp>
        <p:nvSpPr>
          <p:cNvPr id="39945" name="Text Box 10">
            <a:extLst>
              <a:ext uri="{FF2B5EF4-FFF2-40B4-BE49-F238E27FC236}">
                <a16:creationId xmlns:a16="http://schemas.microsoft.com/office/drawing/2014/main" id="{0A242002-7716-42D5-BC54-8DA4F52D8B9B}"/>
              </a:ext>
            </a:extLst>
          </p:cNvPr>
          <p:cNvSpPr txBox="1">
            <a:spLocks noChangeArrowheads="1"/>
          </p:cNvSpPr>
          <p:nvPr/>
        </p:nvSpPr>
        <p:spPr bwMode="auto">
          <a:xfrm>
            <a:off x="4784725" y="2192339"/>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a:extLst>
              <a:ext uri="{FF2B5EF4-FFF2-40B4-BE49-F238E27FC236}">
                <a16:creationId xmlns:a16="http://schemas.microsoft.com/office/drawing/2014/main" id="{B63B87D4-B7BA-454A-804C-BCE7235DD9F0}"/>
              </a:ext>
            </a:extLst>
          </p:cNvPr>
          <p:cNvSpPr txBox="1">
            <a:spLocks noChangeArrowheads="1"/>
          </p:cNvSpPr>
          <p:nvPr/>
        </p:nvSpPr>
        <p:spPr bwMode="auto">
          <a:xfrm>
            <a:off x="2194207" y="473869"/>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dirty="0"/>
              <a:t>Mesh Control Exercise 3</a:t>
            </a:r>
          </a:p>
        </p:txBody>
      </p:sp>
      <p:pic>
        <p:nvPicPr>
          <p:cNvPr id="41987" name="Picture 2">
            <a:extLst>
              <a:ext uri="{FF2B5EF4-FFF2-40B4-BE49-F238E27FC236}">
                <a16:creationId xmlns:a16="http://schemas.microsoft.com/office/drawing/2014/main" id="{7C7A298D-9614-4185-9C38-FCFA565F9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914401"/>
            <a:ext cx="2436813"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Oval 3">
            <a:extLst>
              <a:ext uri="{FF2B5EF4-FFF2-40B4-BE49-F238E27FC236}">
                <a16:creationId xmlns:a16="http://schemas.microsoft.com/office/drawing/2014/main" id="{0A03651E-4C9E-48E3-B623-71772EF4009F}"/>
              </a:ext>
            </a:extLst>
          </p:cNvPr>
          <p:cNvSpPr>
            <a:spLocks noChangeArrowheads="1"/>
          </p:cNvSpPr>
          <p:nvPr/>
        </p:nvSpPr>
        <p:spPr bwMode="auto">
          <a:xfrm>
            <a:off x="2209800" y="1295400"/>
            <a:ext cx="381000" cy="304800"/>
          </a:xfrm>
          <a:prstGeom prst="ellipse">
            <a:avLst/>
          </a:prstGeom>
          <a:solidFill>
            <a:srgbClr val="FFFFFF"/>
          </a:solidFill>
          <a:ln w="28440" cap="sq">
            <a:solidFill>
              <a:srgbClr val="FF00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1</a:t>
            </a:r>
          </a:p>
        </p:txBody>
      </p:sp>
      <p:sp>
        <p:nvSpPr>
          <p:cNvPr id="41989" name="Oval 4">
            <a:extLst>
              <a:ext uri="{FF2B5EF4-FFF2-40B4-BE49-F238E27FC236}">
                <a16:creationId xmlns:a16="http://schemas.microsoft.com/office/drawing/2014/main" id="{D5379B6A-771D-4F8A-AACC-1115D490362A}"/>
              </a:ext>
            </a:extLst>
          </p:cNvPr>
          <p:cNvSpPr>
            <a:spLocks noChangeArrowheads="1"/>
          </p:cNvSpPr>
          <p:nvPr/>
        </p:nvSpPr>
        <p:spPr bwMode="auto">
          <a:xfrm>
            <a:off x="2209800" y="2057400"/>
            <a:ext cx="381000" cy="304800"/>
          </a:xfrm>
          <a:prstGeom prst="ellipse">
            <a:avLst/>
          </a:prstGeom>
          <a:solidFill>
            <a:srgbClr val="FFFFFF"/>
          </a:solidFill>
          <a:ln w="28440" cap="sq">
            <a:solidFill>
              <a:srgbClr val="33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2</a:t>
            </a:r>
          </a:p>
        </p:txBody>
      </p:sp>
      <p:sp>
        <p:nvSpPr>
          <p:cNvPr id="41990" name="Oval 5">
            <a:extLst>
              <a:ext uri="{FF2B5EF4-FFF2-40B4-BE49-F238E27FC236}">
                <a16:creationId xmlns:a16="http://schemas.microsoft.com/office/drawing/2014/main" id="{7B62D29F-9AE7-4AFF-BEB5-077CED1511F4}"/>
              </a:ext>
            </a:extLst>
          </p:cNvPr>
          <p:cNvSpPr>
            <a:spLocks noChangeArrowheads="1"/>
          </p:cNvSpPr>
          <p:nvPr/>
        </p:nvSpPr>
        <p:spPr bwMode="auto">
          <a:xfrm>
            <a:off x="2209800" y="3048000"/>
            <a:ext cx="381000" cy="304800"/>
          </a:xfrm>
          <a:prstGeom prst="ellipse">
            <a:avLst/>
          </a:prstGeom>
          <a:solidFill>
            <a:srgbClr val="FFFFFF"/>
          </a:solidFill>
          <a:ln w="28440" cap="sq">
            <a:solidFill>
              <a:srgbClr val="339933"/>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3</a:t>
            </a:r>
          </a:p>
        </p:txBody>
      </p:sp>
      <p:sp>
        <p:nvSpPr>
          <p:cNvPr id="41991" name="Rectangle 6">
            <a:extLst>
              <a:ext uri="{FF2B5EF4-FFF2-40B4-BE49-F238E27FC236}">
                <a16:creationId xmlns:a16="http://schemas.microsoft.com/office/drawing/2014/main" id="{CD9A6660-3EAE-4ABB-B8A3-822E6CB2A7AA}"/>
              </a:ext>
            </a:extLst>
          </p:cNvPr>
          <p:cNvSpPr>
            <a:spLocks noChangeArrowheads="1"/>
          </p:cNvSpPr>
          <p:nvPr/>
        </p:nvSpPr>
        <p:spPr bwMode="auto">
          <a:xfrm>
            <a:off x="2590800" y="1295401"/>
            <a:ext cx="3886200" cy="255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457200" indent="-455613">
              <a:spcBef>
                <a:spcPts val="6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600" b="0"/>
              <a:t>Use the same model you created for exercise 2 and reset the volume</a:t>
            </a:r>
          </a:p>
          <a:p>
            <a:pPr>
              <a:spcBef>
                <a:spcPct val="0"/>
              </a:spcBef>
              <a:buClrTx/>
              <a:buFontTx/>
              <a:buNone/>
            </a:pPr>
            <a:r>
              <a:rPr lang="en-US" altLang="en-US" sz="1600" b="0"/>
              <a:t>	</a:t>
            </a:r>
          </a:p>
          <a:p>
            <a:pPr>
              <a:spcBef>
                <a:spcPct val="0"/>
              </a:spcBef>
              <a:buClrTx/>
              <a:buFontTx/>
              <a:buNone/>
            </a:pPr>
            <a:r>
              <a:rPr lang="en-US" altLang="en-US" sz="1600" b="0"/>
              <a:t>Use the refine surface command panel to generate a graded hex mesh.  Try an element depth of </a:t>
            </a:r>
            <a:r>
              <a:rPr lang="en-US" altLang="en-US" sz="1600"/>
              <a:t>5</a:t>
            </a:r>
            <a:r>
              <a:rPr lang="en-US" altLang="en-US" sz="1600" b="0"/>
              <a:t>. </a:t>
            </a:r>
          </a:p>
          <a:p>
            <a:pPr>
              <a:spcBef>
                <a:spcPct val="0"/>
              </a:spcBef>
              <a:buClrTx/>
              <a:buFontTx/>
              <a:buNone/>
            </a:pPr>
            <a:endParaRPr lang="en-US" altLang="en-US" sz="1600" b="0"/>
          </a:p>
          <a:p>
            <a:pPr>
              <a:spcBef>
                <a:spcPct val="0"/>
              </a:spcBef>
              <a:buClrTx/>
              <a:buFontTx/>
              <a:buNone/>
            </a:pPr>
            <a:r>
              <a:rPr lang="en-US" altLang="en-US" sz="1600" b="0"/>
              <a:t>Reset the volume, generate a tet mesh and use the same tool to generate a graded tet mesh</a:t>
            </a:r>
          </a:p>
        </p:txBody>
      </p:sp>
      <p:pic>
        <p:nvPicPr>
          <p:cNvPr id="41992" name="Picture 8">
            <a:extLst>
              <a:ext uri="{FF2B5EF4-FFF2-40B4-BE49-F238E27FC236}">
                <a16:creationId xmlns:a16="http://schemas.microsoft.com/office/drawing/2014/main" id="{A4ECE469-2F38-4AB0-B22F-519DB8CCE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810001"/>
            <a:ext cx="2941638"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9">
            <a:extLst>
              <a:ext uri="{FF2B5EF4-FFF2-40B4-BE49-F238E27FC236}">
                <a16:creationId xmlns:a16="http://schemas.microsoft.com/office/drawing/2014/main" id="{B0E84EC0-EF22-4BEB-BE41-AF9D56C660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886200"/>
            <a:ext cx="288448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Text Box 10">
            <a:extLst>
              <a:ext uri="{FF2B5EF4-FFF2-40B4-BE49-F238E27FC236}">
                <a16:creationId xmlns:a16="http://schemas.microsoft.com/office/drawing/2014/main" id="{220ED161-19DD-40E8-84CA-1B7D5768A614}"/>
              </a:ext>
            </a:extLst>
          </p:cNvPr>
          <p:cNvSpPr txBox="1">
            <a:spLocks noChangeArrowheads="1"/>
          </p:cNvSpPr>
          <p:nvPr/>
        </p:nvSpPr>
        <p:spPr bwMode="auto">
          <a:xfrm>
            <a:off x="3733800" y="5943601"/>
            <a:ext cx="16002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000" b="0"/>
              <a:t>Graded hex mesh using element depth 5 applied twice</a:t>
            </a:r>
          </a:p>
        </p:txBody>
      </p:sp>
      <p:sp>
        <p:nvSpPr>
          <p:cNvPr id="41995" name="Text Box 11">
            <a:extLst>
              <a:ext uri="{FF2B5EF4-FFF2-40B4-BE49-F238E27FC236}">
                <a16:creationId xmlns:a16="http://schemas.microsoft.com/office/drawing/2014/main" id="{E3A6AD3F-C962-4E17-96C4-D1795A47DF44}"/>
              </a:ext>
            </a:extLst>
          </p:cNvPr>
          <p:cNvSpPr txBox="1">
            <a:spLocks noChangeArrowheads="1"/>
          </p:cNvSpPr>
          <p:nvPr/>
        </p:nvSpPr>
        <p:spPr bwMode="auto">
          <a:xfrm>
            <a:off x="6781800" y="5999163"/>
            <a:ext cx="1600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000" b="0"/>
              <a:t>Graded tet mesh using element depth 5 applied twice</a:t>
            </a:r>
          </a:p>
        </p:txBody>
      </p:sp>
      <p:pic>
        <p:nvPicPr>
          <p:cNvPr id="41996" name="Picture 2">
            <a:extLst>
              <a:ext uri="{FF2B5EF4-FFF2-40B4-BE49-F238E27FC236}">
                <a16:creationId xmlns:a16="http://schemas.microsoft.com/office/drawing/2014/main" id="{50F4B06A-84FD-401A-97C9-647A80D063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5038" y="2368550"/>
            <a:ext cx="1579562"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6431A8CE-3E45-4E4B-AAAC-7F273CDDA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14" y="990600"/>
            <a:ext cx="2109787"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1">
            <a:extLst>
              <a:ext uri="{FF2B5EF4-FFF2-40B4-BE49-F238E27FC236}">
                <a16:creationId xmlns:a16="http://schemas.microsoft.com/office/drawing/2014/main" id="{3AB538B5-BC04-4660-9C84-A0943796BD23}"/>
              </a:ext>
            </a:extLst>
          </p:cNvPr>
          <p:cNvSpPr txBox="1">
            <a:spLocks noChangeArrowheads="1"/>
          </p:cNvSpPr>
          <p:nvPr/>
        </p:nvSpPr>
        <p:spPr bwMode="auto">
          <a:xfrm>
            <a:off x="3408895" y="599591"/>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dirty="0"/>
              <a:t>Mesh Quality Command Panel</a:t>
            </a:r>
          </a:p>
        </p:txBody>
      </p:sp>
      <p:sp>
        <p:nvSpPr>
          <p:cNvPr id="44036" name="Text Box 3">
            <a:extLst>
              <a:ext uri="{FF2B5EF4-FFF2-40B4-BE49-F238E27FC236}">
                <a16:creationId xmlns:a16="http://schemas.microsoft.com/office/drawing/2014/main" id="{72AB1406-B33F-4402-AD60-79AB2B7958AC}"/>
              </a:ext>
            </a:extLst>
          </p:cNvPr>
          <p:cNvSpPr txBox="1">
            <a:spLocks noChangeArrowheads="1"/>
          </p:cNvSpPr>
          <p:nvPr/>
        </p:nvSpPr>
        <p:spPr bwMode="auto">
          <a:xfrm>
            <a:off x="5638800" y="2820988"/>
            <a:ext cx="2743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800" b="0"/>
              <a:t>Select </a:t>
            </a:r>
            <a:r>
              <a:rPr lang="en-US" altLang="en-US" sz="1800" b="0" i="1"/>
              <a:t>a Quality Metric</a:t>
            </a:r>
          </a:p>
        </p:txBody>
      </p:sp>
      <p:sp>
        <p:nvSpPr>
          <p:cNvPr id="44037" name="Text Box 4">
            <a:extLst>
              <a:ext uri="{FF2B5EF4-FFF2-40B4-BE49-F238E27FC236}">
                <a16:creationId xmlns:a16="http://schemas.microsoft.com/office/drawing/2014/main" id="{38834938-C88C-4F05-86AE-48B5A8D5CC77}"/>
              </a:ext>
            </a:extLst>
          </p:cNvPr>
          <p:cNvSpPr txBox="1">
            <a:spLocks noChangeArrowheads="1"/>
          </p:cNvSpPr>
          <p:nvPr/>
        </p:nvSpPr>
        <p:spPr bwMode="auto">
          <a:xfrm>
            <a:off x="5638800" y="2135189"/>
            <a:ext cx="22479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800" b="0"/>
              <a:t>Select a meshed volume to examine</a:t>
            </a:r>
          </a:p>
        </p:txBody>
      </p:sp>
      <p:sp>
        <p:nvSpPr>
          <p:cNvPr id="44038" name="Text Box 5">
            <a:extLst>
              <a:ext uri="{FF2B5EF4-FFF2-40B4-BE49-F238E27FC236}">
                <a16:creationId xmlns:a16="http://schemas.microsoft.com/office/drawing/2014/main" id="{A0455D50-6430-435B-BDE8-2C464B8F1E65}"/>
              </a:ext>
            </a:extLst>
          </p:cNvPr>
          <p:cNvSpPr txBox="1">
            <a:spLocks noChangeArrowheads="1"/>
          </p:cNvSpPr>
          <p:nvPr/>
        </p:nvSpPr>
        <p:spPr bwMode="auto">
          <a:xfrm>
            <a:off x="5638800" y="1449389"/>
            <a:ext cx="22479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800" b="0"/>
              <a:t>Navigate to Mesh Quality Panel</a:t>
            </a:r>
          </a:p>
        </p:txBody>
      </p:sp>
      <p:sp>
        <p:nvSpPr>
          <p:cNvPr id="44039" name="Oval 6">
            <a:extLst>
              <a:ext uri="{FF2B5EF4-FFF2-40B4-BE49-F238E27FC236}">
                <a16:creationId xmlns:a16="http://schemas.microsoft.com/office/drawing/2014/main" id="{D8086D73-680A-4291-BF78-8D25AEF5F364}"/>
              </a:ext>
            </a:extLst>
          </p:cNvPr>
          <p:cNvSpPr>
            <a:spLocks noChangeArrowheads="1"/>
          </p:cNvSpPr>
          <p:nvPr/>
        </p:nvSpPr>
        <p:spPr bwMode="auto">
          <a:xfrm>
            <a:off x="5219700" y="1524000"/>
            <a:ext cx="381000" cy="304800"/>
          </a:xfrm>
          <a:prstGeom prst="ellipse">
            <a:avLst/>
          </a:prstGeom>
          <a:solidFill>
            <a:srgbClr val="FFFFFF"/>
          </a:solidFill>
          <a:ln w="28440" cap="sq">
            <a:solidFill>
              <a:srgbClr val="FF00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1</a:t>
            </a:r>
          </a:p>
        </p:txBody>
      </p:sp>
      <p:sp>
        <p:nvSpPr>
          <p:cNvPr id="44040" name="Oval 7">
            <a:extLst>
              <a:ext uri="{FF2B5EF4-FFF2-40B4-BE49-F238E27FC236}">
                <a16:creationId xmlns:a16="http://schemas.microsoft.com/office/drawing/2014/main" id="{1C7C9085-2B50-4C74-885C-902F9EC2E897}"/>
              </a:ext>
            </a:extLst>
          </p:cNvPr>
          <p:cNvSpPr>
            <a:spLocks noChangeArrowheads="1"/>
          </p:cNvSpPr>
          <p:nvPr/>
        </p:nvSpPr>
        <p:spPr bwMode="auto">
          <a:xfrm>
            <a:off x="5257800" y="2209800"/>
            <a:ext cx="381000" cy="304800"/>
          </a:xfrm>
          <a:prstGeom prst="ellipse">
            <a:avLst/>
          </a:prstGeom>
          <a:solidFill>
            <a:srgbClr val="FFFFFF"/>
          </a:solidFill>
          <a:ln w="28440" cap="sq">
            <a:solidFill>
              <a:srgbClr val="33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2</a:t>
            </a:r>
          </a:p>
        </p:txBody>
      </p:sp>
      <p:sp>
        <p:nvSpPr>
          <p:cNvPr id="44041" name="Oval 8">
            <a:extLst>
              <a:ext uri="{FF2B5EF4-FFF2-40B4-BE49-F238E27FC236}">
                <a16:creationId xmlns:a16="http://schemas.microsoft.com/office/drawing/2014/main" id="{59392FF8-7075-448F-975C-BA7F94169603}"/>
              </a:ext>
            </a:extLst>
          </p:cNvPr>
          <p:cNvSpPr>
            <a:spLocks noChangeArrowheads="1"/>
          </p:cNvSpPr>
          <p:nvPr/>
        </p:nvSpPr>
        <p:spPr bwMode="auto">
          <a:xfrm>
            <a:off x="5257800" y="2871788"/>
            <a:ext cx="381000" cy="304800"/>
          </a:xfrm>
          <a:prstGeom prst="ellipse">
            <a:avLst/>
          </a:prstGeom>
          <a:solidFill>
            <a:srgbClr val="FFFFFF"/>
          </a:solidFill>
          <a:ln w="28440" cap="sq">
            <a:solidFill>
              <a:srgbClr val="339933"/>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3</a:t>
            </a:r>
          </a:p>
        </p:txBody>
      </p:sp>
      <p:sp>
        <p:nvSpPr>
          <p:cNvPr id="44042" name="Oval 9">
            <a:extLst>
              <a:ext uri="{FF2B5EF4-FFF2-40B4-BE49-F238E27FC236}">
                <a16:creationId xmlns:a16="http://schemas.microsoft.com/office/drawing/2014/main" id="{2F87958C-D2E9-4898-BE68-E3350F033DA8}"/>
              </a:ext>
            </a:extLst>
          </p:cNvPr>
          <p:cNvSpPr>
            <a:spLocks noChangeArrowheads="1"/>
          </p:cNvSpPr>
          <p:nvPr/>
        </p:nvSpPr>
        <p:spPr bwMode="auto">
          <a:xfrm>
            <a:off x="5257800" y="3352800"/>
            <a:ext cx="381000" cy="304800"/>
          </a:xfrm>
          <a:prstGeom prst="ellipse">
            <a:avLst/>
          </a:prstGeom>
          <a:solidFill>
            <a:srgbClr val="FFFFFF"/>
          </a:solidFill>
          <a:ln w="28440" cap="sq">
            <a:solidFill>
              <a:srgbClr val="FF99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4</a:t>
            </a:r>
          </a:p>
        </p:txBody>
      </p:sp>
      <p:sp>
        <p:nvSpPr>
          <p:cNvPr id="44043" name="Text Box 10">
            <a:extLst>
              <a:ext uri="{FF2B5EF4-FFF2-40B4-BE49-F238E27FC236}">
                <a16:creationId xmlns:a16="http://schemas.microsoft.com/office/drawing/2014/main" id="{65FFA6A6-910D-4022-90CE-D859DD67C4C1}"/>
              </a:ext>
            </a:extLst>
          </p:cNvPr>
          <p:cNvSpPr txBox="1">
            <a:spLocks noChangeArrowheads="1"/>
          </p:cNvSpPr>
          <p:nvPr/>
        </p:nvSpPr>
        <p:spPr bwMode="auto">
          <a:xfrm>
            <a:off x="5638800" y="3278188"/>
            <a:ext cx="510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800" b="0"/>
              <a:t>Select the options for displaying the metrics</a:t>
            </a:r>
          </a:p>
        </p:txBody>
      </p:sp>
      <p:sp>
        <p:nvSpPr>
          <p:cNvPr id="44044" name="Oval 11">
            <a:extLst>
              <a:ext uri="{FF2B5EF4-FFF2-40B4-BE49-F238E27FC236}">
                <a16:creationId xmlns:a16="http://schemas.microsoft.com/office/drawing/2014/main" id="{264F608B-3C39-4302-ADC7-BA98B94C3612}"/>
              </a:ext>
            </a:extLst>
          </p:cNvPr>
          <p:cNvSpPr>
            <a:spLocks noChangeArrowheads="1"/>
          </p:cNvSpPr>
          <p:nvPr/>
        </p:nvSpPr>
        <p:spPr bwMode="auto">
          <a:xfrm>
            <a:off x="4049713" y="3794125"/>
            <a:ext cx="381000" cy="304800"/>
          </a:xfrm>
          <a:prstGeom prst="ellipse">
            <a:avLst/>
          </a:prstGeom>
          <a:solidFill>
            <a:srgbClr val="FFFFFF"/>
          </a:solidFill>
          <a:ln w="28440" cap="sq">
            <a:solidFill>
              <a:srgbClr val="33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2</a:t>
            </a:r>
          </a:p>
        </p:txBody>
      </p:sp>
      <p:sp>
        <p:nvSpPr>
          <p:cNvPr id="44045" name="Oval 12">
            <a:extLst>
              <a:ext uri="{FF2B5EF4-FFF2-40B4-BE49-F238E27FC236}">
                <a16:creationId xmlns:a16="http://schemas.microsoft.com/office/drawing/2014/main" id="{AAB0A073-6AEC-47EF-A067-16A8CDA54701}"/>
              </a:ext>
            </a:extLst>
          </p:cNvPr>
          <p:cNvSpPr>
            <a:spLocks noChangeArrowheads="1"/>
          </p:cNvSpPr>
          <p:nvPr/>
        </p:nvSpPr>
        <p:spPr bwMode="auto">
          <a:xfrm>
            <a:off x="3638550" y="4098925"/>
            <a:ext cx="381000" cy="304800"/>
          </a:xfrm>
          <a:prstGeom prst="ellipse">
            <a:avLst/>
          </a:prstGeom>
          <a:solidFill>
            <a:srgbClr val="FFFFFF"/>
          </a:solidFill>
          <a:ln w="28440" cap="sq">
            <a:solidFill>
              <a:srgbClr val="339933"/>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3</a:t>
            </a:r>
          </a:p>
        </p:txBody>
      </p:sp>
      <p:sp>
        <p:nvSpPr>
          <p:cNvPr id="44046" name="AutoShape 13">
            <a:extLst>
              <a:ext uri="{FF2B5EF4-FFF2-40B4-BE49-F238E27FC236}">
                <a16:creationId xmlns:a16="http://schemas.microsoft.com/office/drawing/2014/main" id="{286B3DC7-339D-4A96-9AF4-FE0D4A951AA3}"/>
              </a:ext>
            </a:extLst>
          </p:cNvPr>
          <p:cNvSpPr>
            <a:spLocks noChangeArrowheads="1"/>
          </p:cNvSpPr>
          <p:nvPr/>
        </p:nvSpPr>
        <p:spPr bwMode="auto">
          <a:xfrm rot="-2220000">
            <a:off x="3873500" y="3817938"/>
            <a:ext cx="152400" cy="228600"/>
          </a:xfrm>
          <a:prstGeom prst="upArrow">
            <a:avLst>
              <a:gd name="adj1" fmla="val 37500"/>
              <a:gd name="adj2" fmla="val 78125"/>
            </a:avLst>
          </a:prstGeom>
          <a:solidFill>
            <a:srgbClr val="FFFFFF"/>
          </a:solidFill>
          <a:ln w="9360" cap="sq">
            <a:solidFill>
              <a:srgbClr val="000000"/>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a:p>
        </p:txBody>
      </p:sp>
      <p:sp>
        <p:nvSpPr>
          <p:cNvPr id="44047" name="Oval 14">
            <a:extLst>
              <a:ext uri="{FF2B5EF4-FFF2-40B4-BE49-F238E27FC236}">
                <a16:creationId xmlns:a16="http://schemas.microsoft.com/office/drawing/2014/main" id="{970FE7EE-650B-487E-BC9A-6A59513AAE9F}"/>
              </a:ext>
            </a:extLst>
          </p:cNvPr>
          <p:cNvSpPr>
            <a:spLocks noChangeArrowheads="1"/>
          </p:cNvSpPr>
          <p:nvPr/>
        </p:nvSpPr>
        <p:spPr bwMode="auto">
          <a:xfrm>
            <a:off x="3409950" y="5157788"/>
            <a:ext cx="381000" cy="304800"/>
          </a:xfrm>
          <a:prstGeom prst="ellipse">
            <a:avLst/>
          </a:prstGeom>
          <a:solidFill>
            <a:srgbClr val="FFFFFF"/>
          </a:solidFill>
          <a:ln w="28440" cap="sq">
            <a:solidFill>
              <a:srgbClr val="FF99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4</a:t>
            </a:r>
          </a:p>
        </p:txBody>
      </p:sp>
      <p:sp>
        <p:nvSpPr>
          <p:cNvPr id="44048" name="AutoShape 15">
            <a:extLst>
              <a:ext uri="{FF2B5EF4-FFF2-40B4-BE49-F238E27FC236}">
                <a16:creationId xmlns:a16="http://schemas.microsoft.com/office/drawing/2014/main" id="{9E270B53-0D0D-4650-8B68-50E2845E8F36}"/>
              </a:ext>
            </a:extLst>
          </p:cNvPr>
          <p:cNvSpPr>
            <a:spLocks noChangeArrowheads="1"/>
          </p:cNvSpPr>
          <p:nvPr/>
        </p:nvSpPr>
        <p:spPr bwMode="auto">
          <a:xfrm rot="-2220000">
            <a:off x="3462338" y="4046538"/>
            <a:ext cx="152400" cy="228600"/>
          </a:xfrm>
          <a:prstGeom prst="upArrow">
            <a:avLst>
              <a:gd name="adj1" fmla="val 37500"/>
              <a:gd name="adj2" fmla="val 78125"/>
            </a:avLst>
          </a:prstGeom>
          <a:solidFill>
            <a:srgbClr val="FFFFFF"/>
          </a:solidFill>
          <a:ln w="9360" cap="sq">
            <a:solidFill>
              <a:srgbClr val="000000"/>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a:p>
        </p:txBody>
      </p:sp>
      <p:pic>
        <p:nvPicPr>
          <p:cNvPr id="44049" name="Picture 16">
            <a:extLst>
              <a:ext uri="{FF2B5EF4-FFF2-40B4-BE49-F238E27FC236}">
                <a16:creationId xmlns:a16="http://schemas.microsoft.com/office/drawing/2014/main" id="{BD9FE86D-C2E0-437A-B323-C42CAFA31E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524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0" name="AutoShape 17">
            <a:extLst>
              <a:ext uri="{FF2B5EF4-FFF2-40B4-BE49-F238E27FC236}">
                <a16:creationId xmlns:a16="http://schemas.microsoft.com/office/drawing/2014/main" id="{F8DF7679-270C-4D62-973C-557D2478613B}"/>
              </a:ext>
            </a:extLst>
          </p:cNvPr>
          <p:cNvSpPr>
            <a:spLocks noChangeArrowheads="1"/>
          </p:cNvSpPr>
          <p:nvPr/>
        </p:nvSpPr>
        <p:spPr bwMode="auto">
          <a:xfrm rot="-2220000">
            <a:off x="2474913" y="1884363"/>
            <a:ext cx="152400" cy="228600"/>
          </a:xfrm>
          <a:prstGeom prst="upArrow">
            <a:avLst>
              <a:gd name="adj1" fmla="val 37500"/>
              <a:gd name="adj2" fmla="val 78125"/>
            </a:avLst>
          </a:prstGeom>
          <a:solidFill>
            <a:srgbClr val="FFFFFF"/>
          </a:solidFill>
          <a:ln w="9360" cap="sq">
            <a:solidFill>
              <a:srgbClr val="000000"/>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a:p>
        </p:txBody>
      </p:sp>
      <p:sp>
        <p:nvSpPr>
          <p:cNvPr id="44051" name="Oval 18">
            <a:extLst>
              <a:ext uri="{FF2B5EF4-FFF2-40B4-BE49-F238E27FC236}">
                <a16:creationId xmlns:a16="http://schemas.microsoft.com/office/drawing/2014/main" id="{F2983F27-FA7E-40F1-9BDA-EC5661235319}"/>
              </a:ext>
            </a:extLst>
          </p:cNvPr>
          <p:cNvSpPr>
            <a:spLocks noChangeArrowheads="1"/>
          </p:cNvSpPr>
          <p:nvPr/>
        </p:nvSpPr>
        <p:spPr bwMode="auto">
          <a:xfrm>
            <a:off x="2651125" y="1936750"/>
            <a:ext cx="381000" cy="304800"/>
          </a:xfrm>
          <a:prstGeom prst="ellipse">
            <a:avLst/>
          </a:prstGeom>
          <a:solidFill>
            <a:srgbClr val="FFFFFF"/>
          </a:solidFill>
          <a:ln w="28440" cap="sq">
            <a:solidFill>
              <a:srgbClr val="FF00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1</a:t>
            </a:r>
          </a:p>
        </p:txBody>
      </p:sp>
      <p:sp>
        <p:nvSpPr>
          <p:cNvPr id="44052" name="Text Box 19">
            <a:extLst>
              <a:ext uri="{FF2B5EF4-FFF2-40B4-BE49-F238E27FC236}">
                <a16:creationId xmlns:a16="http://schemas.microsoft.com/office/drawing/2014/main" id="{7040C6A9-A0E8-441D-A639-CF60C4273043}"/>
              </a:ext>
            </a:extLst>
          </p:cNvPr>
          <p:cNvSpPr txBox="1">
            <a:spLocks noChangeArrowheads="1"/>
          </p:cNvSpPr>
          <p:nvPr/>
        </p:nvSpPr>
        <p:spPr bwMode="auto">
          <a:xfrm>
            <a:off x="8305800" y="1445807"/>
            <a:ext cx="224790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200" b="0"/>
              <a:t>Note that this panel is available for volumes, surfaces and elements</a:t>
            </a:r>
          </a:p>
        </p:txBody>
      </p:sp>
      <p:pic>
        <p:nvPicPr>
          <p:cNvPr id="44053" name="Picture 20">
            <a:extLst>
              <a:ext uri="{FF2B5EF4-FFF2-40B4-BE49-F238E27FC236}">
                <a16:creationId xmlns:a16="http://schemas.microsoft.com/office/drawing/2014/main" id="{1A8E3E3A-F995-4889-ABAB-1F172D4251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810000"/>
            <a:ext cx="35052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5C88ADF8-16FA-439A-80A1-FC4065BB492B}"/>
              </a:ext>
            </a:extLst>
          </p:cNvPr>
          <p:cNvSpPr txBox="1">
            <a:spLocks noChangeArrowheads="1"/>
          </p:cNvSpPr>
          <p:nvPr/>
        </p:nvSpPr>
        <p:spPr bwMode="auto">
          <a:xfrm>
            <a:off x="2590800" y="648495"/>
            <a:ext cx="67929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GB" altLang="en-US" sz="2800" dirty="0"/>
              <a:t>Quality Metrics</a:t>
            </a:r>
          </a:p>
        </p:txBody>
      </p:sp>
      <p:sp>
        <p:nvSpPr>
          <p:cNvPr id="46083" name="Text Box 3">
            <a:extLst>
              <a:ext uri="{FF2B5EF4-FFF2-40B4-BE49-F238E27FC236}">
                <a16:creationId xmlns:a16="http://schemas.microsoft.com/office/drawing/2014/main" id="{469E933A-7BF7-4411-AB34-6C19713113FF}"/>
              </a:ext>
            </a:extLst>
          </p:cNvPr>
          <p:cNvSpPr txBox="1">
            <a:spLocks noChangeArrowheads="1"/>
          </p:cNvSpPr>
          <p:nvPr/>
        </p:nvSpPr>
        <p:spPr bwMode="auto">
          <a:xfrm>
            <a:off x="2173288" y="1612901"/>
            <a:ext cx="57150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1313" indent="-169863">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b="1">
                <a:solidFill>
                  <a:srgbClr val="000000"/>
                </a:solidFill>
                <a:latin typeface="Arial" panose="020B0604020202020204" pitchFamily="34" charset="0"/>
                <a:ea typeface="MS PGothic" panose="020B0600070205080204" pitchFamily="34" charset="-128"/>
              </a:defRPr>
            </a:lvl1pPr>
            <a:lvl2pPr marL="685800" indent="-228600">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Palatino Linotype" panose="02040502050505030304" pitchFamily="18" charset="0"/>
                <a:ea typeface="MS PGothic" panose="020B0600070205080204" pitchFamily="34" charset="-128"/>
              </a:defRPr>
            </a:lvl9pPr>
          </a:lstStyle>
          <a:p>
            <a:pPr>
              <a:buFont typeface="Arial" panose="020B0604020202020204" pitchFamily="34" charset="0"/>
              <a:buChar char="•"/>
            </a:pPr>
            <a:r>
              <a:rPr lang="en-GB" altLang="en-US"/>
              <a:t>Definitions of the metrics are in the online documentation</a:t>
            </a:r>
          </a:p>
          <a:p>
            <a:pPr lvl="1">
              <a:buFont typeface="Palatino Linotype" panose="02040502050505030304" pitchFamily="18" charset="0"/>
              <a:buChar char="–"/>
            </a:pPr>
            <a:r>
              <a:rPr lang="en-GB" altLang="en-US"/>
              <a:t>Go to the quality page and hit the F1 key</a:t>
            </a:r>
          </a:p>
        </p:txBody>
      </p:sp>
      <p:graphicFrame>
        <p:nvGraphicFramePr>
          <p:cNvPr id="46084" name="Object 4">
            <a:extLst>
              <a:ext uri="{FF2B5EF4-FFF2-40B4-BE49-F238E27FC236}">
                <a16:creationId xmlns:a16="http://schemas.microsoft.com/office/drawing/2014/main" id="{F380D68A-93A4-450B-9785-3BBEB94211B8}"/>
              </a:ext>
            </a:extLst>
          </p:cNvPr>
          <p:cNvGraphicFramePr>
            <a:graphicFrameLocks noChangeAspect="1"/>
          </p:cNvGraphicFramePr>
          <p:nvPr/>
        </p:nvGraphicFramePr>
        <p:xfrm>
          <a:off x="4513263" y="4611689"/>
          <a:ext cx="3251200" cy="765175"/>
        </p:xfrm>
        <a:graphic>
          <a:graphicData uri="http://schemas.openxmlformats.org/presentationml/2006/ole">
            <mc:AlternateContent xmlns:mc="http://schemas.openxmlformats.org/markup-compatibility/2006">
              <mc:Choice xmlns:v="urn:schemas-microsoft-com:vml" Requires="v">
                <p:oleObj r:id="rId3" imgW="3263900" imgH="774700" progId="">
                  <p:embed/>
                </p:oleObj>
              </mc:Choice>
              <mc:Fallback>
                <p:oleObj r:id="rId3" imgW="3263900" imgH="7747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4611689"/>
                        <a:ext cx="3251200" cy="765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6085" name="Object 5">
            <a:extLst>
              <a:ext uri="{FF2B5EF4-FFF2-40B4-BE49-F238E27FC236}">
                <a16:creationId xmlns:a16="http://schemas.microsoft.com/office/drawing/2014/main" id="{D16D31F9-052F-4AA6-8F1B-8C8616F3166A}"/>
              </a:ext>
            </a:extLst>
          </p:cNvPr>
          <p:cNvGraphicFramePr>
            <a:graphicFrameLocks noChangeAspect="1"/>
          </p:cNvGraphicFramePr>
          <p:nvPr/>
        </p:nvGraphicFramePr>
        <p:xfrm>
          <a:off x="2281238" y="3524250"/>
          <a:ext cx="4976812" cy="2527300"/>
        </p:xfrm>
        <a:graphic>
          <a:graphicData uri="http://schemas.openxmlformats.org/presentationml/2006/ole">
            <mc:AlternateContent xmlns:mc="http://schemas.openxmlformats.org/markup-compatibility/2006">
              <mc:Choice xmlns:v="urn:schemas-microsoft-com:vml" Requires="v">
                <p:oleObj r:id="rId5" imgW="4991100" imgH="2540000" progId="">
                  <p:embed/>
                </p:oleObj>
              </mc:Choice>
              <mc:Fallback>
                <p:oleObj r:id="rId5" imgW="4991100" imgH="254000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1238" y="3524250"/>
                        <a:ext cx="4976812" cy="2527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46086" name="Picture 2">
            <a:extLst>
              <a:ext uri="{FF2B5EF4-FFF2-40B4-BE49-F238E27FC236}">
                <a16:creationId xmlns:a16="http://schemas.microsoft.com/office/drawing/2014/main" id="{908B3881-59FC-442D-8C82-F2C1A8B2E5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1295400"/>
            <a:ext cx="18288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a:extLst>
              <a:ext uri="{FF2B5EF4-FFF2-40B4-BE49-F238E27FC236}">
                <a16:creationId xmlns:a16="http://schemas.microsoft.com/office/drawing/2014/main" id="{EA359A6F-67CB-4D93-9AA9-2A1A0A337FE6}"/>
              </a:ext>
            </a:extLst>
          </p:cNvPr>
          <p:cNvSpPr txBox="1">
            <a:spLocks noChangeArrowheads="1"/>
          </p:cNvSpPr>
          <p:nvPr/>
        </p:nvSpPr>
        <p:spPr bwMode="auto">
          <a:xfrm>
            <a:off x="2700338" y="592932"/>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dirty="0"/>
              <a:t>Automatic Mesh Quality Checks</a:t>
            </a:r>
          </a:p>
        </p:txBody>
      </p:sp>
      <p:sp>
        <p:nvSpPr>
          <p:cNvPr id="48131" name="Text Box 2">
            <a:extLst>
              <a:ext uri="{FF2B5EF4-FFF2-40B4-BE49-F238E27FC236}">
                <a16:creationId xmlns:a16="http://schemas.microsoft.com/office/drawing/2014/main" id="{B451E353-FF1F-4CC5-8277-9A54EB6EC886}"/>
              </a:ext>
            </a:extLst>
          </p:cNvPr>
          <p:cNvSpPr txBox="1">
            <a:spLocks noChangeArrowheads="1"/>
          </p:cNvSpPr>
          <p:nvPr/>
        </p:nvSpPr>
        <p:spPr bwMode="auto">
          <a:xfrm>
            <a:off x="2209800" y="1600200"/>
            <a:ext cx="777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marL="341313" indent="-169863">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Palatino Linotype" panose="02040502050505030304" pitchFamily="18" charset="0"/>
                <a:ea typeface="MS PGothic" panose="020B0600070205080204" pitchFamily="34" charset="-128"/>
              </a:defRPr>
            </a:lvl9pPr>
          </a:lstStyle>
          <a:p>
            <a:pPr>
              <a:spcBef>
                <a:spcPts val="500"/>
              </a:spcBef>
              <a:buFont typeface="Arial" panose="020B0604020202020204" pitchFamily="34" charset="0"/>
              <a:buChar char="•"/>
            </a:pPr>
            <a:r>
              <a:rPr lang="en-US" altLang="en-US" sz="2000"/>
              <a:t>Quality is automatically computed after every meshing or smoothing operation</a:t>
            </a:r>
          </a:p>
          <a:p>
            <a:pPr>
              <a:spcBef>
                <a:spcPts val="500"/>
              </a:spcBef>
              <a:buFont typeface="Arial" panose="020B0604020202020204" pitchFamily="34" charset="0"/>
              <a:buChar char="•"/>
            </a:pPr>
            <a:r>
              <a:rPr lang="en-US" altLang="en-US" sz="2000"/>
              <a:t>Always check output window following meshing</a:t>
            </a:r>
          </a:p>
        </p:txBody>
      </p:sp>
      <p:sp>
        <p:nvSpPr>
          <p:cNvPr id="15364" name="Rectangle 3">
            <a:extLst>
              <a:ext uri="{FF2B5EF4-FFF2-40B4-BE49-F238E27FC236}">
                <a16:creationId xmlns:a16="http://schemas.microsoft.com/office/drawing/2014/main" id="{E85CCCBD-4D5C-4364-9523-A2F944B91AC0}"/>
              </a:ext>
            </a:extLst>
          </p:cNvPr>
          <p:cNvSpPr>
            <a:spLocks noChangeArrowheads="1"/>
          </p:cNvSpPr>
          <p:nvPr/>
        </p:nvSpPr>
        <p:spPr bwMode="auto">
          <a:xfrm>
            <a:off x="2286000" y="2819400"/>
            <a:ext cx="7773988" cy="1691446"/>
          </a:xfrm>
          <a:prstGeom prst="rect">
            <a:avLst/>
          </a:prstGeom>
          <a:solidFill>
            <a:srgbClr val="FFFFFF"/>
          </a:solidFill>
          <a:ln w="12600" cap="sq">
            <a:solidFill>
              <a:srgbClr val="000000"/>
            </a:solidFill>
            <a:round/>
            <a:headEnd/>
            <a:tailEnd/>
          </a:ln>
          <a:effectLst>
            <a:outerShdw blurRad="63500" dist="107933" dir="2700000" algn="ctr" rotWithShape="0">
              <a:srgbClr val="000000">
                <a:alpha val="50026"/>
              </a:srgbClr>
            </a:outerShdw>
          </a:effectLst>
        </p:spPr>
        <p:txBody>
          <a:bodyPr lIns="92160" tIns="46080" rIns="92160" bIns="46080">
            <a:spAutoFit/>
          </a:bodyPr>
          <a:lstStyle/>
          <a:p>
            <a:pPr marL="342900" indent="-169863">
              <a:lnSpc>
                <a:spcPct val="80000"/>
              </a:lnSpc>
              <a:spcBef>
                <a:spcPts val="600"/>
              </a:spcBef>
              <a:buSzPct val="10000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dirty="0">
                <a:solidFill>
                  <a:srgbClr val="000000"/>
                </a:solidFill>
                <a:latin typeface="Courier New" charset="0"/>
                <a:ea typeface="ＭＳ Ｐゴシック" charset="0"/>
              </a:rPr>
              <a:t>CUBIT&gt;</a:t>
            </a:r>
            <a:r>
              <a:rPr lang="en-GB" dirty="0">
                <a:solidFill>
                  <a:srgbClr val="000000"/>
                </a:solidFill>
                <a:latin typeface="Arial" charset="0"/>
                <a:ea typeface="ＭＳ Ｐゴシック" charset="0"/>
              </a:rPr>
              <a:t> </a:t>
            </a:r>
            <a:r>
              <a:rPr lang="en-GB" dirty="0">
                <a:solidFill>
                  <a:srgbClr val="008D8A"/>
                </a:solidFill>
                <a:latin typeface="Courier New" charset="0"/>
                <a:ea typeface="ＭＳ Ｐゴシック" charset="0"/>
              </a:rPr>
              <a:t>Mesh Volume 1</a:t>
            </a:r>
          </a:p>
          <a:p>
            <a:pPr marL="342900" indent="-169863">
              <a:lnSpc>
                <a:spcPct val="80000"/>
              </a:lnSpc>
              <a:spcBef>
                <a:spcPts val="400"/>
              </a:spcBef>
              <a:buSzPct val="10000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sz="1200" dirty="0">
                <a:solidFill>
                  <a:srgbClr val="000000"/>
                </a:solidFill>
                <a:latin typeface="Courier New" charset="0"/>
                <a:ea typeface="ＭＳ Ｐゴシック" charset="0"/>
              </a:rPr>
              <a:t>  ERROR: &gt;&gt;&gt;&gt; Negative Jacobian Hex Element Generated! &lt;&lt;&lt;&lt;&lt;     </a:t>
            </a:r>
          </a:p>
          <a:p>
            <a:pPr marL="342900" indent="-169863">
              <a:lnSpc>
                <a:spcPct val="80000"/>
              </a:lnSpc>
              <a:spcBef>
                <a:spcPts val="400"/>
              </a:spcBef>
              <a:buSzPct val="10000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sz="1200" dirty="0">
                <a:solidFill>
                  <a:srgbClr val="000000"/>
                </a:solidFill>
                <a:latin typeface="Courier New" charset="0"/>
                <a:ea typeface="ＭＳ Ｐゴシック" charset="0"/>
              </a:rPr>
              <a:t>  Check Mesh Quality.</a:t>
            </a:r>
          </a:p>
          <a:p>
            <a:pPr marL="342900" indent="-169863">
              <a:lnSpc>
                <a:spcPct val="80000"/>
              </a:lnSpc>
              <a:spcBef>
                <a:spcPts val="400"/>
              </a:spcBef>
              <a:buSzPct val="10000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endParaRPr lang="en-GB" sz="1200" dirty="0">
              <a:solidFill>
                <a:srgbClr val="000000"/>
              </a:solidFill>
              <a:latin typeface="Courier New" charset="0"/>
              <a:ea typeface="ＭＳ Ｐゴシック" charset="0"/>
            </a:endParaRPr>
          </a:p>
          <a:p>
            <a:pPr marL="342900" indent="-169863">
              <a:lnSpc>
                <a:spcPct val="80000"/>
              </a:lnSpc>
              <a:spcBef>
                <a:spcPts val="600"/>
              </a:spcBef>
              <a:buSzPct val="10000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dirty="0">
                <a:solidFill>
                  <a:srgbClr val="000000"/>
                </a:solidFill>
                <a:latin typeface="Courier New" charset="0"/>
                <a:ea typeface="ＭＳ Ｐゴシック" charset="0"/>
              </a:rPr>
              <a:t>CUBIT&gt;</a:t>
            </a:r>
            <a:r>
              <a:rPr lang="en-GB" dirty="0">
                <a:solidFill>
                  <a:srgbClr val="000000"/>
                </a:solidFill>
                <a:latin typeface="Arial" charset="0"/>
                <a:ea typeface="ＭＳ Ｐゴシック" charset="0"/>
              </a:rPr>
              <a:t> </a:t>
            </a:r>
            <a:r>
              <a:rPr lang="en-GB" dirty="0">
                <a:solidFill>
                  <a:srgbClr val="008D8A"/>
                </a:solidFill>
                <a:latin typeface="Courier New" charset="0"/>
                <a:ea typeface="ＭＳ Ｐゴシック" charset="0"/>
              </a:rPr>
              <a:t>Mesh Volume 1</a:t>
            </a:r>
          </a:p>
          <a:p>
            <a:pPr marL="342900" indent="-169863">
              <a:lnSpc>
                <a:spcPct val="80000"/>
              </a:lnSpc>
              <a:spcBef>
                <a:spcPts val="400"/>
              </a:spcBef>
              <a:buSzPct val="10000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dirty="0">
                <a:solidFill>
                  <a:srgbClr val="000000"/>
                </a:solidFill>
                <a:latin typeface="Arial" charset="0"/>
                <a:ea typeface="ＭＳ Ｐゴシック" charset="0"/>
              </a:rPr>
              <a:t>  </a:t>
            </a:r>
            <a:r>
              <a:rPr lang="en-GB" sz="1200" dirty="0">
                <a:solidFill>
                  <a:srgbClr val="000000"/>
                </a:solidFill>
                <a:latin typeface="Courier New" charset="0"/>
                <a:ea typeface="ＭＳ Ｐゴシック" charset="0"/>
              </a:rPr>
              <a:t>WARNING: &gt;&gt;&gt;&gt; Poorly-shaped Hex Element Generated! &lt;&lt;&lt;&lt;&lt;     </a:t>
            </a:r>
          </a:p>
          <a:p>
            <a:pPr marL="342900" indent="-169863">
              <a:lnSpc>
                <a:spcPct val="80000"/>
              </a:lnSpc>
              <a:spcBef>
                <a:spcPts val="400"/>
              </a:spcBef>
              <a:buSzPct val="10000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sz="1200" dirty="0">
                <a:solidFill>
                  <a:srgbClr val="000000"/>
                </a:solidFill>
                <a:latin typeface="Courier New" charset="0"/>
                <a:ea typeface="ＭＳ Ｐゴシック" charset="0"/>
              </a:rPr>
              <a:t> Check Mesh Quality</a:t>
            </a:r>
          </a:p>
        </p:txBody>
      </p:sp>
      <p:sp>
        <p:nvSpPr>
          <p:cNvPr id="48133" name="Rectangle 4">
            <a:extLst>
              <a:ext uri="{FF2B5EF4-FFF2-40B4-BE49-F238E27FC236}">
                <a16:creationId xmlns:a16="http://schemas.microsoft.com/office/drawing/2014/main" id="{401E750D-7CAF-4D36-B1FE-6D3CB8C1F39D}"/>
              </a:ext>
            </a:extLst>
          </p:cNvPr>
          <p:cNvSpPr>
            <a:spLocks noChangeArrowheads="1"/>
          </p:cNvSpPr>
          <p:nvPr/>
        </p:nvSpPr>
        <p:spPr bwMode="auto">
          <a:xfrm>
            <a:off x="2209800" y="4800600"/>
            <a:ext cx="7924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marL="341313" indent="-169863">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Palatino Linotype" panose="02040502050505030304" pitchFamily="18" charset="0"/>
                <a:ea typeface="MS PGothic" panose="020B0600070205080204" pitchFamily="34" charset="-128"/>
              </a:defRPr>
            </a:lvl9pPr>
          </a:lstStyle>
          <a:p>
            <a:pPr>
              <a:spcBef>
                <a:spcPts val="500"/>
              </a:spcBef>
              <a:buFont typeface="Arial" panose="020B0604020202020204" pitchFamily="34" charset="0"/>
              <a:buChar char="•"/>
            </a:pPr>
            <a:r>
              <a:rPr lang="en-US" altLang="en-US" sz="2000"/>
              <a:t>Use smoothing, cleanup or modify the geometry to improve quality before using mesh with poor quality in an analysis</a:t>
            </a:r>
          </a:p>
          <a:p>
            <a:pPr>
              <a:spcBef>
                <a:spcPts val="500"/>
              </a:spcBef>
              <a:buFont typeface="Arial" panose="020B0604020202020204" pitchFamily="34" charset="0"/>
              <a:buChar char="•"/>
            </a:pPr>
            <a:r>
              <a:rPr lang="en-US" altLang="en-US" sz="2000"/>
              <a:t>Poor quality may be acceptable if located where physics is not as important.  Engineering judgment needed.</a:t>
            </a:r>
          </a:p>
          <a:p>
            <a:pPr>
              <a:spcBef>
                <a:spcPts val="500"/>
              </a:spcBef>
            </a:pPr>
            <a:endParaRPr lang="en-US" altLang="en-US" sz="20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a:extLst>
              <a:ext uri="{FF2B5EF4-FFF2-40B4-BE49-F238E27FC236}">
                <a16:creationId xmlns:a16="http://schemas.microsoft.com/office/drawing/2014/main" id="{12510371-48E4-49B6-AAC8-FDE72B0163C3}"/>
              </a:ext>
            </a:extLst>
          </p:cNvPr>
          <p:cNvSpPr txBox="1">
            <a:spLocks noChangeArrowheads="1"/>
          </p:cNvSpPr>
          <p:nvPr/>
        </p:nvSpPr>
        <p:spPr bwMode="auto">
          <a:xfrm>
            <a:off x="2700338" y="457201"/>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dirty="0"/>
              <a:t>Mesh Quality</a:t>
            </a:r>
          </a:p>
        </p:txBody>
      </p:sp>
      <p:sp>
        <p:nvSpPr>
          <p:cNvPr id="50179" name="Text Box 5">
            <a:extLst>
              <a:ext uri="{FF2B5EF4-FFF2-40B4-BE49-F238E27FC236}">
                <a16:creationId xmlns:a16="http://schemas.microsoft.com/office/drawing/2014/main" id="{976DC40E-F3A3-481D-9EDA-AE93ECE0C486}"/>
              </a:ext>
            </a:extLst>
          </p:cNvPr>
          <p:cNvSpPr txBox="1">
            <a:spLocks noChangeArrowheads="1"/>
          </p:cNvSpPr>
          <p:nvPr/>
        </p:nvSpPr>
        <p:spPr bwMode="auto">
          <a:xfrm>
            <a:off x="7162800" y="2971801"/>
            <a:ext cx="316388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800" b="0"/>
              <a:t>Select </a:t>
            </a:r>
            <a:r>
              <a:rPr lang="en-US" altLang="en-US" sz="1800"/>
              <a:t>Options</a:t>
            </a:r>
            <a:r>
              <a:rPr lang="en-US" altLang="en-US" sz="1800" b="0"/>
              <a:t> (or </a:t>
            </a:r>
            <a:r>
              <a:rPr lang="en-US" altLang="en-US" sz="1800"/>
              <a:t>Preferences</a:t>
            </a:r>
            <a:r>
              <a:rPr lang="en-US" altLang="en-US" sz="1800" b="0"/>
              <a:t> on Mac) menu to define quality metric(s) to use and the minimum and maximum criteria</a:t>
            </a:r>
          </a:p>
        </p:txBody>
      </p:sp>
      <p:pic>
        <p:nvPicPr>
          <p:cNvPr id="3" name="Picture 2">
            <a:extLst>
              <a:ext uri="{FF2B5EF4-FFF2-40B4-BE49-F238E27FC236}">
                <a16:creationId xmlns:a16="http://schemas.microsoft.com/office/drawing/2014/main" id="{092ECD4E-F71F-4527-AA46-72F433D91496}"/>
              </a:ext>
            </a:extLst>
          </p:cNvPr>
          <p:cNvPicPr>
            <a:picLocks noChangeAspect="1"/>
          </p:cNvPicPr>
          <p:nvPr/>
        </p:nvPicPr>
        <p:blipFill>
          <a:blip r:embed="rId3"/>
          <a:srcRect/>
          <a:stretch/>
        </p:blipFill>
        <p:spPr>
          <a:xfrm>
            <a:off x="2400921" y="1160463"/>
            <a:ext cx="4042123" cy="5295900"/>
          </a:xfrm>
          <a:prstGeom prst="rect">
            <a:avLst/>
          </a:prstGeom>
          <a:effectLst>
            <a:outerShdw blurRad="50800" dist="381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a:extLst>
              <a:ext uri="{FF2B5EF4-FFF2-40B4-BE49-F238E27FC236}">
                <a16:creationId xmlns:a16="http://schemas.microsoft.com/office/drawing/2014/main" id="{2FAD61B3-D49E-497B-8FCB-0316B2F6C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789" y="2068514"/>
            <a:ext cx="1989137"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a:extLst>
              <a:ext uri="{FF2B5EF4-FFF2-40B4-BE49-F238E27FC236}">
                <a16:creationId xmlns:a16="http://schemas.microsoft.com/office/drawing/2014/main" id="{AD1EFCD9-9696-4A3D-8416-030887A27E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476376"/>
            <a:ext cx="20574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1">
            <a:extLst>
              <a:ext uri="{FF2B5EF4-FFF2-40B4-BE49-F238E27FC236}">
                <a16:creationId xmlns:a16="http://schemas.microsoft.com/office/drawing/2014/main" id="{936E2996-0F52-41F1-B017-EB237A6C5EAB}"/>
              </a:ext>
            </a:extLst>
          </p:cNvPr>
          <p:cNvSpPr txBox="1">
            <a:spLocks noChangeArrowheads="1"/>
          </p:cNvSpPr>
          <p:nvPr/>
        </p:nvSpPr>
        <p:spPr bwMode="auto">
          <a:xfrm>
            <a:off x="2590801" y="492919"/>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dirty="0"/>
              <a:t>Smoothing</a:t>
            </a:r>
          </a:p>
        </p:txBody>
      </p:sp>
      <p:sp>
        <p:nvSpPr>
          <p:cNvPr id="52229" name="Text Box 8">
            <a:extLst>
              <a:ext uri="{FF2B5EF4-FFF2-40B4-BE49-F238E27FC236}">
                <a16:creationId xmlns:a16="http://schemas.microsoft.com/office/drawing/2014/main" id="{85CBE6E7-8393-4A62-85AE-3154EC4C2C2E}"/>
              </a:ext>
            </a:extLst>
          </p:cNvPr>
          <p:cNvSpPr txBox="1">
            <a:spLocks noChangeArrowheads="1"/>
          </p:cNvSpPr>
          <p:nvPr/>
        </p:nvSpPr>
        <p:spPr bwMode="auto">
          <a:xfrm>
            <a:off x="4651376" y="1476376"/>
            <a:ext cx="5788025"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600" b="0"/>
              <a:t>Smoothing adjusts node locations without changing element connectivity.</a:t>
            </a:r>
          </a:p>
        </p:txBody>
      </p:sp>
      <p:sp>
        <p:nvSpPr>
          <p:cNvPr id="52230" name="Text Box 9">
            <a:extLst>
              <a:ext uri="{FF2B5EF4-FFF2-40B4-BE49-F238E27FC236}">
                <a16:creationId xmlns:a16="http://schemas.microsoft.com/office/drawing/2014/main" id="{73B61BF3-957A-454E-8F60-0EDFC82378DB}"/>
              </a:ext>
            </a:extLst>
          </p:cNvPr>
          <p:cNvSpPr txBox="1">
            <a:spLocks noChangeArrowheads="1"/>
          </p:cNvSpPr>
          <p:nvPr/>
        </p:nvSpPr>
        <p:spPr bwMode="auto">
          <a:xfrm>
            <a:off x="7467600" y="2908300"/>
            <a:ext cx="28194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600" b="0"/>
              <a:t>Usually iterative algorithms that attempt to improve the local mesh quality</a:t>
            </a:r>
          </a:p>
        </p:txBody>
      </p:sp>
      <p:sp>
        <p:nvSpPr>
          <p:cNvPr id="52231" name="Text Box 10">
            <a:extLst>
              <a:ext uri="{FF2B5EF4-FFF2-40B4-BE49-F238E27FC236}">
                <a16:creationId xmlns:a16="http://schemas.microsoft.com/office/drawing/2014/main" id="{3D406F40-66F0-4C59-9A48-8D857203A5FC}"/>
              </a:ext>
            </a:extLst>
          </p:cNvPr>
          <p:cNvSpPr txBox="1">
            <a:spLocks noChangeArrowheads="1"/>
          </p:cNvSpPr>
          <p:nvPr/>
        </p:nvSpPr>
        <p:spPr bwMode="auto">
          <a:xfrm>
            <a:off x="7467600" y="2057400"/>
            <a:ext cx="28194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600" b="0"/>
              <a:t>Many different smoothing schemes with different characteristics</a:t>
            </a:r>
          </a:p>
        </p:txBody>
      </p:sp>
      <p:sp>
        <p:nvSpPr>
          <p:cNvPr id="52232" name="Text Box 11">
            <a:extLst>
              <a:ext uri="{FF2B5EF4-FFF2-40B4-BE49-F238E27FC236}">
                <a16:creationId xmlns:a16="http://schemas.microsoft.com/office/drawing/2014/main" id="{680D5487-BDB4-45AD-829C-0F607F5870D7}"/>
              </a:ext>
            </a:extLst>
          </p:cNvPr>
          <p:cNvSpPr txBox="1">
            <a:spLocks noChangeArrowheads="1"/>
          </p:cNvSpPr>
          <p:nvPr/>
        </p:nvSpPr>
        <p:spPr bwMode="auto">
          <a:xfrm>
            <a:off x="1676400" y="5867401"/>
            <a:ext cx="281940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1600" b="0"/>
              <a:t>Smooth scheme can be set from the property panel</a:t>
            </a:r>
          </a:p>
        </p:txBody>
      </p:sp>
      <p:sp>
        <p:nvSpPr>
          <p:cNvPr id="52233" name="Text Box 12">
            <a:extLst>
              <a:ext uri="{FF2B5EF4-FFF2-40B4-BE49-F238E27FC236}">
                <a16:creationId xmlns:a16="http://schemas.microsoft.com/office/drawing/2014/main" id="{C942A22B-FF28-4177-A766-A3A06C9FD2C8}"/>
              </a:ext>
            </a:extLst>
          </p:cNvPr>
          <p:cNvSpPr txBox="1">
            <a:spLocks noChangeArrowheads="1"/>
          </p:cNvSpPr>
          <p:nvPr/>
        </p:nvSpPr>
        <p:spPr bwMode="auto">
          <a:xfrm>
            <a:off x="4495800" y="5867401"/>
            <a:ext cx="281940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1600" b="0"/>
              <a:t>Smooth scheme can also be set from the command panel</a:t>
            </a:r>
          </a:p>
        </p:txBody>
      </p:sp>
      <p:sp>
        <p:nvSpPr>
          <p:cNvPr id="17418" name="Text Box 13">
            <a:extLst>
              <a:ext uri="{FF2B5EF4-FFF2-40B4-BE49-F238E27FC236}">
                <a16:creationId xmlns:a16="http://schemas.microsoft.com/office/drawing/2014/main" id="{E58A814E-BD15-48D6-8E61-79B6F9D01656}"/>
              </a:ext>
            </a:extLst>
          </p:cNvPr>
          <p:cNvSpPr txBox="1">
            <a:spLocks noChangeArrowheads="1"/>
          </p:cNvSpPr>
          <p:nvPr/>
        </p:nvSpPr>
        <p:spPr bwMode="auto">
          <a:xfrm>
            <a:off x="2768600" y="3405189"/>
            <a:ext cx="2286000" cy="586957"/>
          </a:xfrm>
          <a:prstGeom prst="rect">
            <a:avLst/>
          </a:prstGeom>
          <a:solidFill>
            <a:srgbClr val="FFFFFF"/>
          </a:solidFill>
          <a:ln w="9360" cap="sq">
            <a:solidFill>
              <a:srgbClr val="000000"/>
            </a:solidFill>
            <a:miter lim="800000"/>
            <a:headEnd/>
            <a:tailEnd/>
          </a:ln>
          <a:effectLst>
            <a:outerShdw blurRad="63500" dist="107933" dir="2700000" algn="ctr" rotWithShape="0">
              <a:srgbClr val="000000">
                <a:alpha val="50026"/>
              </a:srgbClr>
            </a:outerShdw>
          </a:effec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charset="0"/>
                <a:ea typeface="ＭＳ Ｐゴシック" charset="0"/>
              </a:defRPr>
            </a:lvl5pPr>
            <a:lvl6pPr marL="25146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charset="0"/>
                <a:ea typeface="ＭＳ Ｐゴシック" charset="0"/>
              </a:defRPr>
            </a:lvl6pPr>
            <a:lvl7pPr marL="29718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charset="0"/>
                <a:ea typeface="ＭＳ Ｐゴシック" charset="0"/>
              </a:defRPr>
            </a:lvl7pPr>
            <a:lvl8pPr marL="34290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charset="0"/>
                <a:ea typeface="ＭＳ Ｐゴシック" charset="0"/>
              </a:defRPr>
            </a:lvl8pPr>
            <a:lvl9pPr marL="38862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charset="0"/>
                <a:ea typeface="ＭＳ Ｐゴシック" charset="0"/>
              </a:defRPr>
            </a:lvl9pPr>
          </a:lstStyle>
          <a:p>
            <a:pPr>
              <a:buSzPct val="100000"/>
              <a:defRPr/>
            </a:pPr>
            <a:r>
              <a:rPr lang="en-US" sz="1600" dirty="0">
                <a:solidFill>
                  <a:srgbClr val="000000"/>
                </a:solidFill>
              </a:rPr>
              <a:t>Short cut to smoothing command panel</a:t>
            </a:r>
          </a:p>
        </p:txBody>
      </p:sp>
      <p:sp>
        <p:nvSpPr>
          <p:cNvPr id="52235" name="Line 14">
            <a:extLst>
              <a:ext uri="{FF2B5EF4-FFF2-40B4-BE49-F238E27FC236}">
                <a16:creationId xmlns:a16="http://schemas.microsoft.com/office/drawing/2014/main" id="{0D773F47-2CB2-41BA-8D82-4A76E8A29D62}"/>
              </a:ext>
            </a:extLst>
          </p:cNvPr>
          <p:cNvSpPr>
            <a:spLocks noChangeShapeType="1"/>
          </p:cNvSpPr>
          <p:nvPr/>
        </p:nvSpPr>
        <p:spPr bwMode="auto">
          <a:xfrm>
            <a:off x="3835400" y="4014788"/>
            <a:ext cx="1588" cy="762000"/>
          </a:xfrm>
          <a:prstGeom prst="line">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6" name="Text Box 15">
            <a:extLst>
              <a:ext uri="{FF2B5EF4-FFF2-40B4-BE49-F238E27FC236}">
                <a16:creationId xmlns:a16="http://schemas.microsoft.com/office/drawing/2014/main" id="{F75A6B08-7466-4ED0-80CE-8C138EF1A7C4}"/>
              </a:ext>
            </a:extLst>
          </p:cNvPr>
          <p:cNvSpPr txBox="1">
            <a:spLocks noChangeArrowheads="1"/>
          </p:cNvSpPr>
          <p:nvPr/>
        </p:nvSpPr>
        <p:spPr bwMode="auto">
          <a:xfrm>
            <a:off x="7467600" y="3810001"/>
            <a:ext cx="281940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600" b="0"/>
              <a:t>Smoothing schemes for surfaces and volumes</a:t>
            </a:r>
          </a:p>
        </p:txBody>
      </p:sp>
      <p:sp>
        <p:nvSpPr>
          <p:cNvPr id="52237" name="Text Box 16">
            <a:extLst>
              <a:ext uri="{FF2B5EF4-FFF2-40B4-BE49-F238E27FC236}">
                <a16:creationId xmlns:a16="http://schemas.microsoft.com/office/drawing/2014/main" id="{574143A2-DB50-45A5-ABF2-1397265C13CF}"/>
              </a:ext>
            </a:extLst>
          </p:cNvPr>
          <p:cNvSpPr txBox="1">
            <a:spLocks noChangeArrowheads="1"/>
          </p:cNvSpPr>
          <p:nvPr/>
        </p:nvSpPr>
        <p:spPr bwMode="auto">
          <a:xfrm>
            <a:off x="7467600" y="4495800"/>
            <a:ext cx="28194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600" b="0"/>
              <a:t>Smoothing schemes applied as an attribute, (similar to meshing scheme)</a:t>
            </a:r>
          </a:p>
        </p:txBody>
      </p:sp>
      <p:sp>
        <p:nvSpPr>
          <p:cNvPr id="52238" name="Text Box 17">
            <a:extLst>
              <a:ext uri="{FF2B5EF4-FFF2-40B4-BE49-F238E27FC236}">
                <a16:creationId xmlns:a16="http://schemas.microsoft.com/office/drawing/2014/main" id="{9B926163-783F-44A3-8349-CB5DF729592D}"/>
              </a:ext>
            </a:extLst>
          </p:cNvPr>
          <p:cNvSpPr txBox="1">
            <a:spLocks noChangeArrowheads="1"/>
          </p:cNvSpPr>
          <p:nvPr/>
        </p:nvSpPr>
        <p:spPr bwMode="auto">
          <a:xfrm>
            <a:off x="7467600" y="5422901"/>
            <a:ext cx="2819400" cy="107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600" b="0"/>
              <a:t>Surface and volume schemes are independent (unless free boundary option selected)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a:extLst>
              <a:ext uri="{FF2B5EF4-FFF2-40B4-BE49-F238E27FC236}">
                <a16:creationId xmlns:a16="http://schemas.microsoft.com/office/drawing/2014/main" id="{E4E8EB5D-7F78-4FAA-9BD8-C37593DC1EE1}"/>
              </a:ext>
            </a:extLst>
          </p:cNvPr>
          <p:cNvSpPr txBox="1">
            <a:spLocks noChangeArrowheads="1"/>
          </p:cNvSpPr>
          <p:nvPr/>
        </p:nvSpPr>
        <p:spPr bwMode="auto">
          <a:xfrm>
            <a:off x="2590801" y="407988"/>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dirty="0"/>
              <a:t>Smoothing</a:t>
            </a:r>
          </a:p>
        </p:txBody>
      </p:sp>
      <p:sp>
        <p:nvSpPr>
          <p:cNvPr id="54275" name="Text Box 2">
            <a:extLst>
              <a:ext uri="{FF2B5EF4-FFF2-40B4-BE49-F238E27FC236}">
                <a16:creationId xmlns:a16="http://schemas.microsoft.com/office/drawing/2014/main" id="{5EFDAC9B-D9F9-4A01-922B-B905D8BE3291}"/>
              </a:ext>
            </a:extLst>
          </p:cNvPr>
          <p:cNvSpPr txBox="1">
            <a:spLocks noChangeArrowheads="1"/>
          </p:cNvSpPr>
          <p:nvPr/>
        </p:nvSpPr>
        <p:spPr bwMode="auto">
          <a:xfrm>
            <a:off x="6096000" y="1828800"/>
            <a:ext cx="441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marL="341313" indent="-169863">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b="1">
                <a:solidFill>
                  <a:srgbClr val="000000"/>
                </a:solidFill>
                <a:latin typeface="Arial" panose="020B0604020202020204" pitchFamily="34" charset="0"/>
                <a:ea typeface="MS PGothic" panose="020B0600070205080204" pitchFamily="34" charset="-128"/>
              </a:defRPr>
            </a:lvl1pPr>
            <a:lvl2pPr marL="741363" indent="-284163">
              <a:spcBef>
                <a:spcPts val="5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Palatino Linotype" panose="02040502050505030304" pitchFamily="18" charset="0"/>
                <a:ea typeface="MS PGothic" panose="020B0600070205080204" pitchFamily="34" charset="-128"/>
              </a:defRPr>
            </a:lvl9pPr>
          </a:lstStyle>
          <a:p>
            <a:pPr>
              <a:spcBef>
                <a:spcPts val="350"/>
              </a:spcBef>
              <a:buFont typeface="Arial" panose="020B0604020202020204" pitchFamily="34" charset="0"/>
              <a:buChar char="•"/>
            </a:pPr>
            <a:r>
              <a:rPr lang="en-US" altLang="en-US" sz="1400"/>
              <a:t>Laplacian</a:t>
            </a:r>
          </a:p>
          <a:p>
            <a:pPr lvl="1">
              <a:spcBef>
                <a:spcPts val="325"/>
              </a:spcBef>
              <a:buFont typeface="Palatino Linotype" panose="02040502050505030304" pitchFamily="18" charset="0"/>
              <a:buChar char="–"/>
            </a:pPr>
            <a:r>
              <a:rPr lang="en-US" altLang="en-US" sz="1300"/>
              <a:t>fast, poor quality near concave features</a:t>
            </a:r>
          </a:p>
          <a:p>
            <a:pPr>
              <a:spcBef>
                <a:spcPts val="350"/>
              </a:spcBef>
              <a:buFont typeface="Arial" panose="020B0604020202020204" pitchFamily="34" charset="0"/>
              <a:buChar char="•"/>
            </a:pPr>
            <a:r>
              <a:rPr lang="en-US" altLang="en-US" sz="1400"/>
              <a:t>Equipotential</a:t>
            </a:r>
          </a:p>
          <a:p>
            <a:pPr lvl="1">
              <a:spcBef>
                <a:spcPts val="325"/>
              </a:spcBef>
              <a:buFont typeface="Palatino Linotype" panose="02040502050505030304" pitchFamily="18" charset="0"/>
              <a:buChar char="–"/>
            </a:pPr>
            <a:r>
              <a:rPr lang="en-US" altLang="en-US" sz="1300"/>
              <a:t>medium fast and medium quality</a:t>
            </a:r>
          </a:p>
          <a:p>
            <a:pPr>
              <a:spcBef>
                <a:spcPts val="350"/>
              </a:spcBef>
              <a:buFont typeface="Arial" panose="020B0604020202020204" pitchFamily="34" charset="0"/>
              <a:buChar char="•"/>
            </a:pPr>
            <a:r>
              <a:rPr lang="en-US" altLang="en-US" sz="1400"/>
              <a:t>Untangle</a:t>
            </a:r>
          </a:p>
          <a:p>
            <a:pPr lvl="1">
              <a:spcBef>
                <a:spcPts val="325"/>
              </a:spcBef>
              <a:buFont typeface="Palatino Linotype" panose="02040502050505030304" pitchFamily="18" charset="0"/>
              <a:buChar char="–"/>
            </a:pPr>
            <a:r>
              <a:rPr lang="en-US" altLang="en-US" sz="1300"/>
              <a:t>remove stubborn inverted elements</a:t>
            </a:r>
          </a:p>
          <a:p>
            <a:pPr lvl="1">
              <a:spcBef>
                <a:spcPts val="325"/>
              </a:spcBef>
              <a:buFont typeface="Palatino Linotype" panose="02040502050505030304" pitchFamily="18" charset="0"/>
              <a:buChar char="–"/>
            </a:pPr>
            <a:r>
              <a:rPr lang="en-US" altLang="en-US" sz="1300"/>
              <a:t>Can take a long time</a:t>
            </a:r>
          </a:p>
          <a:p>
            <a:pPr lvl="1">
              <a:spcBef>
                <a:spcPts val="325"/>
              </a:spcBef>
              <a:buFont typeface="Palatino Linotype" panose="02040502050505030304" pitchFamily="18" charset="0"/>
              <a:buChar char="–"/>
            </a:pPr>
            <a:r>
              <a:rPr lang="en-US" altLang="en-US" sz="1300"/>
              <a:t>Control time limit: </a:t>
            </a:r>
            <a:br>
              <a:rPr lang="en-US" altLang="en-US" sz="1300"/>
            </a:br>
            <a:r>
              <a:rPr lang="en-US" altLang="en-US" sz="1300"/>
              <a:t>Volume &lt;range&gt; Smooth Scheme Condition Number [beta &lt;double=2.0&gt;] [cpu &lt;double=10&gt;] </a:t>
            </a:r>
          </a:p>
          <a:p>
            <a:pPr>
              <a:spcBef>
                <a:spcPts val="350"/>
              </a:spcBef>
              <a:buFont typeface="Arial" panose="020B0604020202020204" pitchFamily="34" charset="0"/>
              <a:buChar char="•"/>
            </a:pPr>
            <a:r>
              <a:rPr lang="en-US" altLang="en-US" sz="1400"/>
              <a:t>Condition number</a:t>
            </a:r>
          </a:p>
          <a:p>
            <a:pPr lvl="1">
              <a:spcBef>
                <a:spcPts val="325"/>
              </a:spcBef>
              <a:buFont typeface="Palatino Linotype" panose="02040502050505030304" pitchFamily="18" charset="0"/>
              <a:buChar char="–"/>
            </a:pPr>
            <a:r>
              <a:rPr lang="en-US" altLang="en-US" sz="1300"/>
              <a:t>Guarantees the same or better quality</a:t>
            </a:r>
          </a:p>
          <a:p>
            <a:pPr lvl="1">
              <a:spcBef>
                <a:spcPts val="325"/>
              </a:spcBef>
              <a:buFont typeface="Palatino Linotype" panose="02040502050505030304" pitchFamily="18" charset="0"/>
              <a:buChar char="–"/>
            </a:pPr>
            <a:r>
              <a:rPr lang="en-US" altLang="en-US" sz="1300"/>
              <a:t>improve stubborn low-quality elements</a:t>
            </a:r>
          </a:p>
          <a:p>
            <a:pPr lvl="1">
              <a:spcBef>
                <a:spcPts val="325"/>
              </a:spcBef>
              <a:buFont typeface="Palatino Linotype" panose="02040502050505030304" pitchFamily="18" charset="0"/>
              <a:buChar char="–"/>
            </a:pPr>
            <a:r>
              <a:rPr lang="en-US" altLang="en-US" sz="1300"/>
              <a:t>must be non-inverted to start (runs untangle if inverted)</a:t>
            </a:r>
          </a:p>
          <a:p>
            <a:pPr lvl="1">
              <a:spcBef>
                <a:spcPts val="325"/>
              </a:spcBef>
              <a:buFont typeface="Palatino Linotype" panose="02040502050505030304" pitchFamily="18" charset="0"/>
              <a:buChar char="–"/>
            </a:pPr>
            <a:r>
              <a:rPr lang="en-US" altLang="en-US" sz="1300"/>
              <a:t>Can take a long time</a:t>
            </a:r>
          </a:p>
          <a:p>
            <a:pPr lvl="1">
              <a:spcBef>
                <a:spcPts val="375"/>
              </a:spcBef>
              <a:buFont typeface="Palatino Linotype" panose="02040502050505030304" pitchFamily="18" charset="0"/>
              <a:buChar char="–"/>
            </a:pPr>
            <a:r>
              <a:rPr lang="en-US" altLang="en-US" sz="1300"/>
              <a:t>Control time limit: </a:t>
            </a:r>
            <a:br>
              <a:rPr lang="en-US" altLang="en-US" sz="1300"/>
            </a:br>
            <a:r>
              <a:rPr lang="en-US" altLang="en-US" sz="1300"/>
              <a:t>Volume &lt;range&gt; Smooth Scheme Condition Number [beta &lt;double=2.0&gt;] [cpu &lt;double=10&gt;]</a:t>
            </a:r>
            <a:r>
              <a:rPr lang="en-US" altLang="en-US" sz="1500"/>
              <a:t> </a:t>
            </a:r>
          </a:p>
        </p:txBody>
      </p:sp>
      <p:sp>
        <p:nvSpPr>
          <p:cNvPr id="54276" name="Rectangle 3">
            <a:extLst>
              <a:ext uri="{FF2B5EF4-FFF2-40B4-BE49-F238E27FC236}">
                <a16:creationId xmlns:a16="http://schemas.microsoft.com/office/drawing/2014/main" id="{5B8E7F6A-BF5F-4E8E-ADAC-ED2D86E6902D}"/>
              </a:ext>
            </a:extLst>
          </p:cNvPr>
          <p:cNvSpPr>
            <a:spLocks noChangeArrowheads="1"/>
          </p:cNvSpPr>
          <p:nvPr/>
        </p:nvSpPr>
        <p:spPr bwMode="auto">
          <a:xfrm>
            <a:off x="1744664" y="1524001"/>
            <a:ext cx="4503737" cy="4830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168275">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Arial" panose="020B0604020202020204" pitchFamily="34" charset="0"/>
                <a:ea typeface="MS PGothic" panose="020B0600070205080204" pitchFamily="34" charset="-128"/>
              </a:defRPr>
            </a:lvl1pPr>
            <a:lvl2pPr marL="741363" indent="-284163">
              <a:spcBef>
                <a:spcPts val="5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Palatino Linotype" panose="02040502050505030304" pitchFamily="18" charset="0"/>
                <a:ea typeface="MS PGothic" panose="020B0600070205080204" pitchFamily="34" charset="-128"/>
              </a:defRPr>
            </a:lvl9pPr>
          </a:lstStyle>
          <a:p>
            <a:pPr>
              <a:spcBef>
                <a:spcPts val="450"/>
              </a:spcBef>
              <a:buClrTx/>
            </a:pPr>
            <a:endParaRPr lang="en-US" altLang="en-US" sz="1800" dirty="0"/>
          </a:p>
          <a:p>
            <a:pPr>
              <a:spcBef>
                <a:spcPts val="350"/>
              </a:spcBef>
              <a:buFont typeface="Arial" panose="020B0604020202020204" pitchFamily="34" charset="0"/>
              <a:buChar char="•"/>
            </a:pPr>
            <a:r>
              <a:rPr lang="en-US" altLang="en-US" sz="1400" dirty="0"/>
              <a:t>Equipotential</a:t>
            </a:r>
          </a:p>
          <a:p>
            <a:pPr>
              <a:spcBef>
                <a:spcPts val="350"/>
              </a:spcBef>
              <a:buFont typeface="Arial" panose="020B0604020202020204" pitchFamily="34" charset="0"/>
              <a:buChar char="•"/>
            </a:pPr>
            <a:r>
              <a:rPr lang="en-US" altLang="en-US" sz="1400" dirty="0"/>
              <a:t>Centroid Area Pull</a:t>
            </a:r>
          </a:p>
          <a:p>
            <a:pPr>
              <a:spcBef>
                <a:spcPts val="350"/>
              </a:spcBef>
              <a:buFont typeface="Arial" panose="020B0604020202020204" pitchFamily="34" charset="0"/>
              <a:buChar char="•"/>
            </a:pPr>
            <a:r>
              <a:rPr lang="en-US" altLang="en-US" sz="1400" dirty="0"/>
              <a:t>Optimize Jacobian</a:t>
            </a:r>
          </a:p>
          <a:p>
            <a:pPr>
              <a:spcBef>
                <a:spcPts val="350"/>
              </a:spcBef>
              <a:buFont typeface="Arial" panose="020B0604020202020204" pitchFamily="34" charset="0"/>
              <a:buChar char="•"/>
            </a:pPr>
            <a:r>
              <a:rPr lang="en-US" altLang="en-US" sz="1400" dirty="0"/>
              <a:t>Winslow </a:t>
            </a:r>
          </a:p>
          <a:p>
            <a:pPr lvl="1">
              <a:spcBef>
                <a:spcPts val="325"/>
              </a:spcBef>
              <a:buFont typeface="Palatino Linotype" panose="02040502050505030304" pitchFamily="18" charset="0"/>
              <a:buChar char="–"/>
            </a:pPr>
            <a:r>
              <a:rPr lang="en-US" altLang="en-US" sz="1300" dirty="0"/>
              <a:t>longtime favorite for structured meshes has been extended to unstructured in CUBIT - theoretical guarantee against mesh folding</a:t>
            </a:r>
          </a:p>
          <a:p>
            <a:pPr lvl="1">
              <a:spcBef>
                <a:spcPts val="325"/>
              </a:spcBef>
              <a:buFont typeface="Palatino Linotype" panose="02040502050505030304" pitchFamily="18" charset="0"/>
              <a:buChar char="–"/>
            </a:pPr>
            <a:r>
              <a:rPr lang="en-US" altLang="en-US" sz="1300" dirty="0"/>
              <a:t>fast and high quality, try first</a:t>
            </a:r>
          </a:p>
          <a:p>
            <a:pPr>
              <a:spcBef>
                <a:spcPts val="350"/>
              </a:spcBef>
              <a:buFont typeface="Arial" panose="020B0604020202020204" pitchFamily="34" charset="0"/>
              <a:buChar char="•"/>
            </a:pPr>
            <a:r>
              <a:rPr lang="en-US" altLang="en-US" sz="1400" dirty="0"/>
              <a:t>Laplacian, centroid area pull (smart Laplacian)</a:t>
            </a:r>
          </a:p>
          <a:p>
            <a:pPr lvl="1">
              <a:spcBef>
                <a:spcPts val="325"/>
              </a:spcBef>
              <a:buFont typeface="Palatino Linotype" panose="02040502050505030304" pitchFamily="18" charset="0"/>
              <a:buChar char="–"/>
            </a:pPr>
            <a:r>
              <a:rPr lang="en-US" altLang="en-US" sz="1300" dirty="0"/>
              <a:t>fast, poor near concave features</a:t>
            </a:r>
          </a:p>
          <a:p>
            <a:pPr>
              <a:spcBef>
                <a:spcPts val="350"/>
              </a:spcBef>
              <a:buFont typeface="Arial" panose="020B0604020202020204" pitchFamily="34" charset="0"/>
              <a:buChar char="•"/>
            </a:pPr>
            <a:r>
              <a:rPr lang="en-US" altLang="en-US" sz="1400" dirty="0"/>
              <a:t>Untangle</a:t>
            </a:r>
          </a:p>
          <a:p>
            <a:pPr lvl="1">
              <a:spcBef>
                <a:spcPts val="325"/>
              </a:spcBef>
              <a:buFont typeface="Palatino Linotype" panose="02040502050505030304" pitchFamily="18" charset="0"/>
              <a:buChar char="–"/>
            </a:pPr>
            <a:r>
              <a:rPr lang="en-US" altLang="en-US" sz="1300" dirty="0"/>
              <a:t>remove stubborn inverted elements</a:t>
            </a:r>
          </a:p>
          <a:p>
            <a:pPr>
              <a:spcBef>
                <a:spcPts val="350"/>
              </a:spcBef>
              <a:buFont typeface="Arial" panose="020B0604020202020204" pitchFamily="34" charset="0"/>
              <a:buChar char="•"/>
            </a:pPr>
            <a:r>
              <a:rPr lang="en-US" altLang="en-US" sz="1400" dirty="0"/>
              <a:t>Condition number</a:t>
            </a:r>
          </a:p>
          <a:p>
            <a:pPr lvl="1">
              <a:spcBef>
                <a:spcPts val="325"/>
              </a:spcBef>
              <a:buFont typeface="Palatino Linotype" panose="02040502050505030304" pitchFamily="18" charset="0"/>
              <a:buChar char="–"/>
            </a:pPr>
            <a:r>
              <a:rPr lang="en-US" altLang="en-US" sz="1300" dirty="0"/>
              <a:t>improve stubborn low-quality elements</a:t>
            </a:r>
          </a:p>
          <a:p>
            <a:pPr lvl="1">
              <a:spcBef>
                <a:spcPts val="325"/>
              </a:spcBef>
              <a:buFont typeface="Palatino Linotype" panose="02040502050505030304" pitchFamily="18" charset="0"/>
              <a:buChar char="–"/>
            </a:pPr>
            <a:r>
              <a:rPr lang="en-US" altLang="en-US" sz="1300" dirty="0"/>
              <a:t>must be non-inverted to start</a:t>
            </a:r>
          </a:p>
          <a:p>
            <a:pPr>
              <a:spcBef>
                <a:spcPts val="350"/>
              </a:spcBef>
              <a:buFont typeface="Arial" panose="020B0604020202020204" pitchFamily="34" charset="0"/>
              <a:buChar char="•"/>
            </a:pPr>
            <a:r>
              <a:rPr lang="en-US" altLang="en-US" sz="1400" dirty="0"/>
              <a:t>Mean Ratio</a:t>
            </a:r>
          </a:p>
        </p:txBody>
      </p:sp>
      <p:sp>
        <p:nvSpPr>
          <p:cNvPr id="54277" name="Line 4">
            <a:extLst>
              <a:ext uri="{FF2B5EF4-FFF2-40B4-BE49-F238E27FC236}">
                <a16:creationId xmlns:a16="http://schemas.microsoft.com/office/drawing/2014/main" id="{1AFF1C9B-B3A8-4AC6-A4CC-052A99C3A05D}"/>
              </a:ext>
            </a:extLst>
          </p:cNvPr>
          <p:cNvSpPr>
            <a:spLocks noChangeShapeType="1"/>
          </p:cNvSpPr>
          <p:nvPr/>
        </p:nvSpPr>
        <p:spPr bwMode="auto">
          <a:xfrm>
            <a:off x="1524000" y="1828800"/>
            <a:ext cx="9144000" cy="1588"/>
          </a:xfrm>
          <a:prstGeom prst="line">
            <a:avLst/>
          </a:prstGeom>
          <a:noFill/>
          <a:ln w="7632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4278" name="Line 5">
            <a:extLst>
              <a:ext uri="{FF2B5EF4-FFF2-40B4-BE49-F238E27FC236}">
                <a16:creationId xmlns:a16="http://schemas.microsoft.com/office/drawing/2014/main" id="{F86DCC99-5A70-44BE-9765-D1A6E18594FE}"/>
              </a:ext>
            </a:extLst>
          </p:cNvPr>
          <p:cNvSpPr>
            <a:spLocks noChangeShapeType="1"/>
          </p:cNvSpPr>
          <p:nvPr/>
        </p:nvSpPr>
        <p:spPr bwMode="auto">
          <a:xfrm>
            <a:off x="6248400" y="1066800"/>
            <a:ext cx="1588" cy="5791200"/>
          </a:xfrm>
          <a:prstGeom prst="line">
            <a:avLst/>
          </a:prstGeom>
          <a:noFill/>
          <a:ln w="7632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4279" name="Text Box 6">
            <a:extLst>
              <a:ext uri="{FF2B5EF4-FFF2-40B4-BE49-F238E27FC236}">
                <a16:creationId xmlns:a16="http://schemas.microsoft.com/office/drawing/2014/main" id="{DF926F9C-3991-493C-B583-D41108B799BC}"/>
              </a:ext>
            </a:extLst>
          </p:cNvPr>
          <p:cNvSpPr txBox="1">
            <a:spLocks noChangeArrowheads="1"/>
          </p:cNvSpPr>
          <p:nvPr/>
        </p:nvSpPr>
        <p:spPr bwMode="auto">
          <a:xfrm>
            <a:off x="1738554" y="1409701"/>
            <a:ext cx="3169756"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1800" b="0"/>
              <a:t>Surface Smoothing Schemes</a:t>
            </a:r>
          </a:p>
        </p:txBody>
      </p:sp>
      <p:sp>
        <p:nvSpPr>
          <p:cNvPr id="54280" name="Text Box 7">
            <a:extLst>
              <a:ext uri="{FF2B5EF4-FFF2-40B4-BE49-F238E27FC236}">
                <a16:creationId xmlns:a16="http://schemas.microsoft.com/office/drawing/2014/main" id="{3081E525-E341-444E-A8D1-7E3662A2A57A}"/>
              </a:ext>
            </a:extLst>
          </p:cNvPr>
          <p:cNvSpPr txBox="1">
            <a:spLocks noChangeArrowheads="1"/>
          </p:cNvSpPr>
          <p:nvPr/>
        </p:nvSpPr>
        <p:spPr bwMode="auto">
          <a:xfrm>
            <a:off x="6411913" y="1385888"/>
            <a:ext cx="312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1800" b="0"/>
              <a:t>Volume Smoothing Schemes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DC75DB4D-0921-4C6A-B282-D2E53D7E3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075" y="1352551"/>
            <a:ext cx="139065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2">
            <a:extLst>
              <a:ext uri="{FF2B5EF4-FFF2-40B4-BE49-F238E27FC236}">
                <a16:creationId xmlns:a16="http://schemas.microsoft.com/office/drawing/2014/main" id="{FDE13960-B9EF-44D6-A496-F4BDD94B9145}"/>
              </a:ext>
            </a:extLst>
          </p:cNvPr>
          <p:cNvSpPr txBox="1">
            <a:spLocks noChangeArrowheads="1"/>
          </p:cNvSpPr>
          <p:nvPr/>
        </p:nvSpPr>
        <p:spPr bwMode="auto">
          <a:xfrm>
            <a:off x="2160589" y="441325"/>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dirty="0"/>
              <a:t>Mesh Control Exercise 4</a:t>
            </a:r>
          </a:p>
        </p:txBody>
      </p:sp>
      <p:sp>
        <p:nvSpPr>
          <p:cNvPr id="56324" name="Text Box 3">
            <a:extLst>
              <a:ext uri="{FF2B5EF4-FFF2-40B4-BE49-F238E27FC236}">
                <a16:creationId xmlns:a16="http://schemas.microsoft.com/office/drawing/2014/main" id="{B613F391-CFE0-437F-BEE2-971E94358CD5}"/>
              </a:ext>
            </a:extLst>
          </p:cNvPr>
          <p:cNvSpPr txBox="1">
            <a:spLocks noChangeArrowheads="1"/>
          </p:cNvSpPr>
          <p:nvPr/>
        </p:nvSpPr>
        <p:spPr bwMode="auto">
          <a:xfrm>
            <a:off x="1981200" y="1295400"/>
            <a:ext cx="51816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spAutoFit/>
          </a:bodyPr>
          <a:lstStyle>
            <a:lvl1pPr marL="171450">
              <a:spcBef>
                <a:spcPts val="6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9pPr>
          </a:lstStyle>
          <a:p>
            <a:pPr>
              <a:lnSpc>
                <a:spcPct val="120000"/>
              </a:lnSpc>
              <a:spcBef>
                <a:spcPts val="500"/>
              </a:spcBef>
              <a:buClrTx/>
            </a:pPr>
            <a:r>
              <a:rPr lang="en-GB" altLang="en-US" sz="1800" b="0"/>
              <a:t>Open cub file </a:t>
            </a:r>
            <a:r>
              <a:rPr lang="en-US" altLang="en-US" sz="1800" b="0"/>
              <a:t>“</a:t>
            </a:r>
            <a:r>
              <a:rPr lang="en-GB" altLang="ja-JP" sz="1800"/>
              <a:t>graft.cub</a:t>
            </a:r>
            <a:r>
              <a:rPr lang="en-US" altLang="en-US" sz="1800" b="0"/>
              <a:t>”</a:t>
            </a:r>
            <a:endParaRPr lang="en-US" altLang="ja-JP" sz="1800" b="0"/>
          </a:p>
          <a:p>
            <a:pPr>
              <a:lnSpc>
                <a:spcPct val="120000"/>
              </a:lnSpc>
              <a:spcBef>
                <a:spcPts val="500"/>
              </a:spcBef>
              <a:buClrTx/>
            </a:pPr>
            <a:r>
              <a:rPr lang="en-GB" altLang="en-US" sz="1800" b="0"/>
              <a:t>Navigate to the volume mesh quality panel</a:t>
            </a:r>
          </a:p>
          <a:p>
            <a:pPr>
              <a:lnSpc>
                <a:spcPct val="120000"/>
              </a:lnSpc>
              <a:spcBef>
                <a:spcPts val="500"/>
              </a:spcBef>
              <a:buClrTx/>
            </a:pPr>
            <a:r>
              <a:rPr lang="en-GB" altLang="en-US" sz="1800" b="0"/>
              <a:t>Draw the mesh quality of volume 1 using the </a:t>
            </a:r>
            <a:r>
              <a:rPr lang="en-GB" altLang="en-US" sz="1800" b="0" i="1"/>
              <a:t>shape</a:t>
            </a:r>
            <a:r>
              <a:rPr lang="en-GB" altLang="en-US" sz="1800" b="0"/>
              <a:t> metric.</a:t>
            </a:r>
          </a:p>
          <a:p>
            <a:pPr>
              <a:lnSpc>
                <a:spcPct val="120000"/>
              </a:lnSpc>
              <a:spcBef>
                <a:spcPts val="500"/>
              </a:spcBef>
              <a:buClrTx/>
            </a:pPr>
            <a:r>
              <a:rPr lang="en-GB" altLang="en-US" sz="1800" b="0"/>
              <a:t>Filter the mesh based on an upper limit of .4 and a lower limit of 0 and redraw the mesh.</a:t>
            </a:r>
          </a:p>
          <a:p>
            <a:pPr>
              <a:lnSpc>
                <a:spcPct val="120000"/>
              </a:lnSpc>
              <a:spcBef>
                <a:spcPts val="500"/>
              </a:spcBef>
              <a:buClrTx/>
            </a:pPr>
            <a:r>
              <a:rPr lang="en-GB" altLang="en-US" sz="1800" b="0"/>
              <a:t>Draw the shape quality histogram for volume 1.</a:t>
            </a:r>
          </a:p>
          <a:p>
            <a:pPr>
              <a:lnSpc>
                <a:spcPct val="120000"/>
              </a:lnSpc>
              <a:spcBef>
                <a:spcPts val="500"/>
              </a:spcBef>
              <a:buClrTx/>
            </a:pPr>
            <a:r>
              <a:rPr lang="en-GB" altLang="en-US" sz="1800" b="0"/>
              <a:t>Smooth volume 1 using </a:t>
            </a:r>
            <a:r>
              <a:rPr lang="en-GB" altLang="en-US" sz="1800" b="0" i="1"/>
              <a:t>mean ratio</a:t>
            </a:r>
            <a:r>
              <a:rPr lang="en-GB" altLang="en-US" sz="1800" b="0"/>
              <a:t>.</a:t>
            </a:r>
          </a:p>
          <a:p>
            <a:pPr>
              <a:lnSpc>
                <a:spcPct val="120000"/>
              </a:lnSpc>
              <a:spcBef>
                <a:spcPts val="500"/>
              </a:spcBef>
              <a:buClrTx/>
            </a:pPr>
            <a:r>
              <a:rPr lang="en-GB" altLang="en-US" sz="1800" b="0"/>
              <a:t>Draw the mesh quality of volume 1 using the shape metric  and the same filter as before.</a:t>
            </a:r>
          </a:p>
          <a:p>
            <a:pPr>
              <a:lnSpc>
                <a:spcPct val="120000"/>
              </a:lnSpc>
              <a:spcBef>
                <a:spcPts val="500"/>
              </a:spcBef>
              <a:buClrTx/>
            </a:pPr>
            <a:r>
              <a:rPr lang="en-GB" altLang="en-US" sz="1800" b="0"/>
              <a:t>Set the 3D filter in the tool bar.  </a:t>
            </a:r>
          </a:p>
          <a:p>
            <a:pPr>
              <a:lnSpc>
                <a:spcPct val="120000"/>
              </a:lnSpc>
              <a:spcBef>
                <a:spcPts val="500"/>
              </a:spcBef>
              <a:buClrTx/>
            </a:pPr>
            <a:r>
              <a:rPr lang="en-GB" altLang="en-US" sz="1800" b="0"/>
              <a:t>Select one of the poorly shaped elements and examine the properties panel.</a:t>
            </a:r>
          </a:p>
        </p:txBody>
      </p:sp>
      <p:sp>
        <p:nvSpPr>
          <p:cNvPr id="56325" name="Oval 4">
            <a:extLst>
              <a:ext uri="{FF2B5EF4-FFF2-40B4-BE49-F238E27FC236}">
                <a16:creationId xmlns:a16="http://schemas.microsoft.com/office/drawing/2014/main" id="{075DEB05-3445-49F6-BF7A-ABBDA4F031F3}"/>
              </a:ext>
            </a:extLst>
          </p:cNvPr>
          <p:cNvSpPr>
            <a:spLocks noChangeArrowheads="1"/>
          </p:cNvSpPr>
          <p:nvPr/>
        </p:nvSpPr>
        <p:spPr bwMode="auto">
          <a:xfrm>
            <a:off x="1752600" y="1371600"/>
            <a:ext cx="381000" cy="304800"/>
          </a:xfrm>
          <a:prstGeom prst="ellipse">
            <a:avLst/>
          </a:prstGeom>
          <a:solidFill>
            <a:srgbClr val="FFFFFF"/>
          </a:solidFill>
          <a:ln w="28440" cap="sq">
            <a:solidFill>
              <a:srgbClr val="FF00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1</a:t>
            </a:r>
          </a:p>
        </p:txBody>
      </p:sp>
      <p:sp>
        <p:nvSpPr>
          <p:cNvPr id="56326" name="Oval 5">
            <a:extLst>
              <a:ext uri="{FF2B5EF4-FFF2-40B4-BE49-F238E27FC236}">
                <a16:creationId xmlns:a16="http://schemas.microsoft.com/office/drawing/2014/main" id="{7D5A33BC-8F63-4110-8415-124B3D01F0D4}"/>
              </a:ext>
            </a:extLst>
          </p:cNvPr>
          <p:cNvSpPr>
            <a:spLocks noChangeArrowheads="1"/>
          </p:cNvSpPr>
          <p:nvPr/>
        </p:nvSpPr>
        <p:spPr bwMode="auto">
          <a:xfrm>
            <a:off x="1752600" y="1752600"/>
            <a:ext cx="381000" cy="304800"/>
          </a:xfrm>
          <a:prstGeom prst="ellipse">
            <a:avLst/>
          </a:prstGeom>
          <a:solidFill>
            <a:srgbClr val="FFFFFF"/>
          </a:solidFill>
          <a:ln w="28440" cap="sq">
            <a:solidFill>
              <a:srgbClr val="33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2</a:t>
            </a:r>
          </a:p>
        </p:txBody>
      </p:sp>
      <p:sp>
        <p:nvSpPr>
          <p:cNvPr id="56327" name="Oval 6">
            <a:extLst>
              <a:ext uri="{FF2B5EF4-FFF2-40B4-BE49-F238E27FC236}">
                <a16:creationId xmlns:a16="http://schemas.microsoft.com/office/drawing/2014/main" id="{5F10073D-FCDB-4CAB-AA75-109A24F55D38}"/>
              </a:ext>
            </a:extLst>
          </p:cNvPr>
          <p:cNvSpPr>
            <a:spLocks noChangeArrowheads="1"/>
          </p:cNvSpPr>
          <p:nvPr/>
        </p:nvSpPr>
        <p:spPr bwMode="auto">
          <a:xfrm>
            <a:off x="1752600" y="2133600"/>
            <a:ext cx="381000" cy="304800"/>
          </a:xfrm>
          <a:prstGeom prst="ellipse">
            <a:avLst/>
          </a:prstGeom>
          <a:solidFill>
            <a:srgbClr val="FFFFFF"/>
          </a:solidFill>
          <a:ln w="28440" cap="sq">
            <a:solidFill>
              <a:srgbClr val="339933"/>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3</a:t>
            </a:r>
          </a:p>
        </p:txBody>
      </p:sp>
      <p:sp>
        <p:nvSpPr>
          <p:cNvPr id="56328" name="Oval 7">
            <a:extLst>
              <a:ext uri="{FF2B5EF4-FFF2-40B4-BE49-F238E27FC236}">
                <a16:creationId xmlns:a16="http://schemas.microsoft.com/office/drawing/2014/main" id="{9217DAE1-8070-454D-B074-2E4E0D7E06B3}"/>
              </a:ext>
            </a:extLst>
          </p:cNvPr>
          <p:cNvSpPr>
            <a:spLocks noChangeArrowheads="1"/>
          </p:cNvSpPr>
          <p:nvPr/>
        </p:nvSpPr>
        <p:spPr bwMode="auto">
          <a:xfrm>
            <a:off x="1752600" y="2895600"/>
            <a:ext cx="381000" cy="304800"/>
          </a:xfrm>
          <a:prstGeom prst="ellipse">
            <a:avLst/>
          </a:prstGeom>
          <a:solidFill>
            <a:srgbClr val="FFFFFF"/>
          </a:solidFill>
          <a:ln w="28440" cap="sq">
            <a:solidFill>
              <a:srgbClr val="FF99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4</a:t>
            </a:r>
          </a:p>
        </p:txBody>
      </p:sp>
      <p:sp>
        <p:nvSpPr>
          <p:cNvPr id="56329" name="Oval 8">
            <a:extLst>
              <a:ext uri="{FF2B5EF4-FFF2-40B4-BE49-F238E27FC236}">
                <a16:creationId xmlns:a16="http://schemas.microsoft.com/office/drawing/2014/main" id="{2868AF03-98FE-499B-A354-88A3C3A78A70}"/>
              </a:ext>
            </a:extLst>
          </p:cNvPr>
          <p:cNvSpPr>
            <a:spLocks noChangeArrowheads="1"/>
          </p:cNvSpPr>
          <p:nvPr/>
        </p:nvSpPr>
        <p:spPr bwMode="auto">
          <a:xfrm>
            <a:off x="1752600" y="3581400"/>
            <a:ext cx="381000" cy="304800"/>
          </a:xfrm>
          <a:prstGeom prst="ellipse">
            <a:avLst/>
          </a:prstGeom>
          <a:solidFill>
            <a:srgbClr val="FFFFFF"/>
          </a:solidFill>
          <a:ln w="28440" cap="sq">
            <a:solidFill>
              <a:srgbClr val="FF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5</a:t>
            </a:r>
          </a:p>
        </p:txBody>
      </p:sp>
      <p:sp>
        <p:nvSpPr>
          <p:cNvPr id="56330" name="Oval 9">
            <a:extLst>
              <a:ext uri="{FF2B5EF4-FFF2-40B4-BE49-F238E27FC236}">
                <a16:creationId xmlns:a16="http://schemas.microsoft.com/office/drawing/2014/main" id="{B7A89F60-BFBD-400E-9C04-8E8ABBB97941}"/>
              </a:ext>
            </a:extLst>
          </p:cNvPr>
          <p:cNvSpPr>
            <a:spLocks noChangeArrowheads="1"/>
          </p:cNvSpPr>
          <p:nvPr/>
        </p:nvSpPr>
        <p:spPr bwMode="auto">
          <a:xfrm>
            <a:off x="1752600" y="4038600"/>
            <a:ext cx="381000" cy="304800"/>
          </a:xfrm>
          <a:prstGeom prst="ellipse">
            <a:avLst/>
          </a:prstGeom>
          <a:solidFill>
            <a:srgbClr val="FFFFFF"/>
          </a:solidFill>
          <a:ln w="28440" cap="sq">
            <a:solidFill>
              <a:srgbClr val="FF00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6</a:t>
            </a:r>
          </a:p>
        </p:txBody>
      </p:sp>
      <p:sp>
        <p:nvSpPr>
          <p:cNvPr id="56331" name="Oval 10">
            <a:extLst>
              <a:ext uri="{FF2B5EF4-FFF2-40B4-BE49-F238E27FC236}">
                <a16:creationId xmlns:a16="http://schemas.microsoft.com/office/drawing/2014/main" id="{903912E0-8F5D-479E-8E23-93D3A3DC2043}"/>
              </a:ext>
            </a:extLst>
          </p:cNvPr>
          <p:cNvSpPr>
            <a:spLocks noChangeArrowheads="1"/>
          </p:cNvSpPr>
          <p:nvPr/>
        </p:nvSpPr>
        <p:spPr bwMode="auto">
          <a:xfrm>
            <a:off x="1752600" y="4419600"/>
            <a:ext cx="381000" cy="304800"/>
          </a:xfrm>
          <a:prstGeom prst="ellipse">
            <a:avLst/>
          </a:prstGeom>
          <a:solidFill>
            <a:srgbClr val="FFFFFF"/>
          </a:solidFill>
          <a:ln w="28440" cap="sq">
            <a:solidFill>
              <a:srgbClr val="33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7</a:t>
            </a:r>
          </a:p>
        </p:txBody>
      </p:sp>
      <p:sp>
        <p:nvSpPr>
          <p:cNvPr id="56332" name="Oval 11">
            <a:extLst>
              <a:ext uri="{FF2B5EF4-FFF2-40B4-BE49-F238E27FC236}">
                <a16:creationId xmlns:a16="http://schemas.microsoft.com/office/drawing/2014/main" id="{4DCD2208-FB60-45F9-AC22-15BD70F74040}"/>
              </a:ext>
            </a:extLst>
          </p:cNvPr>
          <p:cNvSpPr>
            <a:spLocks noChangeArrowheads="1"/>
          </p:cNvSpPr>
          <p:nvPr/>
        </p:nvSpPr>
        <p:spPr bwMode="auto">
          <a:xfrm>
            <a:off x="1752600" y="5105400"/>
            <a:ext cx="381000" cy="304800"/>
          </a:xfrm>
          <a:prstGeom prst="ellipse">
            <a:avLst/>
          </a:prstGeom>
          <a:solidFill>
            <a:srgbClr val="FFFFFF"/>
          </a:solidFill>
          <a:ln w="28440" cap="sq">
            <a:solidFill>
              <a:srgbClr val="339933"/>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8</a:t>
            </a:r>
          </a:p>
        </p:txBody>
      </p:sp>
      <p:sp>
        <p:nvSpPr>
          <p:cNvPr id="56333" name="Oval 12">
            <a:extLst>
              <a:ext uri="{FF2B5EF4-FFF2-40B4-BE49-F238E27FC236}">
                <a16:creationId xmlns:a16="http://schemas.microsoft.com/office/drawing/2014/main" id="{24738FE9-6FF3-41E1-B675-68F9D207A707}"/>
              </a:ext>
            </a:extLst>
          </p:cNvPr>
          <p:cNvSpPr>
            <a:spLocks noChangeArrowheads="1"/>
          </p:cNvSpPr>
          <p:nvPr/>
        </p:nvSpPr>
        <p:spPr bwMode="auto">
          <a:xfrm>
            <a:off x="1752600" y="5538788"/>
            <a:ext cx="381000" cy="304800"/>
          </a:xfrm>
          <a:prstGeom prst="ellipse">
            <a:avLst/>
          </a:prstGeom>
          <a:solidFill>
            <a:srgbClr val="FFFFFF"/>
          </a:solidFill>
          <a:ln w="28440" cap="sq">
            <a:solidFill>
              <a:srgbClr val="FF99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9</a:t>
            </a:r>
          </a:p>
        </p:txBody>
      </p:sp>
      <p:pic>
        <p:nvPicPr>
          <p:cNvPr id="56334" name="Picture 15">
            <a:extLst>
              <a:ext uri="{FF2B5EF4-FFF2-40B4-BE49-F238E27FC236}">
                <a16:creationId xmlns:a16="http://schemas.microsoft.com/office/drawing/2014/main" id="{FBD5C888-68A8-4680-9362-66E2C4ED2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2076" y="31750"/>
            <a:ext cx="2955925"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Picture 16">
            <a:extLst>
              <a:ext uri="{FF2B5EF4-FFF2-40B4-BE49-F238E27FC236}">
                <a16:creationId xmlns:a16="http://schemas.microsoft.com/office/drawing/2014/main" id="{E6B6FF27-4105-453A-8C9A-645448E821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4572001"/>
            <a:ext cx="33528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6" name="Oval 17">
            <a:extLst>
              <a:ext uri="{FF2B5EF4-FFF2-40B4-BE49-F238E27FC236}">
                <a16:creationId xmlns:a16="http://schemas.microsoft.com/office/drawing/2014/main" id="{E817B66A-3A61-4971-A937-07906CBB7BE5}"/>
              </a:ext>
            </a:extLst>
          </p:cNvPr>
          <p:cNvSpPr>
            <a:spLocks noChangeArrowheads="1"/>
          </p:cNvSpPr>
          <p:nvPr/>
        </p:nvSpPr>
        <p:spPr bwMode="auto">
          <a:xfrm>
            <a:off x="9039225" y="4068763"/>
            <a:ext cx="381000" cy="304800"/>
          </a:xfrm>
          <a:prstGeom prst="ellipse">
            <a:avLst/>
          </a:prstGeom>
          <a:solidFill>
            <a:srgbClr val="FFFFFF"/>
          </a:solidFill>
          <a:ln w="28440" cap="sq">
            <a:solidFill>
              <a:srgbClr val="339933"/>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3</a:t>
            </a:r>
          </a:p>
        </p:txBody>
      </p:sp>
      <p:cxnSp>
        <p:nvCxnSpPr>
          <p:cNvPr id="56337" name="AutoShape 18">
            <a:extLst>
              <a:ext uri="{FF2B5EF4-FFF2-40B4-BE49-F238E27FC236}">
                <a16:creationId xmlns:a16="http://schemas.microsoft.com/office/drawing/2014/main" id="{65CB984A-EA9D-4D8D-A0D1-3920B68546FD}"/>
              </a:ext>
            </a:extLst>
          </p:cNvPr>
          <p:cNvCxnSpPr>
            <a:cxnSpLocks noChangeShapeType="1"/>
          </p:cNvCxnSpPr>
          <p:nvPr/>
        </p:nvCxnSpPr>
        <p:spPr bwMode="auto">
          <a:xfrm flipH="1">
            <a:off x="7896225" y="4221164"/>
            <a:ext cx="1143000" cy="153987"/>
          </a:xfrm>
          <a:prstGeom prst="straightConnector1">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56338" name="Oval 19">
            <a:extLst>
              <a:ext uri="{FF2B5EF4-FFF2-40B4-BE49-F238E27FC236}">
                <a16:creationId xmlns:a16="http://schemas.microsoft.com/office/drawing/2014/main" id="{A7FA318B-AA49-41A8-AC89-5442A955EB14}"/>
              </a:ext>
            </a:extLst>
          </p:cNvPr>
          <p:cNvSpPr>
            <a:spLocks noChangeArrowheads="1"/>
          </p:cNvSpPr>
          <p:nvPr/>
        </p:nvSpPr>
        <p:spPr bwMode="auto">
          <a:xfrm>
            <a:off x="8761413" y="3563938"/>
            <a:ext cx="381000" cy="304800"/>
          </a:xfrm>
          <a:prstGeom prst="ellipse">
            <a:avLst/>
          </a:prstGeom>
          <a:solidFill>
            <a:srgbClr val="FFFFFF"/>
          </a:solidFill>
          <a:ln w="28440" cap="sq">
            <a:solidFill>
              <a:srgbClr val="FF99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4</a:t>
            </a:r>
          </a:p>
        </p:txBody>
      </p:sp>
      <p:cxnSp>
        <p:nvCxnSpPr>
          <p:cNvPr id="56339" name="AutoShape 20">
            <a:extLst>
              <a:ext uri="{FF2B5EF4-FFF2-40B4-BE49-F238E27FC236}">
                <a16:creationId xmlns:a16="http://schemas.microsoft.com/office/drawing/2014/main" id="{9397E5E0-EC1C-4E71-9264-7B29C7219D50}"/>
              </a:ext>
            </a:extLst>
          </p:cNvPr>
          <p:cNvCxnSpPr>
            <a:cxnSpLocks noChangeShapeType="1"/>
            <a:stCxn id="56338" idx="2"/>
          </p:cNvCxnSpPr>
          <p:nvPr/>
        </p:nvCxnSpPr>
        <p:spPr bwMode="auto">
          <a:xfrm flipH="1">
            <a:off x="7923213" y="3716338"/>
            <a:ext cx="838200" cy="381000"/>
          </a:xfrm>
          <a:prstGeom prst="straightConnector1">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cxnSp>
      <p:pic>
        <p:nvPicPr>
          <p:cNvPr id="56340" name="Picture 4">
            <a:extLst>
              <a:ext uri="{FF2B5EF4-FFF2-40B4-BE49-F238E27FC236}">
                <a16:creationId xmlns:a16="http://schemas.microsoft.com/office/drawing/2014/main" id="{3D1BAC71-167F-41EA-B4C4-27117B9AF1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0076" y="4981576"/>
            <a:ext cx="17113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a:extLst>
              <a:ext uri="{FF2B5EF4-FFF2-40B4-BE49-F238E27FC236}">
                <a16:creationId xmlns:a16="http://schemas.microsoft.com/office/drawing/2014/main" id="{A6D8B785-3C0A-4516-B9EB-B0528640F314}"/>
              </a:ext>
            </a:extLst>
          </p:cNvPr>
          <p:cNvSpPr txBox="1">
            <a:spLocks noChangeArrowheads="1"/>
          </p:cNvSpPr>
          <p:nvPr/>
        </p:nvSpPr>
        <p:spPr bwMode="auto">
          <a:xfrm>
            <a:off x="2208792" y="460077"/>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dirty="0"/>
              <a:t>Mesh Control Exercise 5</a:t>
            </a:r>
          </a:p>
        </p:txBody>
      </p:sp>
      <p:pic>
        <p:nvPicPr>
          <p:cNvPr id="58371" name="Picture 2">
            <a:extLst>
              <a:ext uri="{FF2B5EF4-FFF2-40B4-BE49-F238E27FC236}">
                <a16:creationId xmlns:a16="http://schemas.microsoft.com/office/drawing/2014/main" id="{12E67E16-9F48-4B71-A34F-661705913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524000"/>
            <a:ext cx="17589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3">
            <a:extLst>
              <a:ext uri="{FF2B5EF4-FFF2-40B4-BE49-F238E27FC236}">
                <a16:creationId xmlns:a16="http://schemas.microsoft.com/office/drawing/2014/main" id="{DEB4AEFF-4594-4F81-889F-A5E47EAF4837}"/>
              </a:ext>
            </a:extLst>
          </p:cNvPr>
          <p:cNvSpPr txBox="1">
            <a:spLocks noChangeArrowheads="1"/>
          </p:cNvSpPr>
          <p:nvPr/>
        </p:nvSpPr>
        <p:spPr bwMode="auto">
          <a:xfrm>
            <a:off x="7016750" y="1447801"/>
            <a:ext cx="793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1000" b="0"/>
              <a:t>Surface 55</a:t>
            </a:r>
          </a:p>
        </p:txBody>
      </p:sp>
      <p:cxnSp>
        <p:nvCxnSpPr>
          <p:cNvPr id="58373" name="AutoShape 4">
            <a:extLst>
              <a:ext uri="{FF2B5EF4-FFF2-40B4-BE49-F238E27FC236}">
                <a16:creationId xmlns:a16="http://schemas.microsoft.com/office/drawing/2014/main" id="{548FE1D7-42E5-43DC-B8E5-AFB2A034328A}"/>
              </a:ext>
            </a:extLst>
          </p:cNvPr>
          <p:cNvCxnSpPr>
            <a:cxnSpLocks noChangeShapeType="1"/>
            <a:stCxn id="58372" idx="3"/>
          </p:cNvCxnSpPr>
          <p:nvPr/>
        </p:nvCxnSpPr>
        <p:spPr bwMode="auto">
          <a:xfrm>
            <a:off x="7808914" y="1571626"/>
            <a:ext cx="496887" cy="334963"/>
          </a:xfrm>
          <a:prstGeom prst="straightConnector1">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58374" name="Oval 5">
            <a:extLst>
              <a:ext uri="{FF2B5EF4-FFF2-40B4-BE49-F238E27FC236}">
                <a16:creationId xmlns:a16="http://schemas.microsoft.com/office/drawing/2014/main" id="{C50FD07D-6D7D-4E15-BFC1-A9C50FFED0C5}"/>
              </a:ext>
            </a:extLst>
          </p:cNvPr>
          <p:cNvSpPr>
            <a:spLocks noChangeArrowheads="1"/>
          </p:cNvSpPr>
          <p:nvPr/>
        </p:nvSpPr>
        <p:spPr bwMode="auto">
          <a:xfrm>
            <a:off x="1752600" y="1371600"/>
            <a:ext cx="381000" cy="304800"/>
          </a:xfrm>
          <a:prstGeom prst="ellipse">
            <a:avLst/>
          </a:prstGeom>
          <a:solidFill>
            <a:srgbClr val="FFFFFF"/>
          </a:solidFill>
          <a:ln w="28440" cap="sq">
            <a:solidFill>
              <a:srgbClr val="FF00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1</a:t>
            </a:r>
          </a:p>
        </p:txBody>
      </p:sp>
      <p:sp>
        <p:nvSpPr>
          <p:cNvPr id="58375" name="Oval 6">
            <a:extLst>
              <a:ext uri="{FF2B5EF4-FFF2-40B4-BE49-F238E27FC236}">
                <a16:creationId xmlns:a16="http://schemas.microsoft.com/office/drawing/2014/main" id="{FE9BB7A4-56BA-40A9-BE2C-8235F5F22D01}"/>
              </a:ext>
            </a:extLst>
          </p:cNvPr>
          <p:cNvSpPr>
            <a:spLocks noChangeArrowheads="1"/>
          </p:cNvSpPr>
          <p:nvPr/>
        </p:nvSpPr>
        <p:spPr bwMode="auto">
          <a:xfrm>
            <a:off x="1752600" y="1752600"/>
            <a:ext cx="381000" cy="304800"/>
          </a:xfrm>
          <a:prstGeom prst="ellipse">
            <a:avLst/>
          </a:prstGeom>
          <a:solidFill>
            <a:srgbClr val="FFFFFF"/>
          </a:solidFill>
          <a:ln w="28440" cap="sq">
            <a:solidFill>
              <a:srgbClr val="33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2</a:t>
            </a:r>
          </a:p>
        </p:txBody>
      </p:sp>
      <p:sp>
        <p:nvSpPr>
          <p:cNvPr id="58376" name="Oval 7">
            <a:extLst>
              <a:ext uri="{FF2B5EF4-FFF2-40B4-BE49-F238E27FC236}">
                <a16:creationId xmlns:a16="http://schemas.microsoft.com/office/drawing/2014/main" id="{B49FF72D-2D27-45E1-8AC8-69206A17250D}"/>
              </a:ext>
            </a:extLst>
          </p:cNvPr>
          <p:cNvSpPr>
            <a:spLocks noChangeArrowheads="1"/>
          </p:cNvSpPr>
          <p:nvPr/>
        </p:nvSpPr>
        <p:spPr bwMode="auto">
          <a:xfrm>
            <a:off x="1752600" y="2133600"/>
            <a:ext cx="381000" cy="304800"/>
          </a:xfrm>
          <a:prstGeom prst="ellipse">
            <a:avLst/>
          </a:prstGeom>
          <a:solidFill>
            <a:srgbClr val="FFFFFF"/>
          </a:solidFill>
          <a:ln w="28440" cap="sq">
            <a:solidFill>
              <a:srgbClr val="339933"/>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3</a:t>
            </a:r>
          </a:p>
        </p:txBody>
      </p:sp>
      <p:sp>
        <p:nvSpPr>
          <p:cNvPr id="58377" name="Oval 8">
            <a:extLst>
              <a:ext uri="{FF2B5EF4-FFF2-40B4-BE49-F238E27FC236}">
                <a16:creationId xmlns:a16="http://schemas.microsoft.com/office/drawing/2014/main" id="{4A989145-A252-4FC4-89F7-3BC2D8C3837D}"/>
              </a:ext>
            </a:extLst>
          </p:cNvPr>
          <p:cNvSpPr>
            <a:spLocks noChangeArrowheads="1"/>
          </p:cNvSpPr>
          <p:nvPr/>
        </p:nvSpPr>
        <p:spPr bwMode="auto">
          <a:xfrm>
            <a:off x="1752600" y="2563813"/>
            <a:ext cx="381000" cy="304800"/>
          </a:xfrm>
          <a:prstGeom prst="ellipse">
            <a:avLst/>
          </a:prstGeom>
          <a:solidFill>
            <a:srgbClr val="FFFFFF"/>
          </a:solidFill>
          <a:ln w="28440" cap="sq">
            <a:solidFill>
              <a:srgbClr val="FF99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4</a:t>
            </a:r>
          </a:p>
        </p:txBody>
      </p:sp>
      <p:sp>
        <p:nvSpPr>
          <p:cNvPr id="58378" name="Oval 9">
            <a:extLst>
              <a:ext uri="{FF2B5EF4-FFF2-40B4-BE49-F238E27FC236}">
                <a16:creationId xmlns:a16="http://schemas.microsoft.com/office/drawing/2014/main" id="{15FF2D39-FC8E-49BB-AFAE-D317072EF7B9}"/>
              </a:ext>
            </a:extLst>
          </p:cNvPr>
          <p:cNvSpPr>
            <a:spLocks noChangeArrowheads="1"/>
          </p:cNvSpPr>
          <p:nvPr/>
        </p:nvSpPr>
        <p:spPr bwMode="auto">
          <a:xfrm>
            <a:off x="1752600" y="2970213"/>
            <a:ext cx="381000" cy="304800"/>
          </a:xfrm>
          <a:prstGeom prst="ellipse">
            <a:avLst/>
          </a:prstGeom>
          <a:solidFill>
            <a:srgbClr val="FFFFFF"/>
          </a:solidFill>
          <a:ln w="28440" cap="sq">
            <a:solidFill>
              <a:srgbClr val="FF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5</a:t>
            </a:r>
          </a:p>
        </p:txBody>
      </p:sp>
      <p:sp>
        <p:nvSpPr>
          <p:cNvPr id="58379" name="Oval 10">
            <a:extLst>
              <a:ext uri="{FF2B5EF4-FFF2-40B4-BE49-F238E27FC236}">
                <a16:creationId xmlns:a16="http://schemas.microsoft.com/office/drawing/2014/main" id="{0CAE4CCA-AB47-47B4-965A-BFCDF3A38286}"/>
              </a:ext>
            </a:extLst>
          </p:cNvPr>
          <p:cNvSpPr>
            <a:spLocks noChangeArrowheads="1"/>
          </p:cNvSpPr>
          <p:nvPr/>
        </p:nvSpPr>
        <p:spPr bwMode="auto">
          <a:xfrm>
            <a:off x="1752600" y="3681413"/>
            <a:ext cx="381000" cy="304800"/>
          </a:xfrm>
          <a:prstGeom prst="ellipse">
            <a:avLst/>
          </a:prstGeom>
          <a:solidFill>
            <a:srgbClr val="FFFFFF"/>
          </a:solidFill>
          <a:ln w="28440" cap="sq">
            <a:solidFill>
              <a:srgbClr val="FF00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6</a:t>
            </a:r>
          </a:p>
        </p:txBody>
      </p:sp>
      <p:sp>
        <p:nvSpPr>
          <p:cNvPr id="58380" name="Oval 11">
            <a:extLst>
              <a:ext uri="{FF2B5EF4-FFF2-40B4-BE49-F238E27FC236}">
                <a16:creationId xmlns:a16="http://schemas.microsoft.com/office/drawing/2014/main" id="{7E32D4BF-6903-4827-B60B-43446ED36A48}"/>
              </a:ext>
            </a:extLst>
          </p:cNvPr>
          <p:cNvSpPr>
            <a:spLocks noChangeArrowheads="1"/>
          </p:cNvSpPr>
          <p:nvPr/>
        </p:nvSpPr>
        <p:spPr bwMode="auto">
          <a:xfrm>
            <a:off x="1752600" y="4394200"/>
            <a:ext cx="381000" cy="304800"/>
          </a:xfrm>
          <a:prstGeom prst="ellipse">
            <a:avLst/>
          </a:prstGeom>
          <a:solidFill>
            <a:srgbClr val="FFFFFF"/>
          </a:solidFill>
          <a:ln w="28440" cap="sq">
            <a:solidFill>
              <a:srgbClr val="33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7</a:t>
            </a:r>
          </a:p>
        </p:txBody>
      </p:sp>
      <p:sp>
        <p:nvSpPr>
          <p:cNvPr id="58381" name="Oval 12">
            <a:extLst>
              <a:ext uri="{FF2B5EF4-FFF2-40B4-BE49-F238E27FC236}">
                <a16:creationId xmlns:a16="http://schemas.microsoft.com/office/drawing/2014/main" id="{8AD62C47-56E9-4FBC-ADDA-F3CCC483254F}"/>
              </a:ext>
            </a:extLst>
          </p:cNvPr>
          <p:cNvSpPr>
            <a:spLocks noChangeArrowheads="1"/>
          </p:cNvSpPr>
          <p:nvPr/>
        </p:nvSpPr>
        <p:spPr bwMode="auto">
          <a:xfrm>
            <a:off x="1752600" y="5129213"/>
            <a:ext cx="381000" cy="304800"/>
          </a:xfrm>
          <a:prstGeom prst="ellipse">
            <a:avLst/>
          </a:prstGeom>
          <a:solidFill>
            <a:srgbClr val="FFFFFF"/>
          </a:solidFill>
          <a:ln w="28440" cap="sq">
            <a:solidFill>
              <a:srgbClr val="339933"/>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8</a:t>
            </a:r>
          </a:p>
        </p:txBody>
      </p:sp>
      <p:sp>
        <p:nvSpPr>
          <p:cNvPr id="58382" name="Oval 13">
            <a:extLst>
              <a:ext uri="{FF2B5EF4-FFF2-40B4-BE49-F238E27FC236}">
                <a16:creationId xmlns:a16="http://schemas.microsoft.com/office/drawing/2014/main" id="{3D362BD7-59B0-448D-B106-5C29FDA8BCF3}"/>
              </a:ext>
            </a:extLst>
          </p:cNvPr>
          <p:cNvSpPr>
            <a:spLocks noChangeArrowheads="1"/>
          </p:cNvSpPr>
          <p:nvPr/>
        </p:nvSpPr>
        <p:spPr bwMode="auto">
          <a:xfrm>
            <a:off x="1752600" y="5486400"/>
            <a:ext cx="381000" cy="304800"/>
          </a:xfrm>
          <a:prstGeom prst="ellipse">
            <a:avLst/>
          </a:prstGeom>
          <a:solidFill>
            <a:srgbClr val="FFFFFF"/>
          </a:solidFill>
          <a:ln w="28440" cap="sq">
            <a:solidFill>
              <a:srgbClr val="FF99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9</a:t>
            </a:r>
          </a:p>
        </p:txBody>
      </p:sp>
      <p:sp>
        <p:nvSpPr>
          <p:cNvPr id="58383" name="Text Box 14">
            <a:extLst>
              <a:ext uri="{FF2B5EF4-FFF2-40B4-BE49-F238E27FC236}">
                <a16:creationId xmlns:a16="http://schemas.microsoft.com/office/drawing/2014/main" id="{76640001-E2C7-4E62-B6F1-689DD65487D0}"/>
              </a:ext>
            </a:extLst>
          </p:cNvPr>
          <p:cNvSpPr txBox="1">
            <a:spLocks noChangeArrowheads="1"/>
          </p:cNvSpPr>
          <p:nvPr/>
        </p:nvSpPr>
        <p:spPr bwMode="auto">
          <a:xfrm>
            <a:off x="1981200" y="1295400"/>
            <a:ext cx="5486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spAutoFit/>
          </a:bodyPr>
          <a:lstStyle>
            <a:lvl1pPr marL="171450">
              <a:spcBef>
                <a:spcPts val="6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9pPr>
          </a:lstStyle>
          <a:p>
            <a:pPr>
              <a:lnSpc>
                <a:spcPct val="120000"/>
              </a:lnSpc>
              <a:spcBef>
                <a:spcPts val="500"/>
              </a:spcBef>
              <a:buClrTx/>
            </a:pPr>
            <a:r>
              <a:rPr lang="en-GB" altLang="en-US" sz="1800" b="0"/>
              <a:t>Import the acis file </a:t>
            </a:r>
            <a:r>
              <a:rPr lang="en-US" altLang="en-US" sz="1800" b="0"/>
              <a:t>“</a:t>
            </a:r>
            <a:r>
              <a:rPr lang="en-GB" altLang="ja-JP" sz="1800"/>
              <a:t>driver.sat</a:t>
            </a:r>
            <a:r>
              <a:rPr lang="en-US" altLang="en-US" sz="1800" b="0"/>
              <a:t>”</a:t>
            </a:r>
            <a:endParaRPr lang="en-US" altLang="ja-JP" sz="1800" b="0"/>
          </a:p>
          <a:p>
            <a:pPr>
              <a:lnSpc>
                <a:spcPct val="120000"/>
              </a:lnSpc>
              <a:spcBef>
                <a:spcPts val="500"/>
              </a:spcBef>
              <a:buClrTx/>
            </a:pPr>
            <a:r>
              <a:rPr lang="en-GB" altLang="en-US" sz="1800" b="0"/>
              <a:t>Draw surface </a:t>
            </a:r>
            <a:r>
              <a:rPr lang="en-GB" altLang="en-US" sz="1800"/>
              <a:t>55</a:t>
            </a:r>
          </a:p>
          <a:p>
            <a:pPr>
              <a:lnSpc>
                <a:spcPct val="120000"/>
              </a:lnSpc>
              <a:spcBef>
                <a:spcPts val="500"/>
              </a:spcBef>
              <a:buClrTx/>
            </a:pPr>
            <a:r>
              <a:rPr lang="en-GB" altLang="en-US" sz="1800" b="0"/>
              <a:t>Set the mesh size to </a:t>
            </a:r>
            <a:r>
              <a:rPr lang="en-GB" altLang="en-US" sz="1800"/>
              <a:t>1.0</a:t>
            </a:r>
            <a:r>
              <a:rPr lang="en-GB" altLang="en-US" sz="1800" b="0"/>
              <a:t> on surface </a:t>
            </a:r>
            <a:r>
              <a:rPr lang="en-GB" altLang="en-US" sz="1800"/>
              <a:t>55</a:t>
            </a:r>
          </a:p>
          <a:p>
            <a:pPr>
              <a:lnSpc>
                <a:spcPct val="120000"/>
              </a:lnSpc>
              <a:spcBef>
                <a:spcPts val="500"/>
              </a:spcBef>
              <a:buClrTx/>
            </a:pPr>
            <a:r>
              <a:rPr lang="en-GB" altLang="en-US" sz="1800" b="0"/>
              <a:t>Mesh surface </a:t>
            </a:r>
            <a:r>
              <a:rPr lang="en-GB" altLang="en-US" sz="1800"/>
              <a:t>55 </a:t>
            </a:r>
            <a:r>
              <a:rPr lang="en-GB" altLang="en-US" sz="1800" b="0"/>
              <a:t>using the paving scheme</a:t>
            </a:r>
          </a:p>
          <a:p>
            <a:pPr>
              <a:lnSpc>
                <a:spcPct val="120000"/>
              </a:lnSpc>
              <a:spcBef>
                <a:spcPts val="500"/>
              </a:spcBef>
              <a:buClrTx/>
            </a:pPr>
            <a:r>
              <a:rPr lang="en-GB" altLang="en-US" sz="1800" b="0"/>
              <a:t>Check the </a:t>
            </a:r>
            <a:r>
              <a:rPr lang="en-GB" altLang="en-US" sz="1800" b="0" i="1"/>
              <a:t>edge length </a:t>
            </a:r>
            <a:r>
              <a:rPr lang="en-GB" altLang="en-US" sz="1800" b="0"/>
              <a:t>quality.  Use the quality command panel      located under edge elements</a:t>
            </a:r>
          </a:p>
          <a:p>
            <a:pPr>
              <a:lnSpc>
                <a:spcPct val="120000"/>
              </a:lnSpc>
              <a:spcBef>
                <a:spcPts val="500"/>
              </a:spcBef>
              <a:buClrTx/>
            </a:pPr>
            <a:r>
              <a:rPr lang="en-GB" altLang="en-US" sz="1800" b="0"/>
              <a:t>What is the smallest edge length?  Average edge length?  Zoom to the smallest edge.</a:t>
            </a:r>
          </a:p>
          <a:p>
            <a:pPr>
              <a:lnSpc>
                <a:spcPct val="120000"/>
              </a:lnSpc>
              <a:spcBef>
                <a:spcPts val="500"/>
              </a:spcBef>
              <a:buClrTx/>
            </a:pPr>
            <a:r>
              <a:rPr lang="en-GB" altLang="en-US" sz="1800" b="0"/>
              <a:t>Use the </a:t>
            </a:r>
            <a:r>
              <a:rPr lang="en-GB" altLang="en-US" sz="1800" b="0" i="1"/>
              <a:t>edge length </a:t>
            </a:r>
            <a:r>
              <a:rPr lang="en-GB" altLang="en-US" sz="1800" b="0"/>
              <a:t>surface smoothing scheme to smooth surface 55</a:t>
            </a:r>
          </a:p>
          <a:p>
            <a:pPr>
              <a:lnSpc>
                <a:spcPct val="120000"/>
              </a:lnSpc>
              <a:spcBef>
                <a:spcPts val="500"/>
              </a:spcBef>
              <a:buClrTx/>
            </a:pPr>
            <a:r>
              <a:rPr lang="en-GB" altLang="en-US" sz="1800" b="0"/>
              <a:t>Check the edge length quality again for surface 55</a:t>
            </a:r>
          </a:p>
          <a:p>
            <a:pPr>
              <a:lnSpc>
                <a:spcPct val="120000"/>
              </a:lnSpc>
              <a:spcBef>
                <a:spcPts val="500"/>
              </a:spcBef>
              <a:buClrTx/>
            </a:pPr>
            <a:r>
              <a:rPr lang="en-GB" altLang="en-US" sz="1800" b="0"/>
              <a:t>Note any changes to the mesh What is the smallest edge length now?</a:t>
            </a:r>
          </a:p>
        </p:txBody>
      </p:sp>
      <p:pic>
        <p:nvPicPr>
          <p:cNvPr id="58384" name="Picture 15">
            <a:extLst>
              <a:ext uri="{FF2B5EF4-FFF2-40B4-BE49-F238E27FC236}">
                <a16:creationId xmlns:a16="http://schemas.microsoft.com/office/drawing/2014/main" id="{BB48C8A1-4F8B-4728-9931-65A344053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8614" y="4267200"/>
            <a:ext cx="27193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5" name="Text Box 16">
            <a:extLst>
              <a:ext uri="{FF2B5EF4-FFF2-40B4-BE49-F238E27FC236}">
                <a16:creationId xmlns:a16="http://schemas.microsoft.com/office/drawing/2014/main" id="{72BB78E9-39FB-4FA6-9880-6D7175AD7319}"/>
              </a:ext>
            </a:extLst>
          </p:cNvPr>
          <p:cNvSpPr txBox="1">
            <a:spLocks noChangeArrowheads="1"/>
          </p:cNvSpPr>
          <p:nvPr/>
        </p:nvSpPr>
        <p:spPr bwMode="auto">
          <a:xfrm>
            <a:off x="7543800" y="3124201"/>
            <a:ext cx="12954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000" b="0"/>
              <a:t>The paver can sometimes create small edges in order to resolve the mesh </a:t>
            </a:r>
          </a:p>
        </p:txBody>
      </p:sp>
      <p:pic>
        <p:nvPicPr>
          <p:cNvPr id="58386" name="Picture 17">
            <a:extLst>
              <a:ext uri="{FF2B5EF4-FFF2-40B4-BE49-F238E27FC236}">
                <a16:creationId xmlns:a16="http://schemas.microsoft.com/office/drawing/2014/main" id="{93DCFE87-780A-4107-BC73-8834BB1083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7" name="Picture 18">
            <a:extLst>
              <a:ext uri="{FF2B5EF4-FFF2-40B4-BE49-F238E27FC236}">
                <a16:creationId xmlns:a16="http://schemas.microsoft.com/office/drawing/2014/main" id="{7A24ED27-5A2A-477F-98CC-E4E168689E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0" y="3581401"/>
            <a:ext cx="14097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8" name="Rectangle 19">
            <a:extLst>
              <a:ext uri="{FF2B5EF4-FFF2-40B4-BE49-F238E27FC236}">
                <a16:creationId xmlns:a16="http://schemas.microsoft.com/office/drawing/2014/main" id="{26AE90F5-7E0D-4F22-9CDA-039FC4D3B100}"/>
              </a:ext>
            </a:extLst>
          </p:cNvPr>
          <p:cNvSpPr>
            <a:spLocks noChangeArrowheads="1"/>
          </p:cNvSpPr>
          <p:nvPr/>
        </p:nvSpPr>
        <p:spPr bwMode="auto">
          <a:xfrm>
            <a:off x="7924800" y="4724400"/>
            <a:ext cx="685800" cy="609600"/>
          </a:xfrm>
          <a:prstGeom prst="rect">
            <a:avLst/>
          </a:prstGeom>
          <a:noFill/>
          <a:ln w="9360" cap="sq">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buClr>
                <a:srgbClr val="000000"/>
              </a:buClr>
              <a:buSzPct val="100000"/>
              <a:buFont typeface="Times New Roman" panose="02020603050405020304" pitchFamily="18" charset="0"/>
              <a:buNone/>
            </a:pPr>
            <a:endParaRPr lang="en-US" altLang="en-US"/>
          </a:p>
        </p:txBody>
      </p:sp>
      <p:cxnSp>
        <p:nvCxnSpPr>
          <p:cNvPr id="58389" name="AutoShape 20">
            <a:extLst>
              <a:ext uri="{FF2B5EF4-FFF2-40B4-BE49-F238E27FC236}">
                <a16:creationId xmlns:a16="http://schemas.microsoft.com/office/drawing/2014/main" id="{BF7A7184-2EC0-4EEC-A12A-A2BAB250AE10}"/>
              </a:ext>
            </a:extLst>
          </p:cNvPr>
          <p:cNvCxnSpPr>
            <a:cxnSpLocks noChangeShapeType="1"/>
          </p:cNvCxnSpPr>
          <p:nvPr/>
        </p:nvCxnSpPr>
        <p:spPr bwMode="auto">
          <a:xfrm>
            <a:off x="8686800" y="3505200"/>
            <a:ext cx="685800" cy="457200"/>
          </a:xfrm>
          <a:prstGeom prst="straightConnector1">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58390" name="Line 21">
            <a:extLst>
              <a:ext uri="{FF2B5EF4-FFF2-40B4-BE49-F238E27FC236}">
                <a16:creationId xmlns:a16="http://schemas.microsoft.com/office/drawing/2014/main" id="{4006DE8A-8E06-4FF2-8019-304BBFA21E02}"/>
              </a:ext>
            </a:extLst>
          </p:cNvPr>
          <p:cNvSpPr>
            <a:spLocks noChangeShapeType="1"/>
          </p:cNvSpPr>
          <p:nvPr/>
        </p:nvSpPr>
        <p:spPr bwMode="auto">
          <a:xfrm flipV="1">
            <a:off x="8267700" y="4137026"/>
            <a:ext cx="495300" cy="588963"/>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a:extLst>
              <a:ext uri="{FF2B5EF4-FFF2-40B4-BE49-F238E27FC236}">
                <a16:creationId xmlns:a16="http://schemas.microsoft.com/office/drawing/2014/main" id="{3063A448-8B9A-4285-ABBE-FBFC9652C78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6638" y="4805362"/>
            <a:ext cx="41148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a:extLst>
              <a:ext uri="{FF2B5EF4-FFF2-40B4-BE49-F238E27FC236}">
                <a16:creationId xmlns:a16="http://schemas.microsoft.com/office/drawing/2014/main" id="{25F087A9-8AFD-46BA-804D-7E41A3CF2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839" y="1147762"/>
            <a:ext cx="2427287"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9">
            <a:extLst>
              <a:ext uri="{FF2B5EF4-FFF2-40B4-BE49-F238E27FC236}">
                <a16:creationId xmlns:a16="http://schemas.microsoft.com/office/drawing/2014/main" id="{993704B1-942B-46B3-8D4D-1F352C535B7F}"/>
              </a:ext>
            </a:extLst>
          </p:cNvPr>
          <p:cNvSpPr>
            <a:spLocks noChangeArrowheads="1"/>
          </p:cNvSpPr>
          <p:nvPr/>
        </p:nvSpPr>
        <p:spPr bwMode="auto">
          <a:xfrm>
            <a:off x="2657476" y="401638"/>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a:t>Auto Mesh Sizing</a:t>
            </a:r>
          </a:p>
        </p:txBody>
      </p:sp>
      <p:sp>
        <p:nvSpPr>
          <p:cNvPr id="18437" name="AutoShape 10">
            <a:extLst>
              <a:ext uri="{FF2B5EF4-FFF2-40B4-BE49-F238E27FC236}">
                <a16:creationId xmlns:a16="http://schemas.microsoft.com/office/drawing/2014/main" id="{EAC7BA0C-C105-47F2-B382-029585D2D56F}"/>
              </a:ext>
            </a:extLst>
          </p:cNvPr>
          <p:cNvSpPr>
            <a:spLocks noChangeArrowheads="1"/>
          </p:cNvSpPr>
          <p:nvPr/>
        </p:nvSpPr>
        <p:spPr bwMode="auto">
          <a:xfrm rot="19380000">
            <a:off x="3436938" y="2452687"/>
            <a:ext cx="152400" cy="228600"/>
          </a:xfrm>
          <a:prstGeom prst="upArrow">
            <a:avLst>
              <a:gd name="adj1" fmla="val 37500"/>
              <a:gd name="adj2" fmla="val 78125"/>
            </a:avLst>
          </a:prstGeom>
          <a:solidFill>
            <a:srgbClr val="FFFFFF"/>
          </a:solidFill>
          <a:ln w="9360" cap="sq">
            <a:solidFill>
              <a:srgbClr val="000000"/>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a:p>
        </p:txBody>
      </p:sp>
      <p:sp>
        <p:nvSpPr>
          <p:cNvPr id="18438" name="Text Box 11">
            <a:extLst>
              <a:ext uri="{FF2B5EF4-FFF2-40B4-BE49-F238E27FC236}">
                <a16:creationId xmlns:a16="http://schemas.microsoft.com/office/drawing/2014/main" id="{79D3037A-EA61-4D2B-8BB2-46ECB880B84E}"/>
              </a:ext>
            </a:extLst>
          </p:cNvPr>
          <p:cNvSpPr txBox="1">
            <a:spLocks noChangeArrowheads="1"/>
          </p:cNvSpPr>
          <p:nvPr/>
        </p:nvSpPr>
        <p:spPr bwMode="auto">
          <a:xfrm>
            <a:off x="4800600" y="2535237"/>
            <a:ext cx="18288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1600" b="0"/>
              <a:t>Move slider to see preview of mesh on curves</a:t>
            </a:r>
          </a:p>
        </p:txBody>
      </p:sp>
      <p:sp>
        <p:nvSpPr>
          <p:cNvPr id="18439" name="Line 12">
            <a:extLst>
              <a:ext uri="{FF2B5EF4-FFF2-40B4-BE49-F238E27FC236}">
                <a16:creationId xmlns:a16="http://schemas.microsoft.com/office/drawing/2014/main" id="{3E64B6A6-D7C7-44C6-BF05-397FC43B6C26}"/>
              </a:ext>
            </a:extLst>
          </p:cNvPr>
          <p:cNvSpPr>
            <a:spLocks noChangeShapeType="1"/>
          </p:cNvSpPr>
          <p:nvPr/>
        </p:nvSpPr>
        <p:spPr bwMode="auto">
          <a:xfrm flipH="1" flipV="1">
            <a:off x="3544888" y="2430463"/>
            <a:ext cx="1257300" cy="334963"/>
          </a:xfrm>
          <a:prstGeom prst="line">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0" name="Text Box 13">
            <a:extLst>
              <a:ext uri="{FF2B5EF4-FFF2-40B4-BE49-F238E27FC236}">
                <a16:creationId xmlns:a16="http://schemas.microsoft.com/office/drawing/2014/main" id="{5D835F31-667A-4806-8192-4E09FA675145}"/>
              </a:ext>
            </a:extLst>
          </p:cNvPr>
          <p:cNvSpPr txBox="1">
            <a:spLocks noChangeArrowheads="1"/>
          </p:cNvSpPr>
          <p:nvPr/>
        </p:nvSpPr>
        <p:spPr bwMode="auto">
          <a:xfrm>
            <a:off x="2209800" y="4287838"/>
            <a:ext cx="304800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1600" b="0"/>
              <a:t>No need to know exact size of elements</a:t>
            </a:r>
          </a:p>
        </p:txBody>
      </p:sp>
      <p:sp>
        <p:nvSpPr>
          <p:cNvPr id="18441" name="Text Box 14">
            <a:extLst>
              <a:ext uri="{FF2B5EF4-FFF2-40B4-BE49-F238E27FC236}">
                <a16:creationId xmlns:a16="http://schemas.microsoft.com/office/drawing/2014/main" id="{D2C3B139-94FC-4A51-B2EC-F48B8A80E2C1}"/>
              </a:ext>
            </a:extLst>
          </p:cNvPr>
          <p:cNvSpPr txBox="1">
            <a:spLocks noChangeArrowheads="1"/>
          </p:cNvSpPr>
          <p:nvPr/>
        </p:nvSpPr>
        <p:spPr bwMode="auto">
          <a:xfrm>
            <a:off x="2209800" y="4926013"/>
            <a:ext cx="304800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1600" b="0"/>
              <a:t>Uses heuristic to compute size of element</a:t>
            </a:r>
          </a:p>
        </p:txBody>
      </p:sp>
      <p:sp>
        <p:nvSpPr>
          <p:cNvPr id="18442" name="Text Box 15">
            <a:extLst>
              <a:ext uri="{FF2B5EF4-FFF2-40B4-BE49-F238E27FC236}">
                <a16:creationId xmlns:a16="http://schemas.microsoft.com/office/drawing/2014/main" id="{C6F7A8EC-E089-4808-81AC-69E67CEEEFF9}"/>
              </a:ext>
            </a:extLst>
          </p:cNvPr>
          <p:cNvSpPr txBox="1">
            <a:spLocks noChangeArrowheads="1"/>
          </p:cNvSpPr>
          <p:nvPr/>
        </p:nvSpPr>
        <p:spPr bwMode="auto">
          <a:xfrm>
            <a:off x="2209800" y="5611813"/>
            <a:ext cx="32766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1600" b="0"/>
              <a:t>If no size has been set, CUBIT™ will compute an auto mesh size=5</a:t>
            </a:r>
          </a:p>
        </p:txBody>
      </p:sp>
      <p:sp>
        <p:nvSpPr>
          <p:cNvPr id="18443" name="Text Box 16">
            <a:extLst>
              <a:ext uri="{FF2B5EF4-FFF2-40B4-BE49-F238E27FC236}">
                <a16:creationId xmlns:a16="http://schemas.microsoft.com/office/drawing/2014/main" id="{2CE0AFD2-8749-46FB-9271-92024D347BF8}"/>
              </a:ext>
            </a:extLst>
          </p:cNvPr>
          <p:cNvSpPr txBox="1">
            <a:spLocks noChangeArrowheads="1"/>
          </p:cNvSpPr>
          <p:nvPr/>
        </p:nvSpPr>
        <p:spPr bwMode="auto">
          <a:xfrm>
            <a:off x="8534400" y="2611438"/>
            <a:ext cx="182880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1600" b="0"/>
              <a:t>Auto size = 7</a:t>
            </a:r>
          </a:p>
        </p:txBody>
      </p:sp>
      <p:sp>
        <p:nvSpPr>
          <p:cNvPr id="18444" name="Text Box 17">
            <a:extLst>
              <a:ext uri="{FF2B5EF4-FFF2-40B4-BE49-F238E27FC236}">
                <a16:creationId xmlns:a16="http://schemas.microsoft.com/office/drawing/2014/main" id="{612AAD40-5D74-4C37-B9A7-3B74E0710E31}"/>
              </a:ext>
            </a:extLst>
          </p:cNvPr>
          <p:cNvSpPr txBox="1">
            <a:spLocks noChangeArrowheads="1"/>
          </p:cNvSpPr>
          <p:nvPr/>
        </p:nvSpPr>
        <p:spPr bwMode="auto">
          <a:xfrm>
            <a:off x="8534400" y="4592638"/>
            <a:ext cx="182880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1600" b="0"/>
              <a:t>Auto size = 5</a:t>
            </a:r>
          </a:p>
        </p:txBody>
      </p:sp>
      <p:sp>
        <p:nvSpPr>
          <p:cNvPr id="18445" name="Text Box 18">
            <a:extLst>
              <a:ext uri="{FF2B5EF4-FFF2-40B4-BE49-F238E27FC236}">
                <a16:creationId xmlns:a16="http://schemas.microsoft.com/office/drawing/2014/main" id="{6FC59D73-2057-481B-BBC3-2D7F70676A08}"/>
              </a:ext>
            </a:extLst>
          </p:cNvPr>
          <p:cNvSpPr txBox="1">
            <a:spLocks noChangeArrowheads="1"/>
          </p:cNvSpPr>
          <p:nvPr/>
        </p:nvSpPr>
        <p:spPr bwMode="auto">
          <a:xfrm>
            <a:off x="8839200" y="6251576"/>
            <a:ext cx="182880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1600" b="0"/>
              <a:t>Auto size = 1</a:t>
            </a:r>
          </a:p>
        </p:txBody>
      </p:sp>
      <p:pic>
        <p:nvPicPr>
          <p:cNvPr id="18446" name="Picture 2">
            <a:extLst>
              <a:ext uri="{FF2B5EF4-FFF2-40B4-BE49-F238E27FC236}">
                <a16:creationId xmlns:a16="http://schemas.microsoft.com/office/drawing/2014/main" id="{2C0365FB-014A-4FCC-BCE5-844769261D4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0288" y="3068637"/>
            <a:ext cx="40243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3">
            <a:extLst>
              <a:ext uri="{FF2B5EF4-FFF2-40B4-BE49-F238E27FC236}">
                <a16:creationId xmlns:a16="http://schemas.microsoft.com/office/drawing/2014/main" id="{FC4F3FB2-7193-4941-BADB-78BCD899A2F3}"/>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1163638"/>
            <a:ext cx="37338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a:extLst>
              <a:ext uri="{FF2B5EF4-FFF2-40B4-BE49-F238E27FC236}">
                <a16:creationId xmlns:a16="http://schemas.microsoft.com/office/drawing/2014/main" id="{4F367E4D-D4B7-459A-95BD-3428C3C97A2D}"/>
              </a:ext>
            </a:extLst>
          </p:cNvPr>
          <p:cNvSpPr txBox="1">
            <a:spLocks noChangeArrowheads="1"/>
          </p:cNvSpPr>
          <p:nvPr/>
        </p:nvSpPr>
        <p:spPr bwMode="auto">
          <a:xfrm>
            <a:off x="1981201" y="516731"/>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dirty="0"/>
              <a:t>Interactive Node Editing</a:t>
            </a:r>
          </a:p>
        </p:txBody>
      </p:sp>
      <p:sp>
        <p:nvSpPr>
          <p:cNvPr id="60419" name="Text Box 2">
            <a:extLst>
              <a:ext uri="{FF2B5EF4-FFF2-40B4-BE49-F238E27FC236}">
                <a16:creationId xmlns:a16="http://schemas.microsoft.com/office/drawing/2014/main" id="{172652DB-27EC-4F08-A389-30CCEEF81F68}"/>
              </a:ext>
            </a:extLst>
          </p:cNvPr>
          <p:cNvSpPr txBox="1">
            <a:spLocks noChangeArrowheads="1"/>
          </p:cNvSpPr>
          <p:nvPr/>
        </p:nvSpPr>
        <p:spPr bwMode="auto">
          <a:xfrm>
            <a:off x="1905000" y="1579564"/>
            <a:ext cx="5486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39725" indent="-169863">
              <a:spcBef>
                <a:spcPts val="600"/>
              </a:spcBef>
              <a:buClr>
                <a:srgbClr val="000000"/>
              </a:buClr>
              <a:buSzPct val="100000"/>
              <a:buFont typeface="Times New Roman" panose="02020603050405020304" pitchFamily="18" charset="0"/>
              <a:tabLst>
                <a:tab pos="909638" algn="l"/>
                <a:tab pos="1824038" algn="l"/>
                <a:tab pos="2738438" algn="l"/>
                <a:tab pos="3652838" algn="l"/>
                <a:tab pos="4567238" algn="l"/>
                <a:tab pos="5481638" algn="l"/>
                <a:tab pos="6396038" algn="l"/>
                <a:tab pos="7310438" algn="l"/>
                <a:tab pos="8224838" algn="l"/>
                <a:tab pos="9139238" algn="l"/>
                <a:tab pos="10053638" algn="l"/>
              </a:tabLst>
              <a:defRPr sz="2400" b="1">
                <a:solidFill>
                  <a:srgbClr val="000000"/>
                </a:solidFill>
                <a:latin typeface="Arial" panose="020B0604020202020204" pitchFamily="34" charset="0"/>
                <a:ea typeface="MS PGothic" panose="020B0600070205080204" pitchFamily="34" charset="-128"/>
              </a:defRPr>
            </a:lvl1pPr>
            <a:lvl2pPr marL="685800" indent="-228600">
              <a:spcBef>
                <a:spcPts val="550"/>
              </a:spcBef>
              <a:buClr>
                <a:srgbClr val="000000"/>
              </a:buClr>
              <a:buSzPct val="100000"/>
              <a:buFont typeface="Times New Roman" panose="02020603050405020304" pitchFamily="18" charset="0"/>
              <a:tabLst>
                <a:tab pos="909638" algn="l"/>
                <a:tab pos="1824038" algn="l"/>
                <a:tab pos="2738438" algn="l"/>
                <a:tab pos="3652838" algn="l"/>
                <a:tab pos="4567238" algn="l"/>
                <a:tab pos="5481638" algn="l"/>
                <a:tab pos="6396038" algn="l"/>
                <a:tab pos="7310438" algn="l"/>
                <a:tab pos="8224838" algn="l"/>
                <a:tab pos="9139238" algn="l"/>
                <a:tab pos="10053638"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909638" algn="l"/>
                <a:tab pos="1824038" algn="l"/>
                <a:tab pos="2738438" algn="l"/>
                <a:tab pos="3652838" algn="l"/>
                <a:tab pos="4567238" algn="l"/>
                <a:tab pos="5481638" algn="l"/>
                <a:tab pos="6396038" algn="l"/>
                <a:tab pos="7310438" algn="l"/>
                <a:tab pos="8224838" algn="l"/>
                <a:tab pos="9139238" algn="l"/>
                <a:tab pos="10053638"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909638" algn="l"/>
                <a:tab pos="1824038" algn="l"/>
                <a:tab pos="2738438" algn="l"/>
                <a:tab pos="3652838" algn="l"/>
                <a:tab pos="4567238" algn="l"/>
                <a:tab pos="5481638" algn="l"/>
                <a:tab pos="6396038" algn="l"/>
                <a:tab pos="7310438" algn="l"/>
                <a:tab pos="8224838" algn="l"/>
                <a:tab pos="9139238" algn="l"/>
                <a:tab pos="10053638"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909638" algn="l"/>
                <a:tab pos="1824038" algn="l"/>
                <a:tab pos="2738438" algn="l"/>
                <a:tab pos="3652838" algn="l"/>
                <a:tab pos="4567238" algn="l"/>
                <a:tab pos="5481638" algn="l"/>
                <a:tab pos="6396038" algn="l"/>
                <a:tab pos="7310438" algn="l"/>
                <a:tab pos="8224838" algn="l"/>
                <a:tab pos="9139238" algn="l"/>
                <a:tab pos="10053638"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909638" algn="l"/>
                <a:tab pos="1824038" algn="l"/>
                <a:tab pos="2738438" algn="l"/>
                <a:tab pos="3652838" algn="l"/>
                <a:tab pos="4567238" algn="l"/>
                <a:tab pos="5481638" algn="l"/>
                <a:tab pos="6396038" algn="l"/>
                <a:tab pos="7310438" algn="l"/>
                <a:tab pos="8224838" algn="l"/>
                <a:tab pos="9139238" algn="l"/>
                <a:tab pos="10053638"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909638" algn="l"/>
                <a:tab pos="1824038" algn="l"/>
                <a:tab pos="2738438" algn="l"/>
                <a:tab pos="3652838" algn="l"/>
                <a:tab pos="4567238" algn="l"/>
                <a:tab pos="5481638" algn="l"/>
                <a:tab pos="6396038" algn="l"/>
                <a:tab pos="7310438" algn="l"/>
                <a:tab pos="8224838" algn="l"/>
                <a:tab pos="9139238" algn="l"/>
                <a:tab pos="10053638"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909638" algn="l"/>
                <a:tab pos="1824038" algn="l"/>
                <a:tab pos="2738438" algn="l"/>
                <a:tab pos="3652838" algn="l"/>
                <a:tab pos="4567238" algn="l"/>
                <a:tab pos="5481638" algn="l"/>
                <a:tab pos="6396038" algn="l"/>
                <a:tab pos="7310438" algn="l"/>
                <a:tab pos="8224838" algn="l"/>
                <a:tab pos="9139238" algn="l"/>
                <a:tab pos="10053638"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909638" algn="l"/>
                <a:tab pos="1824038" algn="l"/>
                <a:tab pos="2738438" algn="l"/>
                <a:tab pos="3652838" algn="l"/>
                <a:tab pos="4567238" algn="l"/>
                <a:tab pos="5481638" algn="l"/>
                <a:tab pos="6396038" algn="l"/>
                <a:tab pos="7310438" algn="l"/>
                <a:tab pos="8224838" algn="l"/>
                <a:tab pos="9139238" algn="l"/>
                <a:tab pos="10053638" algn="l"/>
              </a:tabLst>
              <a:defRPr>
                <a:solidFill>
                  <a:srgbClr val="000000"/>
                </a:solidFill>
                <a:latin typeface="Palatino Linotype" panose="02040502050505030304" pitchFamily="18" charset="0"/>
                <a:ea typeface="MS PGothic" panose="020B0600070205080204" pitchFamily="34" charset="-128"/>
              </a:defRPr>
            </a:lvl9pPr>
          </a:lstStyle>
          <a:p>
            <a:pPr>
              <a:spcBef>
                <a:spcPts val="450"/>
              </a:spcBef>
              <a:buFont typeface="Arial" panose="020B0604020202020204" pitchFamily="34" charset="0"/>
              <a:buChar char="•"/>
            </a:pPr>
            <a:r>
              <a:rPr lang="en-GB" altLang="en-US" sz="1800"/>
              <a:t>Select nodes to reshape elements</a:t>
            </a:r>
          </a:p>
          <a:p>
            <a:pPr lvl="1">
              <a:spcBef>
                <a:spcPts val="450"/>
              </a:spcBef>
              <a:buFont typeface="Arial" panose="020B0604020202020204" pitchFamily="34" charset="0"/>
              <a:buChar char="–"/>
            </a:pPr>
            <a:r>
              <a:rPr lang="en-GB" altLang="en-US" sz="1800">
                <a:latin typeface="Arial" panose="020B0604020202020204" pitchFamily="34" charset="0"/>
              </a:rPr>
              <a:t>Draws element outlines as nodes are moved.</a:t>
            </a:r>
          </a:p>
          <a:p>
            <a:pPr lvl="1">
              <a:spcBef>
                <a:spcPts val="450"/>
              </a:spcBef>
              <a:buFont typeface="Arial" panose="020B0604020202020204" pitchFamily="34" charset="0"/>
              <a:buChar char="–"/>
            </a:pPr>
            <a:r>
              <a:rPr lang="en-GB" altLang="en-US" sz="1800">
                <a:latin typeface="Arial" panose="020B0604020202020204" pitchFamily="34" charset="0"/>
              </a:rPr>
              <a:t>Can display element quality as nodes move</a:t>
            </a:r>
          </a:p>
        </p:txBody>
      </p:sp>
      <p:pic>
        <p:nvPicPr>
          <p:cNvPr id="60420" name="Picture 3">
            <a:extLst>
              <a:ext uri="{FF2B5EF4-FFF2-40B4-BE49-F238E27FC236}">
                <a16:creationId xmlns:a16="http://schemas.microsoft.com/office/drawing/2014/main" id="{D57EDFF8-F612-411D-915E-616C6E623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971801"/>
            <a:ext cx="31242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4">
            <a:extLst>
              <a:ext uri="{FF2B5EF4-FFF2-40B4-BE49-F238E27FC236}">
                <a16:creationId xmlns:a16="http://schemas.microsoft.com/office/drawing/2014/main" id="{EB31A7DF-8EF6-4098-BA50-261AD844E6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971801"/>
            <a:ext cx="335280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2">
            <a:extLst>
              <a:ext uri="{FF2B5EF4-FFF2-40B4-BE49-F238E27FC236}">
                <a16:creationId xmlns:a16="http://schemas.microsoft.com/office/drawing/2014/main" id="{44742783-B9AC-450C-9563-26D496A49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1435100"/>
            <a:ext cx="213360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id="{C8EA36C2-1F3D-494F-A17E-97785937469C}"/>
              </a:ext>
            </a:extLst>
          </p:cNvPr>
          <p:cNvPicPr>
            <a:picLocks noChangeAspect="1" noChangeArrowheads="1"/>
          </p:cNvPicPr>
          <p:nvPr/>
        </p:nvPicPr>
        <p:blipFill>
          <a:blip r:embed="rId3"/>
          <a:srcRect/>
          <a:stretch/>
        </p:blipFill>
        <p:spPr bwMode="auto">
          <a:xfrm>
            <a:off x="2502297" y="3338514"/>
            <a:ext cx="2742405"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1">
            <a:extLst>
              <a:ext uri="{FF2B5EF4-FFF2-40B4-BE49-F238E27FC236}">
                <a16:creationId xmlns:a16="http://schemas.microsoft.com/office/drawing/2014/main" id="{B6C0E7E0-000B-4EB8-9D1E-5BA2B512888E}"/>
              </a:ext>
            </a:extLst>
          </p:cNvPr>
          <p:cNvSpPr txBox="1">
            <a:spLocks noChangeArrowheads="1"/>
          </p:cNvSpPr>
          <p:nvPr/>
        </p:nvSpPr>
        <p:spPr bwMode="auto">
          <a:xfrm>
            <a:off x="2700338" y="567532"/>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dirty="0"/>
              <a:t>Mesh Import</a:t>
            </a:r>
          </a:p>
        </p:txBody>
      </p:sp>
      <p:sp>
        <p:nvSpPr>
          <p:cNvPr id="62468" name="Text Box 2">
            <a:extLst>
              <a:ext uri="{FF2B5EF4-FFF2-40B4-BE49-F238E27FC236}">
                <a16:creationId xmlns:a16="http://schemas.microsoft.com/office/drawing/2014/main" id="{47B9B636-E045-4C28-897D-C393A4B13A0C}"/>
              </a:ext>
            </a:extLst>
          </p:cNvPr>
          <p:cNvSpPr txBox="1">
            <a:spLocks noChangeArrowheads="1"/>
          </p:cNvSpPr>
          <p:nvPr/>
        </p:nvSpPr>
        <p:spPr bwMode="auto">
          <a:xfrm>
            <a:off x="1639888" y="1219201"/>
            <a:ext cx="43608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1800" b="0"/>
              <a:t>Importing an existing mesh into CUBIT™</a:t>
            </a:r>
          </a:p>
        </p:txBody>
      </p:sp>
      <p:sp>
        <p:nvSpPr>
          <p:cNvPr id="62469" name="Text Box 4">
            <a:extLst>
              <a:ext uri="{FF2B5EF4-FFF2-40B4-BE49-F238E27FC236}">
                <a16:creationId xmlns:a16="http://schemas.microsoft.com/office/drawing/2014/main" id="{9368AE84-E42F-48CE-A1A0-ABFD222BCA14}"/>
              </a:ext>
            </a:extLst>
          </p:cNvPr>
          <p:cNvSpPr txBox="1">
            <a:spLocks noChangeArrowheads="1"/>
          </p:cNvSpPr>
          <p:nvPr/>
        </p:nvSpPr>
        <p:spPr bwMode="auto">
          <a:xfrm>
            <a:off x="2463801" y="1676401"/>
            <a:ext cx="4118733" cy="107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spcAft>
                <a:spcPts val="600"/>
              </a:spcAft>
              <a:buClrTx/>
            </a:pPr>
            <a:r>
              <a:rPr lang="en-US" altLang="en-US" sz="1800" b="0"/>
              <a:t>Select the File-&gt;import menu</a:t>
            </a:r>
          </a:p>
          <a:p>
            <a:pPr>
              <a:spcBef>
                <a:spcPct val="0"/>
              </a:spcBef>
              <a:spcAft>
                <a:spcPts val="600"/>
              </a:spcAft>
              <a:buClrTx/>
            </a:pPr>
            <a:r>
              <a:rPr lang="en-US" altLang="en-US" sz="1800" b="0"/>
              <a:t>Choose the Genesis/Exodus File Filter</a:t>
            </a:r>
          </a:p>
          <a:p>
            <a:pPr>
              <a:spcBef>
                <a:spcPct val="0"/>
              </a:spcBef>
              <a:spcAft>
                <a:spcPts val="600"/>
              </a:spcAft>
              <a:buClrTx/>
            </a:pPr>
            <a:r>
              <a:rPr lang="en-US" altLang="en-US" sz="1800" b="0"/>
              <a:t>Select a mesh file to import</a:t>
            </a:r>
          </a:p>
        </p:txBody>
      </p:sp>
      <p:sp>
        <p:nvSpPr>
          <p:cNvPr id="22534" name="Text Box 5">
            <a:extLst>
              <a:ext uri="{FF2B5EF4-FFF2-40B4-BE49-F238E27FC236}">
                <a16:creationId xmlns:a16="http://schemas.microsoft.com/office/drawing/2014/main" id="{1C0216A3-C88D-45A3-91A2-1B6FB4223596}"/>
              </a:ext>
            </a:extLst>
          </p:cNvPr>
          <p:cNvSpPr txBox="1">
            <a:spLocks noChangeArrowheads="1"/>
          </p:cNvSpPr>
          <p:nvPr/>
        </p:nvSpPr>
        <p:spPr bwMode="auto">
          <a:xfrm>
            <a:off x="6934200" y="1447800"/>
            <a:ext cx="2590800" cy="833178"/>
          </a:xfrm>
          <a:prstGeom prst="rect">
            <a:avLst/>
          </a:prstGeom>
          <a:gradFill rotWithShape="0">
            <a:gsLst>
              <a:gs pos="0">
                <a:srgbClr val="EDFFF8"/>
              </a:gs>
              <a:gs pos="100000">
                <a:srgbClr val="C3FFE8"/>
              </a:gs>
            </a:gsLst>
            <a:lin ang="5400000" scaled="1"/>
          </a:gradFill>
          <a:ln w="9360" cap="sq">
            <a:solidFill>
              <a:srgbClr val="A5DEC6"/>
            </a:solidFill>
            <a:miter lim="800000"/>
            <a:headEnd/>
            <a:tailEnd/>
          </a:ln>
          <a:effectLst>
            <a:outerShdw blurRad="63500" dist="74769" dir="938535" algn="ctr" rotWithShape="0">
              <a:srgbClr val="000000">
                <a:alpha val="38033"/>
              </a:srgbClr>
            </a:outerShdw>
          </a:effec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charset="0"/>
                <a:ea typeface="ＭＳ Ｐゴシック" charset="0"/>
              </a:defRPr>
            </a:lvl5pPr>
            <a:lvl6pPr marL="25146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charset="0"/>
                <a:ea typeface="ＭＳ Ｐゴシック" charset="0"/>
              </a:defRPr>
            </a:lvl6pPr>
            <a:lvl7pPr marL="29718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charset="0"/>
                <a:ea typeface="ＭＳ Ｐゴシック" charset="0"/>
              </a:defRPr>
            </a:lvl7pPr>
            <a:lvl8pPr marL="34290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charset="0"/>
                <a:ea typeface="ＭＳ Ｐゴシック" charset="0"/>
              </a:defRPr>
            </a:lvl8pPr>
            <a:lvl9pPr marL="38862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charset="0"/>
                <a:ea typeface="ＭＳ Ｐゴシック" charset="0"/>
              </a:defRPr>
            </a:lvl9pPr>
          </a:lstStyle>
          <a:p>
            <a:pPr>
              <a:buSzPct val="100000"/>
              <a:defRPr/>
            </a:pPr>
            <a:r>
              <a:rPr lang="en-US" sz="1200">
                <a:solidFill>
                  <a:srgbClr val="000000"/>
                </a:solidFill>
              </a:rPr>
              <a:t>Note that in addition to Exodus, Patran, Ideas, Abaqus, Fluent and Nastran mesh file formats are also supported.</a:t>
            </a:r>
          </a:p>
        </p:txBody>
      </p:sp>
      <p:sp>
        <p:nvSpPr>
          <p:cNvPr id="62471" name="Oval 6">
            <a:extLst>
              <a:ext uri="{FF2B5EF4-FFF2-40B4-BE49-F238E27FC236}">
                <a16:creationId xmlns:a16="http://schemas.microsoft.com/office/drawing/2014/main" id="{8F3BA781-1278-4B6D-B928-6B8FAA71FF00}"/>
              </a:ext>
            </a:extLst>
          </p:cNvPr>
          <p:cNvSpPr>
            <a:spLocks noChangeArrowheads="1"/>
          </p:cNvSpPr>
          <p:nvPr/>
        </p:nvSpPr>
        <p:spPr bwMode="auto">
          <a:xfrm>
            <a:off x="2057400" y="1676400"/>
            <a:ext cx="381000" cy="304800"/>
          </a:xfrm>
          <a:prstGeom prst="ellipse">
            <a:avLst/>
          </a:prstGeom>
          <a:solidFill>
            <a:srgbClr val="FFFFFF"/>
          </a:solidFill>
          <a:ln w="28440" cap="sq">
            <a:solidFill>
              <a:srgbClr val="FF00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1</a:t>
            </a:r>
          </a:p>
        </p:txBody>
      </p:sp>
      <p:sp>
        <p:nvSpPr>
          <p:cNvPr id="62472" name="Oval 7">
            <a:extLst>
              <a:ext uri="{FF2B5EF4-FFF2-40B4-BE49-F238E27FC236}">
                <a16:creationId xmlns:a16="http://schemas.microsoft.com/office/drawing/2014/main" id="{378FBC32-8F45-4FDA-AB2D-24446192F734}"/>
              </a:ext>
            </a:extLst>
          </p:cNvPr>
          <p:cNvSpPr>
            <a:spLocks noChangeArrowheads="1"/>
          </p:cNvSpPr>
          <p:nvPr/>
        </p:nvSpPr>
        <p:spPr bwMode="auto">
          <a:xfrm>
            <a:off x="2057400" y="2057400"/>
            <a:ext cx="381000" cy="304800"/>
          </a:xfrm>
          <a:prstGeom prst="ellipse">
            <a:avLst/>
          </a:prstGeom>
          <a:solidFill>
            <a:srgbClr val="FFFFFF"/>
          </a:solidFill>
          <a:ln w="28440" cap="sq">
            <a:solidFill>
              <a:srgbClr val="33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2</a:t>
            </a:r>
          </a:p>
        </p:txBody>
      </p:sp>
      <p:sp>
        <p:nvSpPr>
          <p:cNvPr id="62473" name="Oval 8">
            <a:extLst>
              <a:ext uri="{FF2B5EF4-FFF2-40B4-BE49-F238E27FC236}">
                <a16:creationId xmlns:a16="http://schemas.microsoft.com/office/drawing/2014/main" id="{6F5B871C-6EF2-4519-8845-9EB6ED3A4744}"/>
              </a:ext>
            </a:extLst>
          </p:cNvPr>
          <p:cNvSpPr>
            <a:spLocks noChangeArrowheads="1"/>
          </p:cNvSpPr>
          <p:nvPr/>
        </p:nvSpPr>
        <p:spPr bwMode="auto">
          <a:xfrm>
            <a:off x="2057400" y="2438400"/>
            <a:ext cx="381000" cy="304800"/>
          </a:xfrm>
          <a:prstGeom prst="ellipse">
            <a:avLst/>
          </a:prstGeom>
          <a:solidFill>
            <a:srgbClr val="FFFFFF"/>
          </a:solidFill>
          <a:ln w="28440" cap="sq">
            <a:solidFill>
              <a:srgbClr val="339933"/>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3</a:t>
            </a:r>
          </a:p>
        </p:txBody>
      </p:sp>
      <p:sp>
        <p:nvSpPr>
          <p:cNvPr id="62474" name="Text Box 10">
            <a:extLst>
              <a:ext uri="{FF2B5EF4-FFF2-40B4-BE49-F238E27FC236}">
                <a16:creationId xmlns:a16="http://schemas.microsoft.com/office/drawing/2014/main" id="{34E95E65-3C1C-4870-8941-E7769487AF21}"/>
              </a:ext>
            </a:extLst>
          </p:cNvPr>
          <p:cNvSpPr txBox="1">
            <a:spLocks noChangeArrowheads="1"/>
          </p:cNvSpPr>
          <p:nvPr/>
        </p:nvSpPr>
        <p:spPr bwMode="auto">
          <a:xfrm>
            <a:off x="2438400" y="2706689"/>
            <a:ext cx="39624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800" b="0"/>
              <a:t>Choose how you want CUBIT™ to use the mesh</a:t>
            </a:r>
          </a:p>
        </p:txBody>
      </p:sp>
      <p:sp>
        <p:nvSpPr>
          <p:cNvPr id="62475" name="Oval 11">
            <a:extLst>
              <a:ext uri="{FF2B5EF4-FFF2-40B4-BE49-F238E27FC236}">
                <a16:creationId xmlns:a16="http://schemas.microsoft.com/office/drawing/2014/main" id="{CEF54836-645A-44AE-944B-722826F18136}"/>
              </a:ext>
            </a:extLst>
          </p:cNvPr>
          <p:cNvSpPr>
            <a:spLocks noChangeArrowheads="1"/>
          </p:cNvSpPr>
          <p:nvPr/>
        </p:nvSpPr>
        <p:spPr bwMode="auto">
          <a:xfrm>
            <a:off x="2057400" y="2819400"/>
            <a:ext cx="381000" cy="304800"/>
          </a:xfrm>
          <a:prstGeom prst="ellipse">
            <a:avLst/>
          </a:prstGeom>
          <a:solidFill>
            <a:srgbClr val="FFFFFF"/>
          </a:solidFill>
          <a:ln w="28440" cap="sq">
            <a:solidFill>
              <a:srgbClr val="FF99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4</a:t>
            </a:r>
          </a:p>
        </p:txBody>
      </p:sp>
      <p:sp>
        <p:nvSpPr>
          <p:cNvPr id="62476" name="Oval 12">
            <a:extLst>
              <a:ext uri="{FF2B5EF4-FFF2-40B4-BE49-F238E27FC236}">
                <a16:creationId xmlns:a16="http://schemas.microsoft.com/office/drawing/2014/main" id="{9B11B003-61AD-46A9-9DFD-006FDDF32A87}"/>
              </a:ext>
            </a:extLst>
          </p:cNvPr>
          <p:cNvSpPr>
            <a:spLocks noChangeArrowheads="1"/>
          </p:cNvSpPr>
          <p:nvPr/>
        </p:nvSpPr>
        <p:spPr bwMode="auto">
          <a:xfrm>
            <a:off x="3352800" y="3863975"/>
            <a:ext cx="381000" cy="304800"/>
          </a:xfrm>
          <a:prstGeom prst="ellipse">
            <a:avLst/>
          </a:prstGeom>
          <a:solidFill>
            <a:srgbClr val="FFFFFF"/>
          </a:solidFill>
          <a:ln w="28440" cap="sq">
            <a:solidFill>
              <a:srgbClr val="FF99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4</a:t>
            </a:r>
          </a:p>
        </p:txBody>
      </p:sp>
      <p:sp>
        <p:nvSpPr>
          <p:cNvPr id="62477" name="AutoShape 13">
            <a:extLst>
              <a:ext uri="{FF2B5EF4-FFF2-40B4-BE49-F238E27FC236}">
                <a16:creationId xmlns:a16="http://schemas.microsoft.com/office/drawing/2014/main" id="{8E0E6390-EDC1-43BE-B0B6-1BA9102D44D4}"/>
              </a:ext>
            </a:extLst>
          </p:cNvPr>
          <p:cNvSpPr>
            <a:spLocks noChangeArrowheads="1"/>
          </p:cNvSpPr>
          <p:nvPr/>
        </p:nvSpPr>
        <p:spPr bwMode="auto">
          <a:xfrm rot="-2220000">
            <a:off x="3252788" y="3811588"/>
            <a:ext cx="152400" cy="228600"/>
          </a:xfrm>
          <a:prstGeom prst="upArrow">
            <a:avLst>
              <a:gd name="adj1" fmla="val 37500"/>
              <a:gd name="adj2" fmla="val 78125"/>
            </a:avLst>
          </a:prstGeom>
          <a:solidFill>
            <a:srgbClr val="FFFFFF"/>
          </a:solidFill>
          <a:ln w="9360" cap="sq">
            <a:solidFill>
              <a:srgbClr val="000000"/>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a:p>
        </p:txBody>
      </p:sp>
      <p:sp>
        <p:nvSpPr>
          <p:cNvPr id="62478" name="Text Box 14">
            <a:extLst>
              <a:ext uri="{FF2B5EF4-FFF2-40B4-BE49-F238E27FC236}">
                <a16:creationId xmlns:a16="http://schemas.microsoft.com/office/drawing/2014/main" id="{2F970FB7-4906-4668-A65D-AB9E8A7A6AC2}"/>
              </a:ext>
            </a:extLst>
          </p:cNvPr>
          <p:cNvSpPr txBox="1">
            <a:spLocks noChangeArrowheads="1"/>
          </p:cNvSpPr>
          <p:nvPr/>
        </p:nvSpPr>
        <p:spPr bwMode="auto">
          <a:xfrm>
            <a:off x="6400800" y="2971800"/>
            <a:ext cx="39624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228600" indent="-228600">
              <a:spcBef>
                <a:spcPts val="60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Font typeface="Times New Roman" panose="02020603050405020304" pitchFamily="18" charset="0"/>
              <a:buAutoNum type="arabicPeriod"/>
            </a:pPr>
            <a:r>
              <a:rPr lang="en-US" altLang="en-US" sz="1400"/>
              <a:t>Mesh Geometry</a:t>
            </a:r>
            <a:r>
              <a:rPr lang="en-US" altLang="en-US" sz="1400" b="0"/>
              <a:t>: A new “mesh-based” geometry definition is automatically created on import.  Vertices, Curves, Surfaces and Volumes are generated from the boundary of the mesh.</a:t>
            </a:r>
          </a:p>
          <a:p>
            <a:pPr>
              <a:spcBef>
                <a:spcPct val="0"/>
              </a:spcBef>
              <a:buFont typeface="Times New Roman" panose="02020603050405020304" pitchFamily="18" charset="0"/>
              <a:buAutoNum type="arabicPeriod"/>
            </a:pPr>
            <a:r>
              <a:rPr lang="en-US" altLang="en-US" sz="1400"/>
              <a:t>Free Mesh</a:t>
            </a:r>
            <a:r>
              <a:rPr lang="en-US" altLang="en-US" sz="1400" b="0"/>
              <a:t>: Imports the mesh with no geometry association</a:t>
            </a:r>
          </a:p>
          <a:p>
            <a:pPr>
              <a:spcBef>
                <a:spcPct val="0"/>
              </a:spcBef>
              <a:buFont typeface="Times New Roman" panose="02020603050405020304" pitchFamily="18" charset="0"/>
              <a:buAutoNum type="arabicPeriod"/>
            </a:pPr>
            <a:r>
              <a:rPr lang="en-US" altLang="en-US" sz="1400"/>
              <a:t>Lite: </a:t>
            </a:r>
            <a:r>
              <a:rPr lang="en-US" altLang="en-US" sz="1400" b="0"/>
              <a:t>Imports a light-weight version of the mesh suitable for responsive display and a small set of operations.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a:extLst>
              <a:ext uri="{FF2B5EF4-FFF2-40B4-BE49-F238E27FC236}">
                <a16:creationId xmlns:a16="http://schemas.microsoft.com/office/drawing/2014/main" id="{09966089-96BE-4950-8281-2034CD59318D}"/>
              </a:ext>
            </a:extLst>
          </p:cNvPr>
          <p:cNvSpPr txBox="1">
            <a:spLocks noChangeArrowheads="1"/>
          </p:cNvSpPr>
          <p:nvPr/>
        </p:nvSpPr>
        <p:spPr bwMode="auto">
          <a:xfrm>
            <a:off x="2619115" y="490538"/>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dirty="0"/>
              <a:t>Free Mesh</a:t>
            </a:r>
          </a:p>
        </p:txBody>
      </p:sp>
      <p:pic>
        <p:nvPicPr>
          <p:cNvPr id="64515" name="Picture 2">
            <a:extLst>
              <a:ext uri="{FF2B5EF4-FFF2-40B4-BE49-F238E27FC236}">
                <a16:creationId xmlns:a16="http://schemas.microsoft.com/office/drawing/2014/main" id="{47E9B895-3494-42F9-AF56-BDAB835BC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419601"/>
            <a:ext cx="25908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3">
            <a:extLst>
              <a:ext uri="{FF2B5EF4-FFF2-40B4-BE49-F238E27FC236}">
                <a16:creationId xmlns:a16="http://schemas.microsoft.com/office/drawing/2014/main" id="{2B20BDAD-0790-4218-B756-45955F50F4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447801"/>
            <a:ext cx="25908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4">
            <a:extLst>
              <a:ext uri="{FF2B5EF4-FFF2-40B4-BE49-F238E27FC236}">
                <a16:creationId xmlns:a16="http://schemas.microsoft.com/office/drawing/2014/main" id="{49BC2F18-ECA6-4896-B45B-CF1962445B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447801"/>
            <a:ext cx="25908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Line 5">
            <a:extLst>
              <a:ext uri="{FF2B5EF4-FFF2-40B4-BE49-F238E27FC236}">
                <a16:creationId xmlns:a16="http://schemas.microsoft.com/office/drawing/2014/main" id="{EC36A2AA-5101-47F8-A3D1-9772247C1CDB}"/>
              </a:ext>
            </a:extLst>
          </p:cNvPr>
          <p:cNvSpPr>
            <a:spLocks noChangeShapeType="1"/>
          </p:cNvSpPr>
          <p:nvPr/>
        </p:nvSpPr>
        <p:spPr bwMode="auto">
          <a:xfrm>
            <a:off x="4267200" y="3657600"/>
            <a:ext cx="609600" cy="609600"/>
          </a:xfrm>
          <a:prstGeom prst="line">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19" name="Line 6">
            <a:extLst>
              <a:ext uri="{FF2B5EF4-FFF2-40B4-BE49-F238E27FC236}">
                <a16:creationId xmlns:a16="http://schemas.microsoft.com/office/drawing/2014/main" id="{0E10289C-F63B-4818-983A-CDF9448A1F4A}"/>
              </a:ext>
            </a:extLst>
          </p:cNvPr>
          <p:cNvSpPr>
            <a:spLocks noChangeShapeType="1"/>
          </p:cNvSpPr>
          <p:nvPr/>
        </p:nvSpPr>
        <p:spPr bwMode="auto">
          <a:xfrm flipH="1">
            <a:off x="7237414" y="3657600"/>
            <a:ext cx="612775" cy="609600"/>
          </a:xfrm>
          <a:prstGeom prst="line">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0" name="Text Box 7">
            <a:extLst>
              <a:ext uri="{FF2B5EF4-FFF2-40B4-BE49-F238E27FC236}">
                <a16:creationId xmlns:a16="http://schemas.microsoft.com/office/drawing/2014/main" id="{C1C59C53-970A-4555-BA67-C60668AE7D97}"/>
              </a:ext>
            </a:extLst>
          </p:cNvPr>
          <p:cNvSpPr txBox="1">
            <a:spLocks noChangeArrowheads="1"/>
          </p:cNvSpPr>
          <p:nvPr/>
        </p:nvSpPr>
        <p:spPr bwMode="auto">
          <a:xfrm>
            <a:off x="2746375" y="3657601"/>
            <a:ext cx="1194856"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eaLnBrk="1" hangingPunct="1">
              <a:spcBef>
                <a:spcPct val="0"/>
              </a:spcBef>
              <a:buClrTx/>
              <a:buFontTx/>
              <a:buNone/>
            </a:pPr>
            <a:r>
              <a:rPr lang="en-US" altLang="en-US" sz="1800" b="0"/>
              <a:t>Geometry</a:t>
            </a:r>
          </a:p>
        </p:txBody>
      </p:sp>
      <p:sp>
        <p:nvSpPr>
          <p:cNvPr id="64521" name="Text Box 8">
            <a:extLst>
              <a:ext uri="{FF2B5EF4-FFF2-40B4-BE49-F238E27FC236}">
                <a16:creationId xmlns:a16="http://schemas.microsoft.com/office/drawing/2014/main" id="{5A8F5B7E-E726-4D7F-9E4D-6979646A30EC}"/>
              </a:ext>
            </a:extLst>
          </p:cNvPr>
          <p:cNvSpPr txBox="1">
            <a:spLocks noChangeArrowheads="1"/>
          </p:cNvSpPr>
          <p:nvPr/>
        </p:nvSpPr>
        <p:spPr bwMode="auto">
          <a:xfrm>
            <a:off x="8688389" y="3657601"/>
            <a:ext cx="746015"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eaLnBrk="1" hangingPunct="1">
              <a:spcBef>
                <a:spcPct val="0"/>
              </a:spcBef>
              <a:buClrTx/>
              <a:buFontTx/>
              <a:buNone/>
            </a:pPr>
            <a:r>
              <a:rPr lang="en-US" altLang="en-US" sz="1800" b="0"/>
              <a:t>Mesh</a:t>
            </a:r>
          </a:p>
        </p:txBody>
      </p:sp>
      <p:sp>
        <p:nvSpPr>
          <p:cNvPr id="64522" name="Text Box 9">
            <a:extLst>
              <a:ext uri="{FF2B5EF4-FFF2-40B4-BE49-F238E27FC236}">
                <a16:creationId xmlns:a16="http://schemas.microsoft.com/office/drawing/2014/main" id="{7CFAF175-4F35-4444-A657-8AEA95ACA08E}"/>
              </a:ext>
            </a:extLst>
          </p:cNvPr>
          <p:cNvSpPr txBox="1">
            <a:spLocks noChangeArrowheads="1"/>
          </p:cNvSpPr>
          <p:nvPr/>
        </p:nvSpPr>
        <p:spPr bwMode="auto">
          <a:xfrm>
            <a:off x="2971800" y="5029200"/>
            <a:ext cx="1676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eaLnBrk="1" hangingPunct="1">
              <a:spcBef>
                <a:spcPct val="0"/>
              </a:spcBef>
              <a:buClrTx/>
              <a:buFontTx/>
              <a:buNone/>
            </a:pPr>
            <a:r>
              <a:rPr lang="en-US" altLang="en-US" sz="1800" b="0"/>
              <a:t>Mesh Owned By Geometry</a:t>
            </a:r>
          </a:p>
        </p:txBody>
      </p:sp>
      <p:sp>
        <p:nvSpPr>
          <p:cNvPr id="24586" name="Text Box 10">
            <a:extLst>
              <a:ext uri="{FF2B5EF4-FFF2-40B4-BE49-F238E27FC236}">
                <a16:creationId xmlns:a16="http://schemas.microsoft.com/office/drawing/2014/main" id="{C843769F-A284-4EED-A22B-8A45779B7328}"/>
              </a:ext>
            </a:extLst>
          </p:cNvPr>
          <p:cNvSpPr txBox="1">
            <a:spLocks noChangeArrowheads="1"/>
          </p:cNvSpPr>
          <p:nvPr/>
        </p:nvSpPr>
        <p:spPr bwMode="auto">
          <a:xfrm>
            <a:off x="7696201" y="5332414"/>
            <a:ext cx="27590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eaLnBrk="1" hangingPunct="1">
              <a:spcBef>
                <a:spcPct val="0"/>
              </a:spcBef>
              <a:buClrTx/>
              <a:buFontTx/>
              <a:buNone/>
            </a:pPr>
            <a:r>
              <a:rPr lang="en-US" altLang="en-US" sz="1800" b="0"/>
              <a:t>Traditionally this is the only way mesh could exist in CUBIT™.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4586"/>
                                        </p:tgtEl>
                                        <p:attrNameLst>
                                          <p:attrName>style.visibility</p:attrName>
                                        </p:attrNameLst>
                                      </p:cBhvr>
                                      <p:to>
                                        <p:strVal val="visible"/>
                                      </p:to>
                                    </p:set>
                                    <p:animEffect transition="in" filter="fade">
                                      <p:cBhvr additive="repl">
                                        <p:cTn id="7"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id="{07E5D589-7BB5-4AF3-9164-CC1076D4DF95}"/>
              </a:ext>
            </a:extLst>
          </p:cNvPr>
          <p:cNvSpPr txBox="1">
            <a:spLocks noChangeArrowheads="1"/>
          </p:cNvSpPr>
          <p:nvPr/>
        </p:nvSpPr>
        <p:spPr bwMode="auto">
          <a:xfrm>
            <a:off x="2662855" y="503462"/>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dirty="0"/>
              <a:t>Free Mesh</a:t>
            </a:r>
          </a:p>
        </p:txBody>
      </p:sp>
      <p:pic>
        <p:nvPicPr>
          <p:cNvPr id="66563" name="Picture 2">
            <a:extLst>
              <a:ext uri="{FF2B5EF4-FFF2-40B4-BE49-F238E27FC236}">
                <a16:creationId xmlns:a16="http://schemas.microsoft.com/office/drawing/2014/main" id="{91F7ED07-3BA1-4015-AF4F-18F939FE4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447801"/>
            <a:ext cx="25908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3">
            <a:extLst>
              <a:ext uri="{FF2B5EF4-FFF2-40B4-BE49-F238E27FC236}">
                <a16:creationId xmlns:a16="http://schemas.microsoft.com/office/drawing/2014/main" id="{DEDD44CC-A82F-4A46-A338-C267BA3CF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447801"/>
            <a:ext cx="25908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Line 4">
            <a:extLst>
              <a:ext uri="{FF2B5EF4-FFF2-40B4-BE49-F238E27FC236}">
                <a16:creationId xmlns:a16="http://schemas.microsoft.com/office/drawing/2014/main" id="{DD22C4B4-A1FB-47D7-AA04-01FB4C5E557E}"/>
              </a:ext>
            </a:extLst>
          </p:cNvPr>
          <p:cNvSpPr>
            <a:spLocks noChangeShapeType="1"/>
          </p:cNvSpPr>
          <p:nvPr/>
        </p:nvSpPr>
        <p:spPr bwMode="auto">
          <a:xfrm>
            <a:off x="4267200" y="3657600"/>
            <a:ext cx="609600" cy="609600"/>
          </a:xfrm>
          <a:prstGeom prst="line">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66" name="Line 5">
            <a:extLst>
              <a:ext uri="{FF2B5EF4-FFF2-40B4-BE49-F238E27FC236}">
                <a16:creationId xmlns:a16="http://schemas.microsoft.com/office/drawing/2014/main" id="{0819420F-9A96-4577-9ED5-BEC9617390DC}"/>
              </a:ext>
            </a:extLst>
          </p:cNvPr>
          <p:cNvSpPr>
            <a:spLocks noChangeShapeType="1"/>
          </p:cNvSpPr>
          <p:nvPr/>
        </p:nvSpPr>
        <p:spPr bwMode="auto">
          <a:xfrm flipH="1">
            <a:off x="7237414" y="3657600"/>
            <a:ext cx="612775" cy="609600"/>
          </a:xfrm>
          <a:prstGeom prst="line">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67" name="Text Box 6">
            <a:extLst>
              <a:ext uri="{FF2B5EF4-FFF2-40B4-BE49-F238E27FC236}">
                <a16:creationId xmlns:a16="http://schemas.microsoft.com/office/drawing/2014/main" id="{50435E49-7AB4-4A67-B362-036EE8079EA8}"/>
              </a:ext>
            </a:extLst>
          </p:cNvPr>
          <p:cNvSpPr txBox="1">
            <a:spLocks noChangeArrowheads="1"/>
          </p:cNvSpPr>
          <p:nvPr/>
        </p:nvSpPr>
        <p:spPr bwMode="auto">
          <a:xfrm>
            <a:off x="2746375" y="3657601"/>
            <a:ext cx="1194856"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eaLnBrk="1" hangingPunct="1">
              <a:spcBef>
                <a:spcPct val="0"/>
              </a:spcBef>
              <a:buClrTx/>
              <a:buFontTx/>
              <a:buNone/>
            </a:pPr>
            <a:r>
              <a:rPr lang="en-US" altLang="en-US" sz="1800" b="0"/>
              <a:t>Geometry</a:t>
            </a:r>
          </a:p>
        </p:txBody>
      </p:sp>
      <p:sp>
        <p:nvSpPr>
          <p:cNvPr id="66568" name="Text Box 7">
            <a:extLst>
              <a:ext uri="{FF2B5EF4-FFF2-40B4-BE49-F238E27FC236}">
                <a16:creationId xmlns:a16="http://schemas.microsoft.com/office/drawing/2014/main" id="{8F736828-C065-4A4A-B0D1-FAD0B7A7C39A}"/>
              </a:ext>
            </a:extLst>
          </p:cNvPr>
          <p:cNvSpPr txBox="1">
            <a:spLocks noChangeArrowheads="1"/>
          </p:cNvSpPr>
          <p:nvPr/>
        </p:nvSpPr>
        <p:spPr bwMode="auto">
          <a:xfrm>
            <a:off x="8688389" y="3657601"/>
            <a:ext cx="746015"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eaLnBrk="1" hangingPunct="1">
              <a:spcBef>
                <a:spcPct val="0"/>
              </a:spcBef>
              <a:buClrTx/>
              <a:buFontTx/>
              <a:buNone/>
            </a:pPr>
            <a:r>
              <a:rPr lang="en-US" altLang="en-US" sz="1800" b="0"/>
              <a:t>Mesh</a:t>
            </a:r>
          </a:p>
        </p:txBody>
      </p:sp>
      <p:sp>
        <p:nvSpPr>
          <p:cNvPr id="66569" name="Text Box 8">
            <a:extLst>
              <a:ext uri="{FF2B5EF4-FFF2-40B4-BE49-F238E27FC236}">
                <a16:creationId xmlns:a16="http://schemas.microsoft.com/office/drawing/2014/main" id="{271D343B-C43A-4AF5-9838-4D4A9B8D4A10}"/>
              </a:ext>
            </a:extLst>
          </p:cNvPr>
          <p:cNvSpPr txBox="1">
            <a:spLocks noChangeArrowheads="1"/>
          </p:cNvSpPr>
          <p:nvPr/>
        </p:nvSpPr>
        <p:spPr bwMode="auto">
          <a:xfrm>
            <a:off x="2209800" y="5029201"/>
            <a:ext cx="24384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eaLnBrk="1" hangingPunct="1">
              <a:spcBef>
                <a:spcPct val="0"/>
              </a:spcBef>
              <a:buClrTx/>
              <a:buFontTx/>
              <a:buNone/>
            </a:pPr>
            <a:r>
              <a:rPr lang="en-US" altLang="en-US" sz="1800" b="0"/>
              <a:t>Mesh Not Owned By A Geometric Owner (“Free Mesh”)</a:t>
            </a:r>
          </a:p>
        </p:txBody>
      </p:sp>
      <p:sp>
        <p:nvSpPr>
          <p:cNvPr id="25609" name="Text Box 9">
            <a:extLst>
              <a:ext uri="{FF2B5EF4-FFF2-40B4-BE49-F238E27FC236}">
                <a16:creationId xmlns:a16="http://schemas.microsoft.com/office/drawing/2014/main" id="{1F18BE65-142F-4666-BAD9-04DCB771BB52}"/>
              </a:ext>
            </a:extLst>
          </p:cNvPr>
          <p:cNvSpPr txBox="1">
            <a:spLocks noChangeArrowheads="1"/>
          </p:cNvSpPr>
          <p:nvPr/>
        </p:nvSpPr>
        <p:spPr bwMode="auto">
          <a:xfrm>
            <a:off x="7620001" y="5257801"/>
            <a:ext cx="27590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eaLnBrk="1" hangingPunct="1">
              <a:spcBef>
                <a:spcPct val="0"/>
              </a:spcBef>
              <a:buClrTx/>
              <a:buFontTx/>
              <a:buNone/>
            </a:pPr>
            <a:r>
              <a:rPr lang="en-US" altLang="en-US" sz="1800" b="0"/>
              <a:t>Now mesh can exist and be manipulated without a geometric owner.</a:t>
            </a:r>
          </a:p>
        </p:txBody>
      </p:sp>
      <p:pic>
        <p:nvPicPr>
          <p:cNvPr id="66571" name="Picture 10">
            <a:extLst>
              <a:ext uri="{FF2B5EF4-FFF2-40B4-BE49-F238E27FC236}">
                <a16:creationId xmlns:a16="http://schemas.microsoft.com/office/drawing/2014/main" id="{9914BDD3-A904-470F-9542-B07BC6B46A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371600"/>
            <a:ext cx="21986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2" name="Picture 11">
            <a:extLst>
              <a:ext uri="{FF2B5EF4-FFF2-40B4-BE49-F238E27FC236}">
                <a16:creationId xmlns:a16="http://schemas.microsoft.com/office/drawing/2014/main" id="{61E30D62-63B2-4306-A2C9-390E432B56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419601"/>
            <a:ext cx="25908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5609"/>
                                        </p:tgtEl>
                                        <p:attrNameLst>
                                          <p:attrName>style.visibility</p:attrName>
                                        </p:attrNameLst>
                                      </p:cBhvr>
                                      <p:to>
                                        <p:strVal val="visible"/>
                                      </p:to>
                                    </p:set>
                                    <p:animEffect transition="in" filter="fade">
                                      <p:cBhvr additive="repl">
                                        <p:cTn id="7"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6">
            <a:extLst>
              <a:ext uri="{FF2B5EF4-FFF2-40B4-BE49-F238E27FC236}">
                <a16:creationId xmlns:a16="http://schemas.microsoft.com/office/drawing/2014/main" id="{3EB1CF2F-3B5B-4D0B-9074-B7AE1CEE0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3259138"/>
            <a:ext cx="2432050"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
            <a:extLst>
              <a:ext uri="{FF2B5EF4-FFF2-40B4-BE49-F238E27FC236}">
                <a16:creationId xmlns:a16="http://schemas.microsoft.com/office/drawing/2014/main" id="{08E6CAF9-3F5B-45C7-9654-70A2E1D829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801" y="1309688"/>
            <a:ext cx="3656013"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2">
            <a:extLst>
              <a:ext uri="{FF2B5EF4-FFF2-40B4-BE49-F238E27FC236}">
                <a16:creationId xmlns:a16="http://schemas.microsoft.com/office/drawing/2014/main" id="{C571CEE5-DF6C-4524-AB08-990464C2B010}"/>
              </a:ext>
            </a:extLst>
          </p:cNvPr>
          <p:cNvSpPr txBox="1">
            <a:spLocks noChangeArrowheads="1"/>
          </p:cNvSpPr>
          <p:nvPr/>
        </p:nvSpPr>
        <p:spPr bwMode="auto">
          <a:xfrm>
            <a:off x="2286001" y="433353"/>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dirty="0"/>
              <a:t>Mesh Control Exercise 6</a:t>
            </a:r>
          </a:p>
        </p:txBody>
      </p:sp>
      <p:sp>
        <p:nvSpPr>
          <p:cNvPr id="68613" name="Text Box 3">
            <a:extLst>
              <a:ext uri="{FF2B5EF4-FFF2-40B4-BE49-F238E27FC236}">
                <a16:creationId xmlns:a16="http://schemas.microsoft.com/office/drawing/2014/main" id="{2C97038D-6DF0-4C8A-AEFC-E645D3AC4EB5}"/>
              </a:ext>
            </a:extLst>
          </p:cNvPr>
          <p:cNvSpPr txBox="1">
            <a:spLocks noChangeArrowheads="1"/>
          </p:cNvSpPr>
          <p:nvPr/>
        </p:nvSpPr>
        <p:spPr bwMode="auto">
          <a:xfrm>
            <a:off x="1981200" y="1295401"/>
            <a:ext cx="51816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spAutoFit/>
          </a:bodyPr>
          <a:lstStyle>
            <a:lvl1pPr marL="171450">
              <a:spcBef>
                <a:spcPts val="6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9pPr>
          </a:lstStyle>
          <a:p>
            <a:pPr>
              <a:lnSpc>
                <a:spcPct val="120000"/>
              </a:lnSpc>
              <a:spcBef>
                <a:spcPts val="500"/>
              </a:spcBef>
              <a:buClrTx/>
            </a:pPr>
            <a:r>
              <a:rPr lang="en-GB" altLang="en-US" sz="1800" b="0"/>
              <a:t>Import the exodus file </a:t>
            </a:r>
            <a:r>
              <a:rPr lang="en-US" altLang="en-US" sz="1800" b="0"/>
              <a:t>“</a:t>
            </a:r>
            <a:r>
              <a:rPr lang="en-GB" altLang="ja-JP" sz="1800"/>
              <a:t>crunch.e</a:t>
            </a:r>
            <a:r>
              <a:rPr lang="en-US" altLang="en-US" sz="1800" b="0"/>
              <a:t>”</a:t>
            </a:r>
            <a:r>
              <a:rPr lang="en-GB" altLang="ja-JP" sz="1800" b="0"/>
              <a:t> as a </a:t>
            </a:r>
            <a:r>
              <a:rPr lang="en-GB" altLang="ja-JP" sz="1800"/>
              <a:t>mesh-based geometry</a:t>
            </a:r>
            <a:r>
              <a:rPr lang="en-GB" altLang="ja-JP" sz="1800" b="0"/>
              <a:t>.  Use a feature angle of </a:t>
            </a:r>
            <a:r>
              <a:rPr lang="en-GB" altLang="ja-JP" sz="1800"/>
              <a:t>0</a:t>
            </a:r>
          </a:p>
          <a:p>
            <a:pPr>
              <a:lnSpc>
                <a:spcPct val="120000"/>
              </a:lnSpc>
              <a:spcBef>
                <a:spcPts val="500"/>
              </a:spcBef>
              <a:buClrTx/>
            </a:pPr>
            <a:r>
              <a:rPr lang="en-GB" altLang="en-US" sz="1800" b="0"/>
              <a:t>Examine the mesh quality.  What do you notice?</a:t>
            </a:r>
          </a:p>
          <a:p>
            <a:pPr>
              <a:lnSpc>
                <a:spcPct val="120000"/>
              </a:lnSpc>
              <a:spcBef>
                <a:spcPts val="500"/>
              </a:spcBef>
              <a:buClrTx/>
            </a:pPr>
            <a:r>
              <a:rPr lang="en-GB" altLang="en-US" sz="1800" b="0"/>
              <a:t>Navigate to the Remesh Tet Command Panel</a:t>
            </a:r>
          </a:p>
        </p:txBody>
      </p:sp>
      <p:sp>
        <p:nvSpPr>
          <p:cNvPr id="68614" name="Oval 4">
            <a:extLst>
              <a:ext uri="{FF2B5EF4-FFF2-40B4-BE49-F238E27FC236}">
                <a16:creationId xmlns:a16="http://schemas.microsoft.com/office/drawing/2014/main" id="{E75832B3-B708-4BBD-BB05-091D2F77A85E}"/>
              </a:ext>
            </a:extLst>
          </p:cNvPr>
          <p:cNvSpPr>
            <a:spLocks noChangeArrowheads="1"/>
          </p:cNvSpPr>
          <p:nvPr/>
        </p:nvSpPr>
        <p:spPr bwMode="auto">
          <a:xfrm>
            <a:off x="1752600" y="1371600"/>
            <a:ext cx="381000" cy="304800"/>
          </a:xfrm>
          <a:prstGeom prst="ellipse">
            <a:avLst/>
          </a:prstGeom>
          <a:solidFill>
            <a:srgbClr val="FFFFFF"/>
          </a:solidFill>
          <a:ln w="28440" cap="sq">
            <a:solidFill>
              <a:srgbClr val="FF00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1</a:t>
            </a:r>
          </a:p>
        </p:txBody>
      </p:sp>
      <p:sp>
        <p:nvSpPr>
          <p:cNvPr id="68615" name="Oval 5">
            <a:extLst>
              <a:ext uri="{FF2B5EF4-FFF2-40B4-BE49-F238E27FC236}">
                <a16:creationId xmlns:a16="http://schemas.microsoft.com/office/drawing/2014/main" id="{BA4044CC-BD0F-4389-873E-35ED53459C73}"/>
              </a:ext>
            </a:extLst>
          </p:cNvPr>
          <p:cNvSpPr>
            <a:spLocks noChangeArrowheads="1"/>
          </p:cNvSpPr>
          <p:nvPr/>
        </p:nvSpPr>
        <p:spPr bwMode="auto">
          <a:xfrm>
            <a:off x="1752600" y="2133600"/>
            <a:ext cx="381000" cy="304800"/>
          </a:xfrm>
          <a:prstGeom prst="ellipse">
            <a:avLst/>
          </a:prstGeom>
          <a:solidFill>
            <a:srgbClr val="FFFFFF"/>
          </a:solidFill>
          <a:ln w="28440" cap="sq">
            <a:solidFill>
              <a:srgbClr val="33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2</a:t>
            </a:r>
          </a:p>
        </p:txBody>
      </p:sp>
      <p:sp>
        <p:nvSpPr>
          <p:cNvPr id="68616" name="Oval 6">
            <a:extLst>
              <a:ext uri="{FF2B5EF4-FFF2-40B4-BE49-F238E27FC236}">
                <a16:creationId xmlns:a16="http://schemas.microsoft.com/office/drawing/2014/main" id="{1DFED350-9607-4A88-A016-8517A816D294}"/>
              </a:ext>
            </a:extLst>
          </p:cNvPr>
          <p:cNvSpPr>
            <a:spLocks noChangeArrowheads="1"/>
          </p:cNvSpPr>
          <p:nvPr/>
        </p:nvSpPr>
        <p:spPr bwMode="auto">
          <a:xfrm>
            <a:off x="1752600" y="2819400"/>
            <a:ext cx="381000" cy="304800"/>
          </a:xfrm>
          <a:prstGeom prst="ellipse">
            <a:avLst/>
          </a:prstGeom>
          <a:solidFill>
            <a:srgbClr val="FFFFFF"/>
          </a:solidFill>
          <a:ln w="28440" cap="sq">
            <a:solidFill>
              <a:srgbClr val="339933"/>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3</a:t>
            </a:r>
          </a:p>
        </p:txBody>
      </p:sp>
      <p:sp>
        <p:nvSpPr>
          <p:cNvPr id="68617" name="AutoShape 7">
            <a:extLst>
              <a:ext uri="{FF2B5EF4-FFF2-40B4-BE49-F238E27FC236}">
                <a16:creationId xmlns:a16="http://schemas.microsoft.com/office/drawing/2014/main" id="{82053F35-3FE4-4A08-8EF9-5F2970078252}"/>
              </a:ext>
            </a:extLst>
          </p:cNvPr>
          <p:cNvSpPr>
            <a:spLocks noChangeArrowheads="1"/>
          </p:cNvSpPr>
          <p:nvPr/>
        </p:nvSpPr>
        <p:spPr bwMode="auto">
          <a:xfrm rot="-2220000">
            <a:off x="3702050" y="3749675"/>
            <a:ext cx="152400" cy="228600"/>
          </a:xfrm>
          <a:prstGeom prst="upArrow">
            <a:avLst>
              <a:gd name="adj1" fmla="val 37500"/>
              <a:gd name="adj2" fmla="val 78125"/>
            </a:avLst>
          </a:prstGeom>
          <a:solidFill>
            <a:srgbClr val="FFFFFF"/>
          </a:solidFill>
          <a:ln w="9360" cap="sq">
            <a:solidFill>
              <a:srgbClr val="000000"/>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a:p>
        </p:txBody>
      </p:sp>
      <p:cxnSp>
        <p:nvCxnSpPr>
          <p:cNvPr id="68618" name="AutoShape 9">
            <a:extLst>
              <a:ext uri="{FF2B5EF4-FFF2-40B4-BE49-F238E27FC236}">
                <a16:creationId xmlns:a16="http://schemas.microsoft.com/office/drawing/2014/main" id="{E8AA8DBE-713A-4F74-9A15-B914FBA3E225}"/>
              </a:ext>
            </a:extLst>
          </p:cNvPr>
          <p:cNvCxnSpPr>
            <a:cxnSpLocks noChangeShapeType="1"/>
          </p:cNvCxnSpPr>
          <p:nvPr/>
        </p:nvCxnSpPr>
        <p:spPr bwMode="auto">
          <a:xfrm>
            <a:off x="6705600" y="1828800"/>
            <a:ext cx="2846388" cy="236538"/>
          </a:xfrm>
          <a:prstGeom prst="straightConnector1">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cxnSp>
      <p:pic>
        <p:nvPicPr>
          <p:cNvPr id="68619" name="Picture 10">
            <a:extLst>
              <a:ext uri="{FF2B5EF4-FFF2-40B4-BE49-F238E27FC236}">
                <a16:creationId xmlns:a16="http://schemas.microsoft.com/office/drawing/2014/main" id="{97957B9A-C11B-444D-B6D8-0E23196739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200401"/>
            <a:ext cx="27432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0" name="AutoShape 11">
            <a:extLst>
              <a:ext uri="{FF2B5EF4-FFF2-40B4-BE49-F238E27FC236}">
                <a16:creationId xmlns:a16="http://schemas.microsoft.com/office/drawing/2014/main" id="{133BE6CC-F7AE-4A6B-B837-7320232EA9B8}"/>
              </a:ext>
            </a:extLst>
          </p:cNvPr>
          <p:cNvSpPr>
            <a:spLocks noChangeArrowheads="1"/>
          </p:cNvSpPr>
          <p:nvPr/>
        </p:nvSpPr>
        <p:spPr bwMode="auto">
          <a:xfrm rot="-2220000">
            <a:off x="3778250" y="4638675"/>
            <a:ext cx="152400" cy="228600"/>
          </a:xfrm>
          <a:prstGeom prst="upArrow">
            <a:avLst>
              <a:gd name="adj1" fmla="val 37500"/>
              <a:gd name="adj2" fmla="val 78125"/>
            </a:avLst>
          </a:prstGeom>
          <a:solidFill>
            <a:srgbClr val="FFFFFF"/>
          </a:solidFill>
          <a:ln w="9360" cap="sq">
            <a:solidFill>
              <a:srgbClr val="000000"/>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a:p>
        </p:txBody>
      </p:sp>
      <p:sp>
        <p:nvSpPr>
          <p:cNvPr id="68621" name="AutoShape 12">
            <a:extLst>
              <a:ext uri="{FF2B5EF4-FFF2-40B4-BE49-F238E27FC236}">
                <a16:creationId xmlns:a16="http://schemas.microsoft.com/office/drawing/2014/main" id="{800A0E90-7A52-4641-AD69-E62A28E802AA}"/>
              </a:ext>
            </a:extLst>
          </p:cNvPr>
          <p:cNvSpPr>
            <a:spLocks noChangeArrowheads="1"/>
          </p:cNvSpPr>
          <p:nvPr/>
        </p:nvSpPr>
        <p:spPr bwMode="auto">
          <a:xfrm rot="-2220000">
            <a:off x="3732213" y="5991225"/>
            <a:ext cx="152400" cy="228600"/>
          </a:xfrm>
          <a:prstGeom prst="upArrow">
            <a:avLst>
              <a:gd name="adj1" fmla="val 37500"/>
              <a:gd name="adj2" fmla="val 78125"/>
            </a:avLst>
          </a:prstGeom>
          <a:solidFill>
            <a:srgbClr val="FFFFFF"/>
          </a:solidFill>
          <a:ln w="9360" cap="sq">
            <a:solidFill>
              <a:srgbClr val="000000"/>
            </a:solidFill>
            <a:miter lim="800000"/>
            <a:headEnd/>
            <a:tailEnd/>
          </a:ln>
        </p:spPr>
        <p:txBody>
          <a:bodyPr wrap="none" anchor="ctr"/>
          <a:lstStyle/>
          <a:p>
            <a:pPr algn="ctr">
              <a:buClr>
                <a:srgbClr val="000000"/>
              </a:buClr>
              <a:buSzPct val="100000"/>
              <a:buFont typeface="Times New Roman" panose="02020603050405020304" pitchFamily="18" charset="0"/>
              <a:buNone/>
            </a:pPr>
            <a:endParaRPr lang="en-US" altLang="en-US"/>
          </a:p>
        </p:txBody>
      </p:sp>
      <p:sp>
        <p:nvSpPr>
          <p:cNvPr id="68622" name="Text Box 13">
            <a:extLst>
              <a:ext uri="{FF2B5EF4-FFF2-40B4-BE49-F238E27FC236}">
                <a16:creationId xmlns:a16="http://schemas.microsoft.com/office/drawing/2014/main" id="{BA8D04D1-B429-4B46-ACC5-8D9E74DF09BA}"/>
              </a:ext>
            </a:extLst>
          </p:cNvPr>
          <p:cNvSpPr txBox="1">
            <a:spLocks noChangeArrowheads="1"/>
          </p:cNvSpPr>
          <p:nvPr/>
        </p:nvSpPr>
        <p:spPr bwMode="auto">
          <a:xfrm>
            <a:off x="8843964" y="5181601"/>
            <a:ext cx="708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1000"/>
              <a:t>crunch.e</a:t>
            </a:r>
          </a:p>
        </p:txBody>
      </p:sp>
      <p:sp>
        <p:nvSpPr>
          <p:cNvPr id="68623" name="Text Box 14">
            <a:extLst>
              <a:ext uri="{FF2B5EF4-FFF2-40B4-BE49-F238E27FC236}">
                <a16:creationId xmlns:a16="http://schemas.microsoft.com/office/drawing/2014/main" id="{E123FCC6-A68A-4340-9C6F-0F3A7BFFFF91}"/>
              </a:ext>
            </a:extLst>
          </p:cNvPr>
          <p:cNvSpPr txBox="1">
            <a:spLocks noChangeArrowheads="1"/>
          </p:cNvSpPr>
          <p:nvPr/>
        </p:nvSpPr>
        <p:spPr bwMode="auto">
          <a:xfrm>
            <a:off x="8839200" y="5410201"/>
            <a:ext cx="15240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000" b="0"/>
              <a:t>Tet mesh after deformations applied from an analysis</a:t>
            </a:r>
          </a:p>
        </p:txBody>
      </p:sp>
      <p:sp>
        <p:nvSpPr>
          <p:cNvPr id="68624" name="Oval 15">
            <a:extLst>
              <a:ext uri="{FF2B5EF4-FFF2-40B4-BE49-F238E27FC236}">
                <a16:creationId xmlns:a16="http://schemas.microsoft.com/office/drawing/2014/main" id="{BC06F496-4492-4655-9BE7-87F74599D51E}"/>
              </a:ext>
            </a:extLst>
          </p:cNvPr>
          <p:cNvSpPr>
            <a:spLocks noChangeArrowheads="1"/>
          </p:cNvSpPr>
          <p:nvPr/>
        </p:nvSpPr>
        <p:spPr bwMode="auto">
          <a:xfrm>
            <a:off x="3802063" y="3802063"/>
            <a:ext cx="381000" cy="304800"/>
          </a:xfrm>
          <a:prstGeom prst="ellipse">
            <a:avLst/>
          </a:prstGeom>
          <a:solidFill>
            <a:srgbClr val="FFFFFF"/>
          </a:solidFill>
          <a:ln w="28440" cap="sq">
            <a:solidFill>
              <a:srgbClr val="339933"/>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3</a:t>
            </a:r>
          </a:p>
        </p:txBody>
      </p:sp>
      <p:sp>
        <p:nvSpPr>
          <p:cNvPr id="68625" name="Oval 16">
            <a:extLst>
              <a:ext uri="{FF2B5EF4-FFF2-40B4-BE49-F238E27FC236}">
                <a16:creationId xmlns:a16="http://schemas.microsoft.com/office/drawing/2014/main" id="{7ABD7988-7FCB-4D8E-A3EE-559231EF4430}"/>
              </a:ext>
            </a:extLst>
          </p:cNvPr>
          <p:cNvSpPr>
            <a:spLocks noChangeArrowheads="1"/>
          </p:cNvSpPr>
          <p:nvPr/>
        </p:nvSpPr>
        <p:spPr bwMode="auto">
          <a:xfrm>
            <a:off x="3878263" y="4767263"/>
            <a:ext cx="381000" cy="304800"/>
          </a:xfrm>
          <a:prstGeom prst="ellipse">
            <a:avLst/>
          </a:prstGeom>
          <a:solidFill>
            <a:srgbClr val="FFFFFF"/>
          </a:solidFill>
          <a:ln w="28440" cap="sq">
            <a:solidFill>
              <a:srgbClr val="339933"/>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dirty="0"/>
              <a:t>3</a:t>
            </a:r>
          </a:p>
        </p:txBody>
      </p:sp>
      <p:sp>
        <p:nvSpPr>
          <p:cNvPr id="68626" name="Oval 17">
            <a:extLst>
              <a:ext uri="{FF2B5EF4-FFF2-40B4-BE49-F238E27FC236}">
                <a16:creationId xmlns:a16="http://schemas.microsoft.com/office/drawing/2014/main" id="{1DC7225A-0CE4-46C9-9941-38D2214E28CA}"/>
              </a:ext>
            </a:extLst>
          </p:cNvPr>
          <p:cNvSpPr>
            <a:spLocks noChangeArrowheads="1"/>
          </p:cNvSpPr>
          <p:nvPr/>
        </p:nvSpPr>
        <p:spPr bwMode="auto">
          <a:xfrm>
            <a:off x="3832225" y="6119813"/>
            <a:ext cx="381000" cy="304800"/>
          </a:xfrm>
          <a:prstGeom prst="ellipse">
            <a:avLst/>
          </a:prstGeom>
          <a:solidFill>
            <a:srgbClr val="FFFFFF"/>
          </a:solidFill>
          <a:ln w="28440" cap="sq">
            <a:solidFill>
              <a:srgbClr val="339933"/>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3</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a:extLst>
              <a:ext uri="{FF2B5EF4-FFF2-40B4-BE49-F238E27FC236}">
                <a16:creationId xmlns:a16="http://schemas.microsoft.com/office/drawing/2014/main" id="{779E4356-391D-43A8-B81A-7249AAC31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288" y="1371600"/>
            <a:ext cx="22098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Oval 1">
            <a:extLst>
              <a:ext uri="{FF2B5EF4-FFF2-40B4-BE49-F238E27FC236}">
                <a16:creationId xmlns:a16="http://schemas.microsoft.com/office/drawing/2014/main" id="{F31BE4C8-2625-46C4-A19B-8C4639E4AFBD}"/>
              </a:ext>
            </a:extLst>
          </p:cNvPr>
          <p:cNvSpPr>
            <a:spLocks noChangeArrowheads="1"/>
          </p:cNvSpPr>
          <p:nvPr/>
        </p:nvSpPr>
        <p:spPr bwMode="auto">
          <a:xfrm>
            <a:off x="3962400" y="1828800"/>
            <a:ext cx="381000" cy="304800"/>
          </a:xfrm>
          <a:prstGeom prst="ellipse">
            <a:avLst/>
          </a:prstGeom>
          <a:solidFill>
            <a:srgbClr val="FFFFFF"/>
          </a:solidFill>
          <a:ln w="28440" cap="sq">
            <a:solidFill>
              <a:srgbClr val="FF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5</a:t>
            </a:r>
          </a:p>
        </p:txBody>
      </p:sp>
      <p:sp>
        <p:nvSpPr>
          <p:cNvPr id="70660" name="Oval 2">
            <a:extLst>
              <a:ext uri="{FF2B5EF4-FFF2-40B4-BE49-F238E27FC236}">
                <a16:creationId xmlns:a16="http://schemas.microsoft.com/office/drawing/2014/main" id="{A01F96DB-0E30-4A05-A36D-3CAD80D67F9D}"/>
              </a:ext>
            </a:extLst>
          </p:cNvPr>
          <p:cNvSpPr>
            <a:spLocks noChangeArrowheads="1"/>
          </p:cNvSpPr>
          <p:nvPr/>
        </p:nvSpPr>
        <p:spPr bwMode="auto">
          <a:xfrm>
            <a:off x="3962400" y="2286000"/>
            <a:ext cx="381000" cy="304800"/>
          </a:xfrm>
          <a:prstGeom prst="ellipse">
            <a:avLst/>
          </a:prstGeom>
          <a:solidFill>
            <a:srgbClr val="FFFFFF"/>
          </a:solidFill>
          <a:ln w="28440" cap="sq">
            <a:solidFill>
              <a:srgbClr val="FF00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6</a:t>
            </a:r>
          </a:p>
        </p:txBody>
      </p:sp>
      <p:sp>
        <p:nvSpPr>
          <p:cNvPr id="70661" name="Oval 3">
            <a:extLst>
              <a:ext uri="{FF2B5EF4-FFF2-40B4-BE49-F238E27FC236}">
                <a16:creationId xmlns:a16="http://schemas.microsoft.com/office/drawing/2014/main" id="{7044FDD3-F247-4531-8EFB-D9F5F215A883}"/>
              </a:ext>
            </a:extLst>
          </p:cNvPr>
          <p:cNvSpPr>
            <a:spLocks noChangeArrowheads="1"/>
          </p:cNvSpPr>
          <p:nvPr/>
        </p:nvSpPr>
        <p:spPr bwMode="auto">
          <a:xfrm>
            <a:off x="3962400" y="2743200"/>
            <a:ext cx="381000" cy="304800"/>
          </a:xfrm>
          <a:prstGeom prst="ellipse">
            <a:avLst/>
          </a:prstGeom>
          <a:solidFill>
            <a:srgbClr val="FFFFFF"/>
          </a:solidFill>
          <a:ln w="28440" cap="sq">
            <a:solidFill>
              <a:srgbClr val="33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7</a:t>
            </a:r>
          </a:p>
        </p:txBody>
      </p:sp>
      <p:sp>
        <p:nvSpPr>
          <p:cNvPr id="70662" name="Oval 4">
            <a:extLst>
              <a:ext uri="{FF2B5EF4-FFF2-40B4-BE49-F238E27FC236}">
                <a16:creationId xmlns:a16="http://schemas.microsoft.com/office/drawing/2014/main" id="{D7CD4E07-7CBD-4ABB-82A2-5F92B51CC7BB}"/>
              </a:ext>
            </a:extLst>
          </p:cNvPr>
          <p:cNvSpPr>
            <a:spLocks noChangeArrowheads="1"/>
          </p:cNvSpPr>
          <p:nvPr/>
        </p:nvSpPr>
        <p:spPr bwMode="auto">
          <a:xfrm>
            <a:off x="3962400" y="3200400"/>
            <a:ext cx="381000" cy="304800"/>
          </a:xfrm>
          <a:prstGeom prst="ellipse">
            <a:avLst/>
          </a:prstGeom>
          <a:solidFill>
            <a:srgbClr val="FFFFFF"/>
          </a:solidFill>
          <a:ln w="28440" cap="sq">
            <a:solidFill>
              <a:srgbClr val="339933"/>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8</a:t>
            </a:r>
          </a:p>
        </p:txBody>
      </p:sp>
      <p:sp>
        <p:nvSpPr>
          <p:cNvPr id="70663" name="Oval 5">
            <a:extLst>
              <a:ext uri="{FF2B5EF4-FFF2-40B4-BE49-F238E27FC236}">
                <a16:creationId xmlns:a16="http://schemas.microsoft.com/office/drawing/2014/main" id="{D6A04EF8-7E08-484E-A9B5-C1CB07B44911}"/>
              </a:ext>
            </a:extLst>
          </p:cNvPr>
          <p:cNvSpPr>
            <a:spLocks noChangeArrowheads="1"/>
          </p:cNvSpPr>
          <p:nvPr/>
        </p:nvSpPr>
        <p:spPr bwMode="auto">
          <a:xfrm>
            <a:off x="3962400" y="4584700"/>
            <a:ext cx="381000" cy="304800"/>
          </a:xfrm>
          <a:prstGeom prst="ellipse">
            <a:avLst/>
          </a:prstGeom>
          <a:solidFill>
            <a:srgbClr val="FFFFFF"/>
          </a:solidFill>
          <a:ln w="28440" cap="sq">
            <a:solidFill>
              <a:srgbClr val="FF99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9</a:t>
            </a:r>
          </a:p>
        </p:txBody>
      </p:sp>
      <p:sp>
        <p:nvSpPr>
          <p:cNvPr id="70664" name="Oval 6">
            <a:extLst>
              <a:ext uri="{FF2B5EF4-FFF2-40B4-BE49-F238E27FC236}">
                <a16:creationId xmlns:a16="http://schemas.microsoft.com/office/drawing/2014/main" id="{4C406693-DE51-467D-83A4-B8371055BE9F}"/>
              </a:ext>
            </a:extLst>
          </p:cNvPr>
          <p:cNvSpPr>
            <a:spLocks noChangeArrowheads="1"/>
          </p:cNvSpPr>
          <p:nvPr/>
        </p:nvSpPr>
        <p:spPr bwMode="auto">
          <a:xfrm>
            <a:off x="3962400" y="1371600"/>
            <a:ext cx="381000" cy="304800"/>
          </a:xfrm>
          <a:prstGeom prst="ellipse">
            <a:avLst/>
          </a:prstGeom>
          <a:solidFill>
            <a:srgbClr val="FFFFFF"/>
          </a:solidFill>
          <a:ln w="28440" cap="sq">
            <a:solidFill>
              <a:srgbClr val="FF99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4</a:t>
            </a:r>
          </a:p>
        </p:txBody>
      </p:sp>
      <p:sp>
        <p:nvSpPr>
          <p:cNvPr id="70665" name="Text Box 7">
            <a:extLst>
              <a:ext uri="{FF2B5EF4-FFF2-40B4-BE49-F238E27FC236}">
                <a16:creationId xmlns:a16="http://schemas.microsoft.com/office/drawing/2014/main" id="{3CAF66A4-B68C-4439-98C7-91CB93FC067E}"/>
              </a:ext>
            </a:extLst>
          </p:cNvPr>
          <p:cNvSpPr txBox="1">
            <a:spLocks noChangeArrowheads="1"/>
          </p:cNvSpPr>
          <p:nvPr/>
        </p:nvSpPr>
        <p:spPr bwMode="auto">
          <a:xfrm>
            <a:off x="1665289" y="588170"/>
            <a:ext cx="67913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sz="2800" dirty="0"/>
              <a:t>Mesh Control Exercise 6 (continued)</a:t>
            </a:r>
          </a:p>
        </p:txBody>
      </p:sp>
      <p:pic>
        <p:nvPicPr>
          <p:cNvPr id="70666" name="Picture 8">
            <a:extLst>
              <a:ext uri="{FF2B5EF4-FFF2-40B4-BE49-F238E27FC236}">
                <a16:creationId xmlns:a16="http://schemas.microsoft.com/office/drawing/2014/main" id="{7C5A29C2-9C69-4376-8F03-E7C5212C84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3164" y="1676400"/>
            <a:ext cx="26114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7" name="Text Box 10">
            <a:extLst>
              <a:ext uri="{FF2B5EF4-FFF2-40B4-BE49-F238E27FC236}">
                <a16:creationId xmlns:a16="http://schemas.microsoft.com/office/drawing/2014/main" id="{A47FC13E-EFD1-4D9E-A968-4525AF946122}"/>
              </a:ext>
            </a:extLst>
          </p:cNvPr>
          <p:cNvSpPr txBox="1">
            <a:spLocks noChangeArrowheads="1"/>
          </p:cNvSpPr>
          <p:nvPr/>
        </p:nvSpPr>
        <p:spPr bwMode="auto">
          <a:xfrm>
            <a:off x="4191000" y="1295400"/>
            <a:ext cx="5181600" cy="39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spAutoFit/>
          </a:bodyPr>
          <a:lstStyle>
            <a:lvl1pPr marL="171450">
              <a:spcBef>
                <a:spcPts val="6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9pPr>
          </a:lstStyle>
          <a:p>
            <a:pPr>
              <a:lnSpc>
                <a:spcPct val="120000"/>
              </a:lnSpc>
              <a:spcBef>
                <a:spcPts val="500"/>
              </a:spcBef>
              <a:buClrTx/>
            </a:pPr>
            <a:r>
              <a:rPr lang="en-GB" altLang="en-US" sz="1800" b="0"/>
              <a:t>Select </a:t>
            </a:r>
            <a:r>
              <a:rPr lang="en-GB" altLang="en-US" sz="1800" b="0" i="1"/>
              <a:t>Remesh Poor Quality</a:t>
            </a:r>
          </a:p>
        </p:txBody>
      </p:sp>
      <p:sp>
        <p:nvSpPr>
          <p:cNvPr id="70668" name="Text Box 11">
            <a:extLst>
              <a:ext uri="{FF2B5EF4-FFF2-40B4-BE49-F238E27FC236}">
                <a16:creationId xmlns:a16="http://schemas.microsoft.com/office/drawing/2014/main" id="{425EB635-ABCD-4330-A795-24925C82989D}"/>
              </a:ext>
            </a:extLst>
          </p:cNvPr>
          <p:cNvSpPr txBox="1">
            <a:spLocks noChangeArrowheads="1"/>
          </p:cNvSpPr>
          <p:nvPr/>
        </p:nvSpPr>
        <p:spPr bwMode="auto">
          <a:xfrm>
            <a:off x="4191000" y="1752600"/>
            <a:ext cx="5181600" cy="39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spAutoFit/>
          </a:bodyPr>
          <a:lstStyle>
            <a:lvl1pPr marL="171450">
              <a:spcBef>
                <a:spcPts val="6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9pPr>
          </a:lstStyle>
          <a:p>
            <a:pPr>
              <a:lnSpc>
                <a:spcPct val="120000"/>
              </a:lnSpc>
              <a:spcBef>
                <a:spcPts val="500"/>
              </a:spcBef>
              <a:buClrTx/>
            </a:pPr>
            <a:r>
              <a:rPr lang="en-GB" altLang="en-US" sz="1800" b="0"/>
              <a:t>Select </a:t>
            </a:r>
            <a:r>
              <a:rPr lang="en-GB" altLang="en-US" sz="1800" b="0" i="1"/>
              <a:t>Scaled Jacobian</a:t>
            </a:r>
          </a:p>
        </p:txBody>
      </p:sp>
      <p:sp>
        <p:nvSpPr>
          <p:cNvPr id="70669" name="Text Box 12">
            <a:extLst>
              <a:ext uri="{FF2B5EF4-FFF2-40B4-BE49-F238E27FC236}">
                <a16:creationId xmlns:a16="http://schemas.microsoft.com/office/drawing/2014/main" id="{A90FD7F8-AA83-443E-A45D-CC9E1B9F4567}"/>
              </a:ext>
            </a:extLst>
          </p:cNvPr>
          <p:cNvSpPr txBox="1">
            <a:spLocks noChangeArrowheads="1"/>
          </p:cNvSpPr>
          <p:nvPr/>
        </p:nvSpPr>
        <p:spPr bwMode="auto">
          <a:xfrm>
            <a:off x="4191000" y="2209800"/>
            <a:ext cx="5181600" cy="39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spAutoFit/>
          </a:bodyPr>
          <a:lstStyle>
            <a:lvl1pPr marL="171450">
              <a:spcBef>
                <a:spcPts val="6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9pPr>
          </a:lstStyle>
          <a:p>
            <a:pPr>
              <a:lnSpc>
                <a:spcPct val="120000"/>
              </a:lnSpc>
              <a:spcBef>
                <a:spcPts val="500"/>
              </a:spcBef>
              <a:buClrTx/>
            </a:pPr>
            <a:r>
              <a:rPr lang="en-GB" altLang="en-US" sz="1800" b="0"/>
              <a:t>Use a value </a:t>
            </a:r>
            <a:r>
              <a:rPr lang="en-GB" altLang="en-US" sz="1800"/>
              <a:t>&lt; 0.1</a:t>
            </a:r>
          </a:p>
        </p:txBody>
      </p:sp>
      <p:sp>
        <p:nvSpPr>
          <p:cNvPr id="70670" name="Text Box 13">
            <a:extLst>
              <a:ext uri="{FF2B5EF4-FFF2-40B4-BE49-F238E27FC236}">
                <a16:creationId xmlns:a16="http://schemas.microsoft.com/office/drawing/2014/main" id="{C1404CB7-9656-4026-AF2A-B96591F0992A}"/>
              </a:ext>
            </a:extLst>
          </p:cNvPr>
          <p:cNvSpPr txBox="1">
            <a:spLocks noChangeArrowheads="1"/>
          </p:cNvSpPr>
          <p:nvPr/>
        </p:nvSpPr>
        <p:spPr bwMode="auto">
          <a:xfrm>
            <a:off x="4191000" y="2667000"/>
            <a:ext cx="5181600" cy="39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spAutoFit/>
          </a:bodyPr>
          <a:lstStyle>
            <a:lvl1pPr marL="171450">
              <a:spcBef>
                <a:spcPts val="6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9pPr>
          </a:lstStyle>
          <a:p>
            <a:pPr>
              <a:lnSpc>
                <a:spcPct val="120000"/>
              </a:lnSpc>
              <a:spcBef>
                <a:spcPts val="500"/>
              </a:spcBef>
              <a:buClrTx/>
            </a:pPr>
            <a:r>
              <a:rPr lang="en-GB" altLang="en-US" sz="1800" b="0"/>
              <a:t>Select </a:t>
            </a:r>
            <a:r>
              <a:rPr lang="en-GB" altLang="en-US" sz="1800" b="0" i="1"/>
              <a:t>Preview Only</a:t>
            </a:r>
          </a:p>
        </p:txBody>
      </p:sp>
      <p:sp>
        <p:nvSpPr>
          <p:cNvPr id="70671" name="Text Box 14">
            <a:extLst>
              <a:ext uri="{FF2B5EF4-FFF2-40B4-BE49-F238E27FC236}">
                <a16:creationId xmlns:a16="http://schemas.microsoft.com/office/drawing/2014/main" id="{0114E9EB-7715-46BD-A087-D5C966ADC94A}"/>
              </a:ext>
            </a:extLst>
          </p:cNvPr>
          <p:cNvSpPr txBox="1">
            <a:spLocks noChangeArrowheads="1"/>
          </p:cNvSpPr>
          <p:nvPr/>
        </p:nvSpPr>
        <p:spPr bwMode="auto">
          <a:xfrm>
            <a:off x="4191000" y="3124200"/>
            <a:ext cx="5181600" cy="39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spAutoFit/>
          </a:bodyPr>
          <a:lstStyle>
            <a:lvl1pPr marL="171450">
              <a:spcBef>
                <a:spcPts val="6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9pPr>
          </a:lstStyle>
          <a:p>
            <a:pPr>
              <a:lnSpc>
                <a:spcPct val="120000"/>
              </a:lnSpc>
              <a:spcBef>
                <a:spcPts val="500"/>
              </a:spcBef>
              <a:buClrTx/>
            </a:pPr>
            <a:r>
              <a:rPr lang="en-GB" altLang="en-US" sz="1800" b="0"/>
              <a:t>Click Apply</a:t>
            </a:r>
          </a:p>
        </p:txBody>
      </p:sp>
      <p:sp>
        <p:nvSpPr>
          <p:cNvPr id="70672" name="Text Box 15">
            <a:extLst>
              <a:ext uri="{FF2B5EF4-FFF2-40B4-BE49-F238E27FC236}">
                <a16:creationId xmlns:a16="http://schemas.microsoft.com/office/drawing/2014/main" id="{6B6C8A4B-90AA-4854-9481-1423C7142411}"/>
              </a:ext>
            </a:extLst>
          </p:cNvPr>
          <p:cNvSpPr txBox="1">
            <a:spLocks noChangeArrowheads="1"/>
          </p:cNvSpPr>
          <p:nvPr/>
        </p:nvSpPr>
        <p:spPr bwMode="auto">
          <a:xfrm>
            <a:off x="4419600" y="3581401"/>
            <a:ext cx="2971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spcBef>
                <a:spcPct val="0"/>
              </a:spcBef>
              <a:buClrTx/>
              <a:buFontTx/>
              <a:buNone/>
            </a:pPr>
            <a:r>
              <a:rPr lang="en-US" altLang="en-US" sz="1000" b="0"/>
              <a:t>The elements in the mesh that meet the criteria of scaled Jacobian less than 0.1 will be displayed.  These are the elements that will be remeshed. (The rest of the mesh will not be affected)</a:t>
            </a:r>
          </a:p>
        </p:txBody>
      </p:sp>
      <p:cxnSp>
        <p:nvCxnSpPr>
          <p:cNvPr id="70673" name="AutoShape 16">
            <a:extLst>
              <a:ext uri="{FF2B5EF4-FFF2-40B4-BE49-F238E27FC236}">
                <a16:creationId xmlns:a16="http://schemas.microsoft.com/office/drawing/2014/main" id="{9E23FFEB-019A-482A-840B-15388A8A8097}"/>
              </a:ext>
            </a:extLst>
          </p:cNvPr>
          <p:cNvCxnSpPr>
            <a:cxnSpLocks noChangeShapeType="1"/>
            <a:stCxn id="70664" idx="2"/>
          </p:cNvCxnSpPr>
          <p:nvPr/>
        </p:nvCxnSpPr>
        <p:spPr bwMode="auto">
          <a:xfrm flipH="1">
            <a:off x="2057400" y="1524000"/>
            <a:ext cx="1905000" cy="1066800"/>
          </a:xfrm>
          <a:prstGeom prst="straightConnector1">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70674" name="AutoShape 17">
            <a:extLst>
              <a:ext uri="{FF2B5EF4-FFF2-40B4-BE49-F238E27FC236}">
                <a16:creationId xmlns:a16="http://schemas.microsoft.com/office/drawing/2014/main" id="{24845B8B-8C14-4F08-B409-39544B5B7985}"/>
              </a:ext>
            </a:extLst>
          </p:cNvPr>
          <p:cNvCxnSpPr>
            <a:cxnSpLocks noChangeShapeType="1"/>
            <a:stCxn id="70659" idx="2"/>
          </p:cNvCxnSpPr>
          <p:nvPr/>
        </p:nvCxnSpPr>
        <p:spPr bwMode="auto">
          <a:xfrm flipH="1">
            <a:off x="2681288" y="1981201"/>
            <a:ext cx="1281112" cy="849313"/>
          </a:xfrm>
          <a:prstGeom prst="straightConnector1">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70675" name="AutoShape 18">
            <a:extLst>
              <a:ext uri="{FF2B5EF4-FFF2-40B4-BE49-F238E27FC236}">
                <a16:creationId xmlns:a16="http://schemas.microsoft.com/office/drawing/2014/main" id="{2C7EB188-354D-4678-99DB-DA9B0D09FD89}"/>
              </a:ext>
            </a:extLst>
          </p:cNvPr>
          <p:cNvCxnSpPr>
            <a:cxnSpLocks noChangeShapeType="1"/>
            <a:stCxn id="70660" idx="2"/>
          </p:cNvCxnSpPr>
          <p:nvPr/>
        </p:nvCxnSpPr>
        <p:spPr bwMode="auto">
          <a:xfrm flipH="1">
            <a:off x="3581400" y="2438400"/>
            <a:ext cx="381000" cy="427038"/>
          </a:xfrm>
          <a:prstGeom prst="straightConnector1">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70676" name="AutoShape 19">
            <a:extLst>
              <a:ext uri="{FF2B5EF4-FFF2-40B4-BE49-F238E27FC236}">
                <a16:creationId xmlns:a16="http://schemas.microsoft.com/office/drawing/2014/main" id="{E8CC4615-F47A-4B3B-A7EA-E9C60E3593D4}"/>
              </a:ext>
            </a:extLst>
          </p:cNvPr>
          <p:cNvCxnSpPr>
            <a:cxnSpLocks noChangeShapeType="1"/>
            <a:stCxn id="70661" idx="2"/>
          </p:cNvCxnSpPr>
          <p:nvPr/>
        </p:nvCxnSpPr>
        <p:spPr bwMode="auto">
          <a:xfrm flipH="1">
            <a:off x="2057400" y="2895600"/>
            <a:ext cx="1905000" cy="838200"/>
          </a:xfrm>
          <a:prstGeom prst="straightConnector1">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70677" name="AutoShape 20">
            <a:extLst>
              <a:ext uri="{FF2B5EF4-FFF2-40B4-BE49-F238E27FC236}">
                <a16:creationId xmlns:a16="http://schemas.microsoft.com/office/drawing/2014/main" id="{73EAA896-5867-4B74-8CE9-3431D426A439}"/>
              </a:ext>
            </a:extLst>
          </p:cNvPr>
          <p:cNvCxnSpPr>
            <a:cxnSpLocks noChangeShapeType="1"/>
            <a:stCxn id="70662" idx="3"/>
          </p:cNvCxnSpPr>
          <p:nvPr/>
        </p:nvCxnSpPr>
        <p:spPr bwMode="auto">
          <a:xfrm flipH="1">
            <a:off x="3429001" y="3460750"/>
            <a:ext cx="588963" cy="1639888"/>
          </a:xfrm>
          <a:prstGeom prst="straightConnector1">
            <a:avLst/>
          </a:prstGeom>
          <a:noFill/>
          <a:ln w="9360" cap="sq">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70678" name="Text Box 21">
            <a:extLst>
              <a:ext uri="{FF2B5EF4-FFF2-40B4-BE49-F238E27FC236}">
                <a16:creationId xmlns:a16="http://schemas.microsoft.com/office/drawing/2014/main" id="{A4E8535D-1A34-4B57-8098-8D5E3AD9E5F3}"/>
              </a:ext>
            </a:extLst>
          </p:cNvPr>
          <p:cNvSpPr txBox="1">
            <a:spLocks noChangeArrowheads="1"/>
          </p:cNvSpPr>
          <p:nvPr/>
        </p:nvSpPr>
        <p:spPr bwMode="auto">
          <a:xfrm>
            <a:off x="4191000" y="4508500"/>
            <a:ext cx="5181600" cy="39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spAutoFit/>
          </a:bodyPr>
          <a:lstStyle>
            <a:lvl1pPr marL="171450">
              <a:spcBef>
                <a:spcPts val="6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9pPr>
          </a:lstStyle>
          <a:p>
            <a:pPr>
              <a:lnSpc>
                <a:spcPct val="120000"/>
              </a:lnSpc>
              <a:spcBef>
                <a:spcPts val="500"/>
              </a:spcBef>
              <a:buClrTx/>
            </a:pPr>
            <a:r>
              <a:rPr lang="en-GB" altLang="en-US" sz="1800" b="0"/>
              <a:t>Uncheck the </a:t>
            </a:r>
            <a:r>
              <a:rPr lang="en-GB" altLang="en-US" sz="1800" b="0" i="1"/>
              <a:t>Preview Only </a:t>
            </a:r>
            <a:r>
              <a:rPr lang="en-GB" altLang="en-US" sz="1800" b="0"/>
              <a:t>Toggle</a:t>
            </a:r>
          </a:p>
        </p:txBody>
      </p:sp>
      <p:sp>
        <p:nvSpPr>
          <p:cNvPr id="70679" name="Text Box 22">
            <a:extLst>
              <a:ext uri="{FF2B5EF4-FFF2-40B4-BE49-F238E27FC236}">
                <a16:creationId xmlns:a16="http://schemas.microsoft.com/office/drawing/2014/main" id="{50CC8DC2-31F9-4D95-A4E2-0AD7D4EF3D74}"/>
              </a:ext>
            </a:extLst>
          </p:cNvPr>
          <p:cNvSpPr txBox="1">
            <a:spLocks noChangeArrowheads="1"/>
          </p:cNvSpPr>
          <p:nvPr/>
        </p:nvSpPr>
        <p:spPr bwMode="auto">
          <a:xfrm>
            <a:off x="4191000" y="4930775"/>
            <a:ext cx="5181600" cy="39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spAutoFit/>
          </a:bodyPr>
          <a:lstStyle>
            <a:lvl1pPr marL="171450">
              <a:spcBef>
                <a:spcPts val="6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9pPr>
          </a:lstStyle>
          <a:p>
            <a:pPr>
              <a:lnSpc>
                <a:spcPct val="120000"/>
              </a:lnSpc>
              <a:spcBef>
                <a:spcPts val="500"/>
              </a:spcBef>
              <a:buClrTx/>
            </a:pPr>
            <a:r>
              <a:rPr lang="en-GB" altLang="en-US" sz="1800" b="0"/>
              <a:t>Click Apply</a:t>
            </a:r>
          </a:p>
        </p:txBody>
      </p:sp>
      <p:sp>
        <p:nvSpPr>
          <p:cNvPr id="70680" name="Oval 23">
            <a:extLst>
              <a:ext uri="{FF2B5EF4-FFF2-40B4-BE49-F238E27FC236}">
                <a16:creationId xmlns:a16="http://schemas.microsoft.com/office/drawing/2014/main" id="{B2AB0F69-6753-4DCF-A30E-C3F42400D04B}"/>
              </a:ext>
            </a:extLst>
          </p:cNvPr>
          <p:cNvSpPr>
            <a:spLocks noChangeArrowheads="1"/>
          </p:cNvSpPr>
          <p:nvPr/>
        </p:nvSpPr>
        <p:spPr bwMode="auto">
          <a:xfrm>
            <a:off x="3962400" y="4965700"/>
            <a:ext cx="381000" cy="304800"/>
          </a:xfrm>
          <a:prstGeom prst="ellipse">
            <a:avLst/>
          </a:prstGeom>
          <a:solidFill>
            <a:srgbClr val="FFFFFF"/>
          </a:solidFill>
          <a:ln w="28440" cap="sq">
            <a:solidFill>
              <a:srgbClr val="FF33CC"/>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10</a:t>
            </a:r>
          </a:p>
        </p:txBody>
      </p:sp>
      <p:sp>
        <p:nvSpPr>
          <p:cNvPr id="70681" name="Oval 24">
            <a:extLst>
              <a:ext uri="{FF2B5EF4-FFF2-40B4-BE49-F238E27FC236}">
                <a16:creationId xmlns:a16="http://schemas.microsoft.com/office/drawing/2014/main" id="{A4E60E5F-9F95-495A-BB80-7B5FDBB7D0CF}"/>
              </a:ext>
            </a:extLst>
          </p:cNvPr>
          <p:cNvSpPr>
            <a:spLocks noChangeArrowheads="1"/>
          </p:cNvSpPr>
          <p:nvPr/>
        </p:nvSpPr>
        <p:spPr bwMode="auto">
          <a:xfrm>
            <a:off x="3962400" y="5422900"/>
            <a:ext cx="381000" cy="304800"/>
          </a:xfrm>
          <a:prstGeom prst="ellipse">
            <a:avLst/>
          </a:prstGeom>
          <a:solidFill>
            <a:srgbClr val="FFFFFF"/>
          </a:solidFill>
          <a:ln w="28440" cap="sq">
            <a:solidFill>
              <a:srgbClr val="FF0000"/>
            </a:solidFill>
            <a:miter lim="800000"/>
            <a:headEnd/>
            <a:tailEnd/>
          </a:ln>
        </p:spPr>
        <p:txBody>
          <a:bodyPr wrap="none" lIns="90000" tIns="46800" rIns="90000" bIns="46800" anchor="ct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latino Linotype" panose="02040502050505030304" pitchFamily="18" charset="0"/>
                <a:ea typeface="MS PGothic" panose="020B0600070205080204" pitchFamily="34" charset="-128"/>
              </a:defRPr>
            </a:lvl9pPr>
          </a:lstStyle>
          <a:p>
            <a:pPr algn="ctr">
              <a:spcBef>
                <a:spcPct val="0"/>
              </a:spcBef>
              <a:buClrTx/>
              <a:buFontTx/>
              <a:buNone/>
            </a:pPr>
            <a:r>
              <a:rPr lang="en-US" altLang="en-US" b="0"/>
              <a:t>11</a:t>
            </a:r>
          </a:p>
        </p:txBody>
      </p:sp>
      <p:sp>
        <p:nvSpPr>
          <p:cNvPr id="70682" name="Text Box 25">
            <a:extLst>
              <a:ext uri="{FF2B5EF4-FFF2-40B4-BE49-F238E27FC236}">
                <a16:creationId xmlns:a16="http://schemas.microsoft.com/office/drawing/2014/main" id="{D46CF008-6E41-440B-A74F-1437690A265F}"/>
              </a:ext>
            </a:extLst>
          </p:cNvPr>
          <p:cNvSpPr txBox="1">
            <a:spLocks noChangeArrowheads="1"/>
          </p:cNvSpPr>
          <p:nvPr/>
        </p:nvSpPr>
        <p:spPr bwMode="auto">
          <a:xfrm>
            <a:off x="4191000" y="5346700"/>
            <a:ext cx="35052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spAutoFit/>
          </a:bodyPr>
          <a:lstStyle>
            <a:lvl1pPr marL="171450">
              <a:spcBef>
                <a:spcPts val="6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171450" algn="l"/>
                <a:tab pos="1085850" algn="l"/>
                <a:tab pos="2000250" algn="l"/>
                <a:tab pos="2914650" algn="l"/>
                <a:tab pos="3829050" algn="l"/>
                <a:tab pos="4743450" algn="l"/>
                <a:tab pos="5657850" algn="l"/>
                <a:tab pos="6572250" algn="l"/>
                <a:tab pos="7486650" algn="l"/>
                <a:tab pos="8401050" algn="l"/>
                <a:tab pos="9315450" algn="l"/>
                <a:tab pos="10229850" algn="l"/>
              </a:tabLst>
              <a:defRPr>
                <a:solidFill>
                  <a:srgbClr val="000000"/>
                </a:solidFill>
                <a:latin typeface="Palatino Linotype" panose="02040502050505030304" pitchFamily="18" charset="0"/>
                <a:ea typeface="MS PGothic" panose="020B0600070205080204" pitchFamily="34" charset="-128"/>
              </a:defRPr>
            </a:lvl9pPr>
          </a:lstStyle>
          <a:p>
            <a:pPr>
              <a:lnSpc>
                <a:spcPct val="120000"/>
              </a:lnSpc>
              <a:spcBef>
                <a:spcPts val="500"/>
              </a:spcBef>
              <a:buClrTx/>
            </a:pPr>
            <a:r>
              <a:rPr lang="en-GB" altLang="en-US" sz="1800" b="0"/>
              <a:t>Examine the mesh quality. What do you notice?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D1F0E423-C323-4BA1-BD0E-9E2988D86E56}"/>
              </a:ext>
            </a:extLst>
          </p:cNvPr>
          <p:cNvSpPr>
            <a:spLocks noGrp="1"/>
          </p:cNvSpPr>
          <p:nvPr>
            <p:ph type="title" idx="4294967295"/>
          </p:nvPr>
        </p:nvSpPr>
        <p:spPr>
          <a:xfrm>
            <a:off x="1524001" y="634365"/>
            <a:ext cx="8429625" cy="685800"/>
          </a:xfrm>
        </p:spPr>
        <p:txBody>
          <a:bodyPr/>
          <a:lstStyle/>
          <a:p>
            <a:pPr>
              <a:buFont typeface="Times New Roman" charset="0"/>
              <a:buNone/>
              <a:defRPr/>
            </a:pPr>
            <a:r>
              <a:rPr lang="en-US" dirty="0" err="1">
                <a:ea typeface="+mj-ea"/>
              </a:rPr>
              <a:t>TetMesh</a:t>
            </a:r>
            <a:r>
              <a:rPr lang="en-US" dirty="0">
                <a:ea typeface="+mj-ea"/>
              </a:rPr>
              <a:t> Scheme</a:t>
            </a:r>
          </a:p>
        </p:txBody>
      </p:sp>
      <p:pic>
        <p:nvPicPr>
          <p:cNvPr id="20483" name="Picture 3">
            <a:extLst>
              <a:ext uri="{FF2B5EF4-FFF2-40B4-BE49-F238E27FC236}">
                <a16:creationId xmlns:a16="http://schemas.microsoft.com/office/drawing/2014/main" id="{4DC935E4-62E1-4DF6-B2EE-37732C4951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5801" y="1676401"/>
            <a:ext cx="5072063"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9FDEF53-700C-4C2C-8CD0-15C9DDF07B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76401"/>
            <a:ext cx="510540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949C6AB-30E1-4273-ACA2-97BA6E21C15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1638" y="1519239"/>
            <a:ext cx="676275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03F42E4-EDBB-418C-8FC4-495BBB061A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8338" y="1709739"/>
            <a:ext cx="5554662"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040">
            <a:extLst>
              <a:ext uri="{FF2B5EF4-FFF2-40B4-BE49-F238E27FC236}">
                <a16:creationId xmlns:a16="http://schemas.microsoft.com/office/drawing/2014/main" id="{39ECCC02-6634-4186-AFA6-3E184E2FD3F5}"/>
              </a:ext>
            </a:extLst>
          </p:cNvPr>
          <p:cNvSpPr txBox="1">
            <a:spLocks noChangeArrowheads="1"/>
          </p:cNvSpPr>
          <p:nvPr/>
        </p:nvSpPr>
        <p:spPr bwMode="auto">
          <a:xfrm>
            <a:off x="1828800" y="5410201"/>
            <a:ext cx="4057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wrap="none" anchor="ctr">
            <a:spAutoFit/>
          </a:bodyPr>
          <a:lstStyle>
            <a:lvl1pPr marL="285750" indent="-285750">
              <a:spcBef>
                <a:spcPts val="600"/>
              </a:spcBef>
              <a:buClr>
                <a:srgbClr val="000000"/>
              </a:buClr>
              <a:buSzPct val="100000"/>
              <a:buFont typeface="Times New Roman" panose="02020603050405020304" pitchFamily="18" charset="0"/>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Palatino Linotype" panose="02040502050505030304" pitchFamily="18" charset="0"/>
                <a:ea typeface="MS PGothic" panose="020B0600070205080204" pitchFamily="34" charset="-128"/>
              </a:defRPr>
            </a:lvl9pPr>
          </a:lstStyle>
          <a:p>
            <a:pPr>
              <a:spcBef>
                <a:spcPct val="0"/>
              </a:spcBef>
              <a:buFont typeface="Arial" panose="020B0604020202020204" pitchFamily="34" charset="0"/>
              <a:buChar char="•"/>
            </a:pPr>
            <a:r>
              <a:rPr lang="en-US" altLang="en-US" sz="1800" b="0">
                <a:solidFill>
                  <a:schemeClr val="tx1"/>
                </a:solidFill>
              </a:rPr>
              <a:t>Arbitrary geometry</a:t>
            </a:r>
          </a:p>
          <a:p>
            <a:pPr>
              <a:spcBef>
                <a:spcPct val="0"/>
              </a:spcBef>
              <a:buFont typeface="Arial" panose="020B0604020202020204" pitchFamily="34" charset="0"/>
              <a:buChar char="•"/>
            </a:pPr>
            <a:r>
              <a:rPr lang="en-US" altLang="en-US" sz="1800" b="0">
                <a:solidFill>
                  <a:schemeClr val="tx1"/>
                </a:solidFill>
              </a:rPr>
              <a:t>Mostly push-button/automatic</a:t>
            </a:r>
          </a:p>
          <a:p>
            <a:pPr>
              <a:spcBef>
                <a:spcPct val="0"/>
              </a:spcBef>
              <a:buFont typeface="Arial" panose="020B0604020202020204" pitchFamily="34" charset="0"/>
              <a:buChar char="•"/>
            </a:pPr>
            <a:r>
              <a:rPr lang="en-US" altLang="en-US" sz="1800" b="0">
                <a:solidFill>
                  <a:schemeClr val="tx1"/>
                </a:solidFill>
              </a:rPr>
              <a:t>May still require geometry clean-up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B86A0658-CB74-4DF7-8C5A-5D1D5D752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025" y="642938"/>
            <a:ext cx="22415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Oval 23">
            <a:extLst>
              <a:ext uri="{FF2B5EF4-FFF2-40B4-BE49-F238E27FC236}">
                <a16:creationId xmlns:a16="http://schemas.microsoft.com/office/drawing/2014/main" id="{BFEBF81C-BD51-42B0-9559-9351AE1B1C7B}"/>
              </a:ext>
            </a:extLst>
          </p:cNvPr>
          <p:cNvSpPr>
            <a:spLocks noChangeArrowheads="1"/>
          </p:cNvSpPr>
          <p:nvPr/>
        </p:nvSpPr>
        <p:spPr bwMode="auto">
          <a:xfrm>
            <a:off x="2957513" y="1778000"/>
            <a:ext cx="381000" cy="304800"/>
          </a:xfrm>
          <a:prstGeom prst="ellipse">
            <a:avLst/>
          </a:prstGeom>
          <a:solidFill>
            <a:schemeClr val="bg1"/>
          </a:solidFill>
          <a:ln w="28575">
            <a:solidFill>
              <a:srgbClr val="FF0000"/>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t>1</a:t>
            </a:r>
          </a:p>
        </p:txBody>
      </p:sp>
      <p:sp>
        <p:nvSpPr>
          <p:cNvPr id="21508" name="Oval 24">
            <a:extLst>
              <a:ext uri="{FF2B5EF4-FFF2-40B4-BE49-F238E27FC236}">
                <a16:creationId xmlns:a16="http://schemas.microsoft.com/office/drawing/2014/main" id="{B9545D55-3867-43F7-8272-755629337AEE}"/>
              </a:ext>
            </a:extLst>
          </p:cNvPr>
          <p:cNvSpPr>
            <a:spLocks noChangeArrowheads="1"/>
          </p:cNvSpPr>
          <p:nvPr/>
        </p:nvSpPr>
        <p:spPr bwMode="auto">
          <a:xfrm>
            <a:off x="3325813" y="2754313"/>
            <a:ext cx="381000" cy="304800"/>
          </a:xfrm>
          <a:prstGeom prst="ellipse">
            <a:avLst/>
          </a:prstGeom>
          <a:solidFill>
            <a:schemeClr val="bg1"/>
          </a:solidFill>
          <a:ln w="28575">
            <a:solidFill>
              <a:schemeClr val="accent2"/>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t>2</a:t>
            </a:r>
          </a:p>
        </p:txBody>
      </p:sp>
      <p:sp>
        <p:nvSpPr>
          <p:cNvPr id="21509" name="Oval 11">
            <a:extLst>
              <a:ext uri="{FF2B5EF4-FFF2-40B4-BE49-F238E27FC236}">
                <a16:creationId xmlns:a16="http://schemas.microsoft.com/office/drawing/2014/main" id="{23399040-6C4B-4B8E-910D-6DDAFA920CDB}"/>
              </a:ext>
            </a:extLst>
          </p:cNvPr>
          <p:cNvSpPr>
            <a:spLocks noChangeArrowheads="1"/>
          </p:cNvSpPr>
          <p:nvPr/>
        </p:nvSpPr>
        <p:spPr bwMode="auto">
          <a:xfrm>
            <a:off x="3516313" y="3443288"/>
            <a:ext cx="381000" cy="304800"/>
          </a:xfrm>
          <a:prstGeom prst="ellipse">
            <a:avLst/>
          </a:prstGeom>
          <a:solidFill>
            <a:schemeClr val="bg1"/>
          </a:solidFill>
          <a:ln w="28575">
            <a:solidFill>
              <a:srgbClr val="339933"/>
            </a:solidFill>
            <a:round/>
            <a:headEnd/>
            <a:tailEnd/>
          </a:ln>
        </p:spPr>
        <p:txBody>
          <a:bodyPr wrap="none" anchor="ctr"/>
          <a:lstStyle/>
          <a:p>
            <a:pPr algn="ctr">
              <a:buClr>
                <a:srgbClr val="000000"/>
              </a:buClr>
              <a:buSzPct val="100000"/>
              <a:buFont typeface="Times New Roman" panose="02020603050405020304" pitchFamily="18" charset="0"/>
              <a:buNone/>
            </a:pPr>
            <a:r>
              <a:rPr lang="en-US" altLang="en-US" sz="2400">
                <a:solidFill>
                  <a:srgbClr val="000000"/>
                </a:solidFill>
              </a:rPr>
              <a:t>3</a:t>
            </a:r>
          </a:p>
        </p:txBody>
      </p:sp>
      <p:sp>
        <p:nvSpPr>
          <p:cNvPr id="15" name="AutoShape 26">
            <a:extLst>
              <a:ext uri="{FF2B5EF4-FFF2-40B4-BE49-F238E27FC236}">
                <a16:creationId xmlns:a16="http://schemas.microsoft.com/office/drawing/2014/main" id="{42CAAB22-E127-4595-BB79-EE0CAB200EF9}"/>
              </a:ext>
            </a:extLst>
          </p:cNvPr>
          <p:cNvSpPr>
            <a:spLocks noChangeArrowheads="1"/>
          </p:cNvSpPr>
          <p:nvPr/>
        </p:nvSpPr>
        <p:spPr bwMode="auto">
          <a:xfrm rot="19347810">
            <a:off x="2630488" y="1587500"/>
            <a:ext cx="304800" cy="533400"/>
          </a:xfrm>
          <a:prstGeom prst="upArrow">
            <a:avLst>
              <a:gd name="adj1" fmla="val 25148"/>
              <a:gd name="adj2" fmla="val 98178"/>
            </a:avLst>
          </a:prstGeom>
          <a:solidFill>
            <a:schemeClr val="accent2"/>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buClr>
                <a:srgbClr val="000000"/>
              </a:buClr>
              <a:buSzPct val="100000"/>
              <a:buFont typeface="Times New Roman" charset="0"/>
              <a:buNone/>
              <a:defRPr/>
            </a:pPr>
            <a:endParaRPr lang="en-US">
              <a:latin typeface="Arial" charset="0"/>
              <a:ea typeface="ＭＳ Ｐゴシック" charset="0"/>
            </a:endParaRPr>
          </a:p>
        </p:txBody>
      </p:sp>
      <p:sp>
        <p:nvSpPr>
          <p:cNvPr id="16" name="AutoShape 26">
            <a:extLst>
              <a:ext uri="{FF2B5EF4-FFF2-40B4-BE49-F238E27FC236}">
                <a16:creationId xmlns:a16="http://schemas.microsoft.com/office/drawing/2014/main" id="{CA7C11BD-0E75-46AD-A624-DBC3E50E1D15}"/>
              </a:ext>
            </a:extLst>
          </p:cNvPr>
          <p:cNvSpPr>
            <a:spLocks noChangeArrowheads="1"/>
          </p:cNvSpPr>
          <p:nvPr/>
        </p:nvSpPr>
        <p:spPr bwMode="auto">
          <a:xfrm rot="19347810">
            <a:off x="2998788" y="2563813"/>
            <a:ext cx="304800" cy="533400"/>
          </a:xfrm>
          <a:prstGeom prst="upArrow">
            <a:avLst>
              <a:gd name="adj1" fmla="val 25148"/>
              <a:gd name="adj2" fmla="val 98178"/>
            </a:avLst>
          </a:prstGeom>
          <a:solidFill>
            <a:schemeClr val="accent2"/>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buClr>
                <a:srgbClr val="000000"/>
              </a:buClr>
              <a:buSzPct val="100000"/>
              <a:buFont typeface="Times New Roman" charset="0"/>
              <a:buNone/>
              <a:defRPr/>
            </a:pPr>
            <a:endParaRPr lang="en-US">
              <a:latin typeface="Arial" charset="0"/>
              <a:ea typeface="ＭＳ Ｐゴシック" charset="0"/>
            </a:endParaRPr>
          </a:p>
        </p:txBody>
      </p:sp>
      <p:sp>
        <p:nvSpPr>
          <p:cNvPr id="17" name="AutoShape 26">
            <a:extLst>
              <a:ext uri="{FF2B5EF4-FFF2-40B4-BE49-F238E27FC236}">
                <a16:creationId xmlns:a16="http://schemas.microsoft.com/office/drawing/2014/main" id="{979629B5-E9D1-47CA-94BB-66F08A0E3D6F}"/>
              </a:ext>
            </a:extLst>
          </p:cNvPr>
          <p:cNvSpPr>
            <a:spLocks noChangeArrowheads="1"/>
          </p:cNvSpPr>
          <p:nvPr/>
        </p:nvSpPr>
        <p:spPr bwMode="auto">
          <a:xfrm rot="19347810">
            <a:off x="3265488" y="3405188"/>
            <a:ext cx="304800" cy="533400"/>
          </a:xfrm>
          <a:prstGeom prst="upArrow">
            <a:avLst>
              <a:gd name="adj1" fmla="val 25148"/>
              <a:gd name="adj2" fmla="val 98178"/>
            </a:avLst>
          </a:prstGeom>
          <a:solidFill>
            <a:schemeClr val="accent2"/>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buClr>
                <a:srgbClr val="000000"/>
              </a:buClr>
              <a:buSzPct val="100000"/>
              <a:buFont typeface="Times New Roman" charset="0"/>
              <a:buNone/>
              <a:defRPr/>
            </a:pPr>
            <a:endParaRPr lang="en-US">
              <a:latin typeface="Arial" charset="0"/>
              <a:ea typeface="ＭＳ Ｐゴシック" charset="0"/>
            </a:endParaRPr>
          </a:p>
        </p:txBody>
      </p:sp>
      <p:pic>
        <p:nvPicPr>
          <p:cNvPr id="18" name="Picture 17">
            <a:extLst>
              <a:ext uri="{FF2B5EF4-FFF2-40B4-BE49-F238E27FC236}">
                <a16:creationId xmlns:a16="http://schemas.microsoft.com/office/drawing/2014/main" id="{95A6B289-87FF-4B39-842C-52CDCC3C3AA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83176" y="1676401"/>
            <a:ext cx="5554663"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a:extLst>
              <a:ext uri="{FF2B5EF4-FFF2-40B4-BE49-F238E27FC236}">
                <a16:creationId xmlns:a16="http://schemas.microsoft.com/office/drawing/2014/main" id="{B534ACD4-BCA7-4F65-B53B-A3C209CCF169}"/>
              </a:ext>
            </a:extLst>
          </p:cNvPr>
          <p:cNvSpPr>
            <a:spLocks noGrp="1"/>
          </p:cNvSpPr>
          <p:nvPr>
            <p:ph type="title" idx="4294967295"/>
          </p:nvPr>
        </p:nvSpPr>
        <p:spPr>
          <a:xfrm>
            <a:off x="4473576" y="762000"/>
            <a:ext cx="8429625" cy="685800"/>
          </a:xfrm>
        </p:spPr>
        <p:txBody>
          <a:bodyPr/>
          <a:lstStyle/>
          <a:p>
            <a:pPr>
              <a:buFont typeface="Times New Roman" charset="0"/>
              <a:buNone/>
              <a:defRPr/>
            </a:pPr>
            <a:r>
              <a:rPr lang="en-US" dirty="0" err="1">
                <a:ea typeface="+mj-ea"/>
              </a:rPr>
              <a:t>TetMesh</a:t>
            </a:r>
            <a:r>
              <a:rPr lang="en-US" dirty="0">
                <a:ea typeface="+mj-ea"/>
              </a:rPr>
              <a:t> Scheme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a:extLst>
              <a:ext uri="{FF2B5EF4-FFF2-40B4-BE49-F238E27FC236}">
                <a16:creationId xmlns:a16="http://schemas.microsoft.com/office/drawing/2014/main" id="{9B22E127-304C-4CBF-A777-11105C470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0"/>
            <a:ext cx="32766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DE7E910-BD67-409C-82A9-F05B322EC4A7}"/>
              </a:ext>
            </a:extLst>
          </p:cNvPr>
          <p:cNvSpPr>
            <a:spLocks noGrp="1"/>
          </p:cNvSpPr>
          <p:nvPr>
            <p:ph type="title" idx="4294967295"/>
          </p:nvPr>
        </p:nvSpPr>
        <p:spPr>
          <a:xfrm>
            <a:off x="1524001" y="592025"/>
            <a:ext cx="8429625" cy="685800"/>
          </a:xfrm>
        </p:spPr>
        <p:txBody>
          <a:bodyPr/>
          <a:lstStyle/>
          <a:p>
            <a:pPr eaLnBrk="1">
              <a:buFont typeface="Times New Roman" charset="0"/>
              <a:buNone/>
              <a:defRPr/>
            </a:pPr>
            <a:r>
              <a:rPr lang="en-US" dirty="0" err="1">
                <a:ea typeface="+mj-ea"/>
              </a:rPr>
              <a:t>TetMesh</a:t>
            </a:r>
            <a:r>
              <a:rPr lang="en-US" dirty="0">
                <a:ea typeface="+mj-ea"/>
              </a:rPr>
              <a:t> Scheme</a:t>
            </a:r>
          </a:p>
        </p:txBody>
      </p:sp>
      <p:pic>
        <p:nvPicPr>
          <p:cNvPr id="4" name="Picture 3">
            <a:extLst>
              <a:ext uri="{FF2B5EF4-FFF2-40B4-BE49-F238E27FC236}">
                <a16:creationId xmlns:a16="http://schemas.microsoft.com/office/drawing/2014/main" id="{2013BD46-97C3-4FC2-ACAD-30F274A14169}"/>
              </a:ext>
            </a:extLst>
          </p:cNvPr>
          <p:cNvPicPr>
            <a:picLocks noChangeAspect="1"/>
          </p:cNvPicPr>
          <p:nvPr/>
        </p:nvPicPr>
        <p:blipFill>
          <a:blip r:embed="rId3"/>
          <a:srcRect/>
          <a:stretch>
            <a:fillRect/>
          </a:stretch>
        </p:blipFill>
        <p:spPr bwMode="auto">
          <a:xfrm>
            <a:off x="6248400" y="1752600"/>
            <a:ext cx="4000500" cy="36258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33" name="Straight Arrow Connector 5">
            <a:extLst>
              <a:ext uri="{FF2B5EF4-FFF2-40B4-BE49-F238E27FC236}">
                <a16:creationId xmlns:a16="http://schemas.microsoft.com/office/drawing/2014/main" id="{35DBED3E-79A5-4EB6-8520-0D5A319DC9FC}"/>
              </a:ext>
            </a:extLst>
          </p:cNvPr>
          <p:cNvCxnSpPr>
            <a:cxnSpLocks noChangeShapeType="1"/>
          </p:cNvCxnSpPr>
          <p:nvPr/>
        </p:nvCxnSpPr>
        <p:spPr bwMode="auto">
          <a:xfrm flipH="1" flipV="1">
            <a:off x="5181600" y="2438400"/>
            <a:ext cx="10668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34" name="TextBox 6">
            <a:extLst>
              <a:ext uri="{FF2B5EF4-FFF2-40B4-BE49-F238E27FC236}">
                <a16:creationId xmlns:a16="http://schemas.microsoft.com/office/drawing/2014/main" id="{460DF5AD-CC38-412D-B30A-2649687A0ABD}"/>
              </a:ext>
            </a:extLst>
          </p:cNvPr>
          <p:cNvSpPr txBox="1">
            <a:spLocks noChangeArrowheads="1"/>
          </p:cNvSpPr>
          <p:nvPr/>
        </p:nvSpPr>
        <p:spPr bwMode="auto">
          <a:xfrm>
            <a:off x="6324600" y="5867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a:t>Number of Tets in Proximity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a:extLst>
              <a:ext uri="{FF2B5EF4-FFF2-40B4-BE49-F238E27FC236}">
                <a16:creationId xmlns:a16="http://schemas.microsoft.com/office/drawing/2014/main" id="{82CE7F04-E7A0-41C7-B767-1AEEF1420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76376"/>
            <a:ext cx="34290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B8E88B6-872B-4CA2-A271-310C9EAE8815}"/>
              </a:ext>
            </a:extLst>
          </p:cNvPr>
          <p:cNvSpPr>
            <a:spLocks noGrp="1"/>
          </p:cNvSpPr>
          <p:nvPr>
            <p:ph type="title" idx="4294967295"/>
          </p:nvPr>
        </p:nvSpPr>
        <p:spPr>
          <a:xfrm>
            <a:off x="1534759" y="537882"/>
            <a:ext cx="8429625" cy="685800"/>
          </a:xfrm>
        </p:spPr>
        <p:txBody>
          <a:bodyPr/>
          <a:lstStyle/>
          <a:p>
            <a:pPr eaLnBrk="1">
              <a:buFont typeface="Times New Roman" charset="0"/>
              <a:buNone/>
              <a:defRPr/>
            </a:pPr>
            <a:r>
              <a:rPr lang="en-US" dirty="0" err="1">
                <a:ea typeface="+mj-ea"/>
              </a:rPr>
              <a:t>TetMesh</a:t>
            </a:r>
            <a:r>
              <a:rPr lang="en-US" dirty="0">
                <a:ea typeface="+mj-ea"/>
              </a:rPr>
              <a:t> Scheme</a:t>
            </a:r>
          </a:p>
        </p:txBody>
      </p:sp>
      <p:cxnSp>
        <p:nvCxnSpPr>
          <p:cNvPr id="23556" name="Straight Arrow Connector 5">
            <a:extLst>
              <a:ext uri="{FF2B5EF4-FFF2-40B4-BE49-F238E27FC236}">
                <a16:creationId xmlns:a16="http://schemas.microsoft.com/office/drawing/2014/main" id="{20A5B8B4-55B3-4C55-84D7-F42E5EAF25C6}"/>
              </a:ext>
            </a:extLst>
          </p:cNvPr>
          <p:cNvCxnSpPr>
            <a:cxnSpLocks noChangeShapeType="1"/>
          </p:cNvCxnSpPr>
          <p:nvPr/>
        </p:nvCxnSpPr>
        <p:spPr bwMode="auto">
          <a:xfrm flipH="1">
            <a:off x="5105400" y="2819400"/>
            <a:ext cx="12192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3557" name="TextBox 6">
            <a:extLst>
              <a:ext uri="{FF2B5EF4-FFF2-40B4-BE49-F238E27FC236}">
                <a16:creationId xmlns:a16="http://schemas.microsoft.com/office/drawing/2014/main" id="{023E1E92-A89C-455F-A032-65ACC37CFD4E}"/>
              </a:ext>
            </a:extLst>
          </p:cNvPr>
          <p:cNvSpPr txBox="1">
            <a:spLocks noChangeArrowheads="1"/>
          </p:cNvSpPr>
          <p:nvPr/>
        </p:nvSpPr>
        <p:spPr bwMode="auto">
          <a:xfrm>
            <a:off x="6324600" y="586740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t>Deviation Angle (Geometry Approximation Angle)</a:t>
            </a:r>
          </a:p>
        </p:txBody>
      </p:sp>
      <p:pic>
        <p:nvPicPr>
          <p:cNvPr id="23558" name="Picture 7">
            <a:extLst>
              <a:ext uri="{FF2B5EF4-FFF2-40B4-BE49-F238E27FC236}">
                <a16:creationId xmlns:a16="http://schemas.microsoft.com/office/drawing/2014/main" id="{D5A598B4-B9E1-4E02-9341-D596674F38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1219200"/>
            <a:ext cx="3971925"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a:extLst>
              <a:ext uri="{FF2B5EF4-FFF2-40B4-BE49-F238E27FC236}">
                <a16:creationId xmlns:a16="http://schemas.microsoft.com/office/drawing/2014/main" id="{4754E364-7ACE-4143-A923-A5339C4A28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200401"/>
            <a:ext cx="37338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10">
            <a:extLst>
              <a:ext uri="{FF2B5EF4-FFF2-40B4-BE49-F238E27FC236}">
                <a16:creationId xmlns:a16="http://schemas.microsoft.com/office/drawing/2014/main" id="{5C7986D2-7BC8-4514-88D3-7A67C364B820}"/>
              </a:ext>
            </a:extLst>
          </p:cNvPr>
          <p:cNvSpPr txBox="1">
            <a:spLocks noChangeArrowheads="1"/>
          </p:cNvSpPr>
          <p:nvPr/>
        </p:nvSpPr>
        <p:spPr bwMode="auto">
          <a:xfrm>
            <a:off x="6172200" y="15240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solidFill>
                  <a:srgbClr val="000000"/>
                </a:solidFill>
              </a:rPr>
              <a:t>Deviation Angle</a:t>
            </a:r>
          </a:p>
        </p:txBody>
      </p:sp>
      <p:sp>
        <p:nvSpPr>
          <p:cNvPr id="23561" name="TextBox 11">
            <a:extLst>
              <a:ext uri="{FF2B5EF4-FFF2-40B4-BE49-F238E27FC236}">
                <a16:creationId xmlns:a16="http://schemas.microsoft.com/office/drawing/2014/main" id="{36C4C90F-8298-4E78-BFB0-44F167489245}"/>
              </a:ext>
            </a:extLst>
          </p:cNvPr>
          <p:cNvSpPr txBox="1">
            <a:spLocks noChangeArrowheads="1"/>
          </p:cNvSpPr>
          <p:nvPr/>
        </p:nvSpPr>
        <p:spPr bwMode="auto">
          <a:xfrm>
            <a:off x="6248400" y="3732213"/>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solidFill>
                  <a:srgbClr val="000000"/>
                </a:solidFill>
              </a:rPr>
              <a:t>Deviation Angle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a:extLst>
              <a:ext uri="{FF2B5EF4-FFF2-40B4-BE49-F238E27FC236}">
                <a16:creationId xmlns:a16="http://schemas.microsoft.com/office/drawing/2014/main" id="{595669F6-0570-4575-8C55-D8D5F2160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0"/>
            <a:ext cx="32766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5FE5E79-A6E2-4ED1-B0F8-ADD95A8B869C}"/>
              </a:ext>
            </a:extLst>
          </p:cNvPr>
          <p:cNvSpPr>
            <a:spLocks noGrp="1"/>
          </p:cNvSpPr>
          <p:nvPr>
            <p:ph type="title" idx="4294967295"/>
          </p:nvPr>
        </p:nvSpPr>
        <p:spPr>
          <a:xfrm>
            <a:off x="1544620" y="603250"/>
            <a:ext cx="8429625" cy="685800"/>
          </a:xfrm>
        </p:spPr>
        <p:txBody>
          <a:bodyPr/>
          <a:lstStyle/>
          <a:p>
            <a:pPr eaLnBrk="1">
              <a:buFont typeface="Times New Roman" charset="0"/>
              <a:buNone/>
              <a:defRPr/>
            </a:pPr>
            <a:r>
              <a:rPr lang="en-US" dirty="0" err="1">
                <a:ea typeface="+mj-ea"/>
              </a:rPr>
              <a:t>TetMesh</a:t>
            </a:r>
            <a:r>
              <a:rPr lang="en-US" dirty="0">
                <a:ea typeface="+mj-ea"/>
              </a:rPr>
              <a:t> Scheme</a:t>
            </a:r>
          </a:p>
        </p:txBody>
      </p:sp>
      <p:cxnSp>
        <p:nvCxnSpPr>
          <p:cNvPr id="24580" name="Straight Arrow Connector 5">
            <a:extLst>
              <a:ext uri="{FF2B5EF4-FFF2-40B4-BE49-F238E27FC236}">
                <a16:creationId xmlns:a16="http://schemas.microsoft.com/office/drawing/2014/main" id="{17EDF558-1088-480D-B0F3-089E102B07C1}"/>
              </a:ext>
            </a:extLst>
          </p:cNvPr>
          <p:cNvCxnSpPr>
            <a:cxnSpLocks noChangeShapeType="1"/>
          </p:cNvCxnSpPr>
          <p:nvPr/>
        </p:nvCxnSpPr>
        <p:spPr bwMode="auto">
          <a:xfrm flipH="1">
            <a:off x="5105400" y="2819400"/>
            <a:ext cx="12192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81" name="TextBox 6">
            <a:extLst>
              <a:ext uri="{FF2B5EF4-FFF2-40B4-BE49-F238E27FC236}">
                <a16:creationId xmlns:a16="http://schemas.microsoft.com/office/drawing/2014/main" id="{D6BBCD4E-3DC9-406E-B79E-F6329CA48B0D}"/>
              </a:ext>
            </a:extLst>
          </p:cNvPr>
          <p:cNvSpPr txBox="1">
            <a:spLocks noChangeArrowheads="1"/>
          </p:cNvSpPr>
          <p:nvPr/>
        </p:nvSpPr>
        <p:spPr bwMode="auto">
          <a:xfrm>
            <a:off x="6324600" y="5867401"/>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a:t>Deviation Angle (Geometry Approximation Angle)</a:t>
            </a:r>
          </a:p>
        </p:txBody>
      </p:sp>
      <p:pic>
        <p:nvPicPr>
          <p:cNvPr id="5" name="Picture 4">
            <a:extLst>
              <a:ext uri="{FF2B5EF4-FFF2-40B4-BE49-F238E27FC236}">
                <a16:creationId xmlns:a16="http://schemas.microsoft.com/office/drawing/2014/main" id="{D4E8ABC7-70AC-4D0C-A30E-6FF2C125C61B}"/>
              </a:ext>
            </a:extLst>
          </p:cNvPr>
          <p:cNvPicPr>
            <a:picLocks noChangeAspect="1"/>
          </p:cNvPicPr>
          <p:nvPr/>
        </p:nvPicPr>
        <p:blipFill>
          <a:blip r:embed="rId3"/>
          <a:srcRect/>
          <a:stretch>
            <a:fillRect/>
          </a:stretch>
        </p:blipFill>
        <p:spPr bwMode="auto">
          <a:xfrm>
            <a:off x="6629400" y="3124200"/>
            <a:ext cx="2819400" cy="26733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3">
            <a:extLst>
              <a:ext uri="{FF2B5EF4-FFF2-40B4-BE49-F238E27FC236}">
                <a16:creationId xmlns:a16="http://schemas.microsoft.com/office/drawing/2014/main" id="{6DFD79B1-4A40-4A1A-9553-539D0D0446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1" y="1368425"/>
            <a:ext cx="16795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a:extLst>
              <a:ext uri="{FF2B5EF4-FFF2-40B4-BE49-F238E27FC236}">
                <a16:creationId xmlns:a16="http://schemas.microsoft.com/office/drawing/2014/main" id="{68A7662A-9EBA-4A46-B5C0-6C1ABC2C02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368426"/>
            <a:ext cx="16764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4">
            <a:extLst>
              <a:ext uri="{FF2B5EF4-FFF2-40B4-BE49-F238E27FC236}">
                <a16:creationId xmlns:a16="http://schemas.microsoft.com/office/drawing/2014/main" id="{22060A5D-AEDD-4BCA-9B4D-D400A3379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00200"/>
            <a:ext cx="32766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2">
            <a:extLst>
              <a:ext uri="{FF2B5EF4-FFF2-40B4-BE49-F238E27FC236}">
                <a16:creationId xmlns:a16="http://schemas.microsoft.com/office/drawing/2014/main" id="{218D09CB-9888-494A-AC91-365628419D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905001"/>
            <a:ext cx="33528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07DCC9A-8CBE-41EA-9EB3-A489D0EE9014}"/>
              </a:ext>
            </a:extLst>
          </p:cNvPr>
          <p:cNvSpPr>
            <a:spLocks noGrp="1"/>
          </p:cNvSpPr>
          <p:nvPr>
            <p:ph type="title" idx="4294967295"/>
          </p:nvPr>
        </p:nvSpPr>
        <p:spPr>
          <a:xfrm>
            <a:off x="1524001" y="581027"/>
            <a:ext cx="8429625" cy="685800"/>
          </a:xfrm>
        </p:spPr>
        <p:txBody>
          <a:bodyPr/>
          <a:lstStyle/>
          <a:p>
            <a:pPr eaLnBrk="1">
              <a:buFont typeface="Times New Roman" charset="0"/>
              <a:buNone/>
              <a:defRPr/>
            </a:pPr>
            <a:r>
              <a:rPr lang="en-US" dirty="0" err="1">
                <a:ea typeface="+mj-ea"/>
              </a:rPr>
              <a:t>TetMesh</a:t>
            </a:r>
            <a:r>
              <a:rPr lang="en-US" dirty="0">
                <a:ea typeface="+mj-ea"/>
              </a:rPr>
              <a:t> Scheme</a:t>
            </a:r>
          </a:p>
        </p:txBody>
      </p:sp>
      <p:cxnSp>
        <p:nvCxnSpPr>
          <p:cNvPr id="25605" name="Straight Arrow Connector 5">
            <a:extLst>
              <a:ext uri="{FF2B5EF4-FFF2-40B4-BE49-F238E27FC236}">
                <a16:creationId xmlns:a16="http://schemas.microsoft.com/office/drawing/2014/main" id="{F2435DCF-65C5-4642-A442-981CA638BBD7}"/>
              </a:ext>
            </a:extLst>
          </p:cNvPr>
          <p:cNvCxnSpPr>
            <a:cxnSpLocks noChangeShapeType="1"/>
          </p:cNvCxnSpPr>
          <p:nvPr/>
        </p:nvCxnSpPr>
        <p:spPr bwMode="auto">
          <a:xfrm flipH="1">
            <a:off x="5181600" y="3224213"/>
            <a:ext cx="12192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5606" name="TextBox 6">
            <a:extLst>
              <a:ext uri="{FF2B5EF4-FFF2-40B4-BE49-F238E27FC236}">
                <a16:creationId xmlns:a16="http://schemas.microsoft.com/office/drawing/2014/main" id="{CA5A06D4-285A-44FC-B71B-25450A279E3A}"/>
              </a:ext>
            </a:extLst>
          </p:cNvPr>
          <p:cNvSpPr txBox="1">
            <a:spLocks noChangeArrowheads="1"/>
          </p:cNvSpPr>
          <p:nvPr/>
        </p:nvSpPr>
        <p:spPr bwMode="auto">
          <a:xfrm>
            <a:off x="6324600" y="58674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t>Interior Growth Ratio</a:t>
            </a:r>
          </a:p>
        </p:txBody>
      </p:sp>
      <p:grpSp>
        <p:nvGrpSpPr>
          <p:cNvPr id="20" name="Group 19">
            <a:extLst>
              <a:ext uri="{FF2B5EF4-FFF2-40B4-BE49-F238E27FC236}">
                <a16:creationId xmlns:a16="http://schemas.microsoft.com/office/drawing/2014/main" id="{D3472785-A056-42E5-A243-C5BB347B28C7}"/>
              </a:ext>
            </a:extLst>
          </p:cNvPr>
          <p:cNvGrpSpPr>
            <a:grpSpLocks/>
          </p:cNvGrpSpPr>
          <p:nvPr/>
        </p:nvGrpSpPr>
        <p:grpSpPr bwMode="auto">
          <a:xfrm>
            <a:off x="6400800" y="1752601"/>
            <a:ext cx="3746500" cy="3597275"/>
            <a:chOff x="4876800" y="1752600"/>
            <a:chExt cx="3746587" cy="3597623"/>
          </a:xfrm>
        </p:grpSpPr>
        <p:sp>
          <p:nvSpPr>
            <p:cNvPr id="25611" name="Rectangle 20">
              <a:extLst>
                <a:ext uri="{FF2B5EF4-FFF2-40B4-BE49-F238E27FC236}">
                  <a16:creationId xmlns:a16="http://schemas.microsoft.com/office/drawing/2014/main" id="{56C657A9-86C4-4509-9C2E-41F55C225D04}"/>
                </a:ext>
              </a:extLst>
            </p:cNvPr>
            <p:cNvSpPr>
              <a:spLocks noChangeArrowheads="1"/>
            </p:cNvSpPr>
            <p:nvPr/>
          </p:nvSpPr>
          <p:spPr bwMode="auto">
            <a:xfrm>
              <a:off x="4876800" y="1752600"/>
              <a:ext cx="3505200" cy="32766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buClr>
                  <a:srgbClr val="000000"/>
                </a:buClr>
                <a:buSzPct val="100000"/>
                <a:buFont typeface="Times New Roman" panose="02020603050405020304" pitchFamily="18" charset="0"/>
                <a:buNone/>
              </a:pPr>
              <a:endParaRPr lang="en-US" altLang="en-US" sz="1600"/>
            </a:p>
          </p:txBody>
        </p:sp>
        <p:pic>
          <p:nvPicPr>
            <p:cNvPr id="25612" name="Picture 21">
              <a:extLst>
                <a:ext uri="{FF2B5EF4-FFF2-40B4-BE49-F238E27FC236}">
                  <a16:creationId xmlns:a16="http://schemas.microsoft.com/office/drawing/2014/main" id="{91CD565E-047A-4E8C-8416-230CE00FB3B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0" y="1870860"/>
              <a:ext cx="3670387" cy="347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TextBox 22">
              <a:extLst>
                <a:ext uri="{FF2B5EF4-FFF2-40B4-BE49-F238E27FC236}">
                  <a16:creationId xmlns:a16="http://schemas.microsoft.com/office/drawing/2014/main" id="{8169E140-73CA-4C51-A511-5213F008FF06}"/>
                </a:ext>
              </a:extLst>
            </p:cNvPr>
            <p:cNvSpPr txBox="1">
              <a:spLocks noChangeArrowheads="1"/>
            </p:cNvSpPr>
            <p:nvPr/>
          </p:nvSpPr>
          <p:spPr bwMode="auto">
            <a:xfrm>
              <a:off x="5091745" y="4558344"/>
              <a:ext cx="609600" cy="3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t>1.0</a:t>
              </a:r>
            </a:p>
          </p:txBody>
        </p:sp>
      </p:grpSp>
      <p:grpSp>
        <p:nvGrpSpPr>
          <p:cNvPr id="18" name="Group 17">
            <a:extLst>
              <a:ext uri="{FF2B5EF4-FFF2-40B4-BE49-F238E27FC236}">
                <a16:creationId xmlns:a16="http://schemas.microsoft.com/office/drawing/2014/main" id="{45A42F97-10C8-4EEE-B991-3CC0EBBA4747}"/>
              </a:ext>
            </a:extLst>
          </p:cNvPr>
          <p:cNvGrpSpPr>
            <a:grpSpLocks/>
          </p:cNvGrpSpPr>
          <p:nvPr/>
        </p:nvGrpSpPr>
        <p:grpSpPr bwMode="auto">
          <a:xfrm>
            <a:off x="6629400" y="1905000"/>
            <a:ext cx="3278188" cy="3297238"/>
            <a:chOff x="5105400" y="1890252"/>
            <a:chExt cx="3277457" cy="3297984"/>
          </a:xfrm>
        </p:grpSpPr>
        <p:pic>
          <p:nvPicPr>
            <p:cNvPr id="25609" name="Picture 13">
              <a:extLst>
                <a:ext uri="{FF2B5EF4-FFF2-40B4-BE49-F238E27FC236}">
                  <a16:creationId xmlns:a16="http://schemas.microsoft.com/office/drawing/2014/main" id="{3A6A1682-1C32-47AC-BF0E-60AD2D37CD0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890252"/>
              <a:ext cx="3277457" cy="329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Box 16">
              <a:extLst>
                <a:ext uri="{FF2B5EF4-FFF2-40B4-BE49-F238E27FC236}">
                  <a16:creationId xmlns:a16="http://schemas.microsoft.com/office/drawing/2014/main" id="{C2C38362-47F9-4C05-8939-A166C9131400}"/>
                </a:ext>
              </a:extLst>
            </p:cNvPr>
            <p:cNvSpPr txBox="1">
              <a:spLocks noChangeArrowheads="1"/>
            </p:cNvSpPr>
            <p:nvPr/>
          </p:nvSpPr>
          <p:spPr bwMode="auto">
            <a:xfrm>
              <a:off x="5105400" y="4572000"/>
              <a:ext cx="533400" cy="33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t>1.3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eform-ppt-theme">
  <a:themeElements>
    <a:clrScheme name="Coreform">
      <a:dk1>
        <a:sysClr val="windowText" lastClr="000000"/>
      </a:dk1>
      <a:lt1>
        <a:sysClr val="window" lastClr="FFFFFF"/>
      </a:lt1>
      <a:dk2>
        <a:srgbClr val="323232"/>
      </a:dk2>
      <a:lt2>
        <a:srgbClr val="E6E6E6"/>
      </a:lt2>
      <a:accent1>
        <a:srgbClr val="A35149"/>
      </a:accent1>
      <a:accent2>
        <a:srgbClr val="4968AB"/>
      </a:accent2>
      <a:accent3>
        <a:srgbClr val="A1B5BA"/>
      </a:accent3>
      <a:accent4>
        <a:srgbClr val="CFAF63"/>
      </a:accent4>
      <a:accent5>
        <a:srgbClr val="9A8FA5"/>
      </a:accent5>
      <a:accent6>
        <a:srgbClr val="6A806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rgbClr val="0070C0"/>
          </a:solidFill>
        </a:ln>
      </a:spPr>
      <a:bodyPr/>
      <a:lstStyle/>
      <a:style>
        <a:lnRef idx="2">
          <a:schemeClr val="dk1"/>
        </a:lnRef>
        <a:fillRef idx="0">
          <a:schemeClr val="dk1"/>
        </a:fillRef>
        <a:effectRef idx="1">
          <a:schemeClr val="dk1"/>
        </a:effectRef>
        <a:fontRef idx="minor">
          <a:schemeClr val="tx1"/>
        </a:fontRef>
      </a:style>
    </a:lnDef>
  </a:objectDefaults>
  <a:extraClrSchemeLst/>
  <a:extLst>
    <a:ext uri="{05A4C25C-085E-4340-85A3-A5531E510DB2}">
      <thm15:themeFamily xmlns:thm15="http://schemas.microsoft.com/office/thememl/2012/main" name="coreform-ppt-theme" id="{E2933A98-F983-49AA-B594-4B6DD2D54234}" vid="{34EFE23A-C2C4-4180-AE12-B79E9020D1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coreform-ppt-theme</Template>
  <TotalTime>1411</TotalTime>
  <Words>1837</Words>
  <Application>Microsoft Office PowerPoint</Application>
  <PresentationFormat>Widescreen</PresentationFormat>
  <Paragraphs>360</Paragraphs>
  <Slides>35</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35</vt:i4>
      </vt:variant>
    </vt:vector>
  </HeadingPairs>
  <TitlesOfParts>
    <vt:vector size="42" baseType="lpstr">
      <vt:lpstr>Arial</vt:lpstr>
      <vt:lpstr>Arial Black</vt:lpstr>
      <vt:lpstr>Calibri</vt:lpstr>
      <vt:lpstr>Courier New</vt:lpstr>
      <vt:lpstr>Palatino Linotype</vt:lpstr>
      <vt:lpstr>Times New Roman</vt:lpstr>
      <vt:lpstr>coreform-ppt-theme</vt:lpstr>
      <vt:lpstr>PowerPoint Presentation</vt:lpstr>
      <vt:lpstr>PowerPoint Presentation</vt:lpstr>
      <vt:lpstr>PowerPoint Presentation</vt:lpstr>
      <vt:lpstr>TetMesh Scheme</vt:lpstr>
      <vt:lpstr>TetMesh Scheme</vt:lpstr>
      <vt:lpstr>TetMesh Scheme</vt:lpstr>
      <vt:lpstr>TetMesh Scheme</vt:lpstr>
      <vt:lpstr>TetMesh Scheme</vt:lpstr>
      <vt:lpstr>TetMesh Scheme</vt:lpstr>
      <vt:lpstr>TetMesh Scheme</vt:lpstr>
      <vt:lpstr>TetMesh Scheme</vt:lpstr>
      <vt:lpstr>TetMesh Scheme</vt:lpstr>
      <vt:lpstr>TriMesh Scheme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Owen</dc:creator>
  <cp:lastModifiedBy>Ben Taylor</cp:lastModifiedBy>
  <cp:revision>93</cp:revision>
  <cp:lastPrinted>1601-01-01T00:00:00Z</cp:lastPrinted>
  <dcterms:created xsi:type="dcterms:W3CDTF">2008-10-28T01:01:42Z</dcterms:created>
  <dcterms:modified xsi:type="dcterms:W3CDTF">2021-01-05T16:59:11Z</dcterms:modified>
</cp:coreProperties>
</file>