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25"/>
  </p:notesMasterIdLst>
  <p:sldIdLst>
    <p:sldId id="256" r:id="rId2"/>
    <p:sldId id="284" r:id="rId3"/>
    <p:sldId id="298" r:id="rId4"/>
    <p:sldId id="257" r:id="rId5"/>
    <p:sldId id="258" r:id="rId6"/>
    <p:sldId id="261" r:id="rId7"/>
    <p:sldId id="262" r:id="rId8"/>
    <p:sldId id="263" r:id="rId9"/>
    <p:sldId id="265" r:id="rId10"/>
    <p:sldId id="275" r:id="rId11"/>
    <p:sldId id="267" r:id="rId12"/>
    <p:sldId id="259" r:id="rId13"/>
    <p:sldId id="260" r:id="rId14"/>
    <p:sldId id="293" r:id="rId15"/>
    <p:sldId id="269" r:id="rId16"/>
    <p:sldId id="289" r:id="rId17"/>
    <p:sldId id="290" r:id="rId18"/>
    <p:sldId id="288" r:id="rId19"/>
    <p:sldId id="291" r:id="rId20"/>
    <p:sldId id="292" r:id="rId21"/>
    <p:sldId id="274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51D422-7827-467E-B92B-08DEB8CCE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E7731-6566-442D-9BF4-2B314914AB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48248-C077-4029-9AE2-1168BBCBC493}" type="datetimeFigureOut">
              <a:rPr lang="en-US" altLang="en-US"/>
              <a:pPr>
                <a:defRPr/>
              </a:pPr>
              <a:t>1/5/2021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274760-9751-41C0-AD50-1377FDFC5C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7DF92A-9A58-4126-8231-0548896D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6E71F-C0FA-4BE9-A487-7A08117E07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F7F2C-8C32-4BFD-8E1D-731EC38A0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6DA7FF-6581-4F38-9118-B546CC5134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1F0B0A8-8CFE-4CBA-9B1A-5DBBA4D7E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8C9FB6-2535-42D0-975C-A73F5C622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100 Training</a:t>
            </a:r>
          </a:p>
          <a:p>
            <a:r>
              <a:rPr lang="en-US" altLang="en-US"/>
              <a:t>SAND Number: SAND2020-0679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BC99A4D-5833-4E44-8071-46620492B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4C87DD-C7C0-4D8F-83E5-F2DB77F8FC60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53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78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9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12A8278A-5119-4579-A9E3-B5C2175FD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29885" y="6477000"/>
            <a:ext cx="81322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algn="ctr"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7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75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038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7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46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3435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36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56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60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4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0123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5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0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2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655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09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440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1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02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DC795E3A-F3A5-42F5-A154-B4230D75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ea typeface="ＭＳ Ｐゴシック" pitchFamily="34" charset="-128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ea typeface="ＭＳ Ｐゴシック" pitchFamily="34" charset="-128"/>
              </a:rPr>
              <a:t>10. Geometry for Sweeping  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endParaRPr lang="en-US" sz="3600" b="1" dirty="0">
              <a:solidFill>
                <a:srgbClr val="CD0000"/>
              </a:solidFill>
              <a:ea typeface="ＭＳ Ｐゴシック" pitchFamily="34" charset="-128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034CB-DE76-40C6-A196-4C9C0FE49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5334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1A668D-7FF8-4B06-AB7A-3AEF7FF2A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AB1FA7-82C7-456E-8F0B-F5DA3E021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4B4BF94-1AA0-467E-9882-48B8CED4B5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377" y="803276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825099B5-9F02-45B2-88B4-DE5C782A5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68426"/>
            <a:ext cx="7010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Webcutting by extending a selected surface.  Surface can be non-planar</a:t>
            </a:r>
          </a:p>
          <a:p>
            <a:endParaRPr lang="en-US" altLang="en-US" sz="1600"/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A46EC46E-66AD-4F61-ABC1-E03EDE75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81200"/>
            <a:ext cx="25384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>
            <a:extLst>
              <a:ext uri="{FF2B5EF4-FFF2-40B4-BE49-F238E27FC236}">
                <a16:creationId xmlns:a16="http://schemas.microsoft.com/office/drawing/2014/main" id="{D2A9AA30-E5F8-4248-BC12-894B0808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1981200"/>
            <a:ext cx="27003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>
            <a:extLst>
              <a:ext uri="{FF2B5EF4-FFF2-40B4-BE49-F238E27FC236}">
                <a16:creationId xmlns:a16="http://schemas.microsoft.com/office/drawing/2014/main" id="{28D106EC-6B2C-4D20-B344-684EBBEC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057400"/>
            <a:ext cx="2660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1">
            <a:extLst>
              <a:ext uri="{FF2B5EF4-FFF2-40B4-BE49-F238E27FC236}">
                <a16:creationId xmlns:a16="http://schemas.microsoft.com/office/drawing/2014/main" id="{48BA90AB-2E62-4C1C-9D52-CB3ADD8C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1809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Extend webcut from this surface</a:t>
            </a:r>
          </a:p>
        </p:txBody>
      </p:sp>
      <p:sp>
        <p:nvSpPr>
          <p:cNvPr id="14344" name="Line 12">
            <a:extLst>
              <a:ext uri="{FF2B5EF4-FFF2-40B4-BE49-F238E27FC236}">
                <a16:creationId xmlns:a16="http://schemas.microsoft.com/office/drawing/2014/main" id="{09FA1CA3-0AC4-435F-A4C4-F83B901C2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13">
            <a:extLst>
              <a:ext uri="{FF2B5EF4-FFF2-40B4-BE49-F238E27FC236}">
                <a16:creationId xmlns:a16="http://schemas.microsoft.com/office/drawing/2014/main" id="{D924501D-526D-4C01-AA14-F2F7E34F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1844675"/>
            <a:ext cx="180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Preview of webcut</a:t>
            </a:r>
          </a:p>
        </p:txBody>
      </p:sp>
      <p:sp>
        <p:nvSpPr>
          <p:cNvPr id="14346" name="Line 14">
            <a:extLst>
              <a:ext uri="{FF2B5EF4-FFF2-40B4-BE49-F238E27FC236}">
                <a16:creationId xmlns:a16="http://schemas.microsoft.com/office/drawing/2014/main" id="{9B892F42-8DEA-4B53-951C-500B54093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5">
            <a:extLst>
              <a:ext uri="{FF2B5EF4-FFF2-40B4-BE49-F238E27FC236}">
                <a16:creationId xmlns:a16="http://schemas.microsoft.com/office/drawing/2014/main" id="{952805AB-560A-49A6-9485-F0A91ABC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28800"/>
            <a:ext cx="1809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Decomposed volumes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FA512AB-074B-4F25-AE94-22B6C32216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019" y="777876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D23FCE30-6CBB-4878-8B8F-B5A740B7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42672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B45D69FC-16F3-41C0-A07B-26231FC6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1"/>
            <a:ext cx="16271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>
            <a:extLst>
              <a:ext uri="{FF2B5EF4-FFF2-40B4-BE49-F238E27FC236}">
                <a16:creationId xmlns:a16="http://schemas.microsoft.com/office/drawing/2014/main" id="{2B73EE12-AAA5-468C-A751-2466081D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267200"/>
            <a:ext cx="15033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">
            <a:extLst>
              <a:ext uri="{FF2B5EF4-FFF2-40B4-BE49-F238E27FC236}">
                <a16:creationId xmlns:a16="http://schemas.microsoft.com/office/drawing/2014/main" id="{964214B9-C444-44C6-81BD-1D57A5B8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343400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Surface used as sweep webcut tool</a:t>
            </a: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E212C4EA-49B9-435C-9426-68869634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4864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Preview of webcut</a:t>
            </a: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9C8FAC07-9F1E-457D-9FB2-8DDE859A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41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Final decomposition</a:t>
            </a:r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id="{ED999585-849F-452E-AE38-38CB3F841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5" y="4495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2D8698AB-D00C-4635-9B91-595FBDB51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1"/>
            <a:ext cx="830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Webcuts can be made by extruding a surface or curve through the volume along a path</a:t>
            </a:r>
          </a:p>
          <a:p>
            <a:endParaRPr lang="en-US" altLang="en-US" sz="1600"/>
          </a:p>
        </p:txBody>
      </p:sp>
      <p:pic>
        <p:nvPicPr>
          <p:cNvPr id="15371" name="Picture 12">
            <a:extLst>
              <a:ext uri="{FF2B5EF4-FFF2-40B4-BE49-F238E27FC236}">
                <a16:creationId xmlns:a16="http://schemas.microsoft.com/office/drawing/2014/main" id="{2B9F82FF-1DFD-43D1-BDF2-53291BE7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1"/>
            <a:ext cx="13922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>
            <a:extLst>
              <a:ext uri="{FF2B5EF4-FFF2-40B4-BE49-F238E27FC236}">
                <a16:creationId xmlns:a16="http://schemas.microsoft.com/office/drawing/2014/main" id="{BA2B4FF5-7599-4534-8AF4-8ED85A68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828800"/>
            <a:ext cx="1566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>
            <a:extLst>
              <a:ext uri="{FF2B5EF4-FFF2-40B4-BE49-F238E27FC236}">
                <a16:creationId xmlns:a16="http://schemas.microsoft.com/office/drawing/2014/main" id="{AB2393AF-5C29-4077-A95A-02ECFA9A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828800"/>
            <a:ext cx="1698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5">
            <a:extLst>
              <a:ext uri="{FF2B5EF4-FFF2-40B4-BE49-F238E27FC236}">
                <a16:creationId xmlns:a16="http://schemas.microsoft.com/office/drawing/2014/main" id="{2306A1A3-D6A1-4D8E-B3DE-2BBB76DB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60550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Curve used as sweep webcut tool</a:t>
            </a:r>
          </a:p>
        </p:txBody>
      </p:sp>
      <p:sp>
        <p:nvSpPr>
          <p:cNvPr id="15375" name="Line 16">
            <a:extLst>
              <a:ext uri="{FF2B5EF4-FFF2-40B4-BE49-F238E27FC236}">
                <a16:creationId xmlns:a16="http://schemas.microsoft.com/office/drawing/2014/main" id="{6AE72238-5B79-4544-AA30-6C0AB41D9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057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7">
            <a:extLst>
              <a:ext uri="{FF2B5EF4-FFF2-40B4-BE49-F238E27FC236}">
                <a16:creationId xmlns:a16="http://schemas.microsoft.com/office/drawing/2014/main" id="{3052426D-9057-49FC-B121-C3BE6DB1D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8">
            <a:extLst>
              <a:ext uri="{FF2B5EF4-FFF2-40B4-BE49-F238E27FC236}">
                <a16:creationId xmlns:a16="http://schemas.microsoft.com/office/drawing/2014/main" id="{749C92D0-F470-4814-8B5A-56297785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718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Preview of webcut</a:t>
            </a:r>
          </a:p>
        </p:txBody>
      </p:sp>
      <p:sp>
        <p:nvSpPr>
          <p:cNvPr id="15378" name="Text Box 19">
            <a:extLst>
              <a:ext uri="{FF2B5EF4-FFF2-40B4-BE49-F238E27FC236}">
                <a16:creationId xmlns:a16="http://schemas.microsoft.com/office/drawing/2014/main" id="{D748A953-4B79-4C51-B127-91520E49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9876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Final decomposition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57AF792B-A6EC-4F3B-8B77-859AD444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1"/>
            <a:ext cx="19050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/>
              <a:t>Similar results achieved with </a:t>
            </a:r>
            <a:r>
              <a:rPr lang="en-US" sz="1600" b="1"/>
              <a:t>sweep curve</a:t>
            </a:r>
            <a:r>
              <a:rPr lang="en-US" sz="1600"/>
              <a:t> and </a:t>
            </a:r>
            <a:r>
              <a:rPr lang="en-US" sz="1600" b="1"/>
              <a:t>sweep surface</a:t>
            </a:r>
            <a:r>
              <a:rPr lang="en-US" sz="1600"/>
              <a:t> webcut tools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6C75FF-F4C2-455E-97F1-6291A8AE1F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800288"/>
            <a:ext cx="8488363" cy="549275"/>
          </a:xfrm>
        </p:spPr>
        <p:txBody>
          <a:bodyPr/>
          <a:lstStyle/>
          <a:p>
            <a:r>
              <a:rPr lang="en-US" altLang="en-US" dirty="0"/>
              <a:t>Web Cut Examples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BF4A251E-03AE-4645-833C-71A2FAC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0451"/>
            <a:ext cx="36718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D12AE240-EEA8-4101-9B0D-E8AFD656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78050"/>
            <a:ext cx="17129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CDD3FD61-043D-4432-BB86-F2639DD0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540251"/>
            <a:ext cx="19716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33551F86-C7E7-4CEF-AFC4-E182D5C7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32" y="2889062"/>
            <a:ext cx="23225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C942DB20-355A-487F-AFA0-664D4D17683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828800"/>
            <a:ext cx="1633538" cy="4451350"/>
            <a:chOff x="4128" y="1248"/>
            <a:chExt cx="1029" cy="2804"/>
          </a:xfrm>
        </p:grpSpPr>
        <p:sp>
          <p:nvSpPr>
            <p:cNvPr id="16393" name="AutoShape 9">
              <a:extLst>
                <a:ext uri="{FF2B5EF4-FFF2-40B4-BE49-F238E27FC236}">
                  <a16:creationId xmlns:a16="http://schemas.microsoft.com/office/drawing/2014/main" id="{8A5BE17B-E3CE-4FD6-AC62-D94A42F3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6394" name="Rectangle 10">
              <a:extLst>
                <a:ext uri="{FF2B5EF4-FFF2-40B4-BE49-F238E27FC236}">
                  <a16:creationId xmlns:a16="http://schemas.microsoft.com/office/drawing/2014/main" id="{BD460C37-F48F-4C6D-A9DA-4B7D029C5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92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ja-JP" altLang="en-US" sz="1600">
                  <a:latin typeface="Times New Roman" panose="02020603050405020304" pitchFamily="18" charset="0"/>
                </a:rPr>
                <a:t>“</a:t>
              </a:r>
              <a:r>
                <a:rPr lang="en-US" altLang="ja-JP" sz="1600">
                  <a:latin typeface="Times New Roman" panose="02020603050405020304" pitchFamily="18" charset="0"/>
                </a:rPr>
                <a:t>Sweepable</a:t>
              </a:r>
              <a:r>
                <a:rPr lang="ja-JP" altLang="en-US" sz="1600">
                  <a:latin typeface="Times New Roman" panose="02020603050405020304" pitchFamily="18" charset="0"/>
                </a:rPr>
                <a:t>”</a:t>
              </a:r>
              <a:endParaRPr lang="en-US" altLang="ja-JP" sz="1600">
                <a:latin typeface="Times New Roman" panose="02020603050405020304" pitchFamily="18" charset="0"/>
              </a:endParaRPr>
            </a:p>
            <a:p>
              <a:r>
                <a:rPr lang="en-US" altLang="en-US" sz="1600">
                  <a:latin typeface="Times New Roman" panose="02020603050405020304" pitchFamily="18" charset="0"/>
                </a:rPr>
                <a:t>in this direction</a:t>
              </a:r>
            </a:p>
          </p:txBody>
        </p:sp>
        <p:sp>
          <p:nvSpPr>
            <p:cNvPr id="16395" name="Rectangle 11">
              <a:extLst>
                <a:ext uri="{FF2B5EF4-FFF2-40B4-BE49-F238E27FC236}">
                  <a16:creationId xmlns:a16="http://schemas.microsoft.com/office/drawing/2014/main" id="{7A71C5E5-FD70-486A-A62A-4E9DD08A4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40"/>
              <a:ext cx="10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With poor quality</a:t>
              </a:r>
            </a:p>
          </p:txBody>
        </p:sp>
        <p:sp>
          <p:nvSpPr>
            <p:cNvPr id="16396" name="Line 12">
              <a:extLst>
                <a:ext uri="{FF2B5EF4-FFF2-40B4-BE49-F238E27FC236}">
                  <a16:creationId xmlns:a16="http://schemas.microsoft.com/office/drawing/2014/main" id="{BA060649-2FAB-4528-B1CB-6C4F794DB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120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2" name="Rectangle 13">
            <a:extLst>
              <a:ext uri="{FF2B5EF4-FFF2-40B4-BE49-F238E27FC236}">
                <a16:creationId xmlns:a16="http://schemas.microsoft.com/office/drawing/2014/main" id="{275A72A5-0090-4A81-A95E-BF81127E0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6019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Regardless of where you intend to cut your model if you are having difficultly determining where to cut  a model a good place to start is the center of any fillets.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8A17F01-F3DB-45D2-B4C9-016094DEC9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004889"/>
            <a:ext cx="8488363" cy="549275"/>
          </a:xfrm>
        </p:spPr>
        <p:txBody>
          <a:bodyPr/>
          <a:lstStyle/>
          <a:p>
            <a:r>
              <a:rPr lang="en-US" altLang="en-US"/>
              <a:t>Web Cut Examples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217B49F3-B096-4DDD-A872-F6FA4927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6" y="1500189"/>
            <a:ext cx="28225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14793C4F-FA7D-4089-B406-3371AF33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600201"/>
            <a:ext cx="23923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B19AAEA5-FE18-4DDD-A2E7-1B6F848CAF1B}"/>
              </a:ext>
            </a:extLst>
          </p:cNvPr>
          <p:cNvGrpSpPr>
            <a:grpSpLocks/>
          </p:cNvGrpSpPr>
          <p:nvPr/>
        </p:nvGrpSpPr>
        <p:grpSpPr bwMode="auto">
          <a:xfrm>
            <a:off x="8077201" y="762001"/>
            <a:ext cx="1901825" cy="1198563"/>
            <a:chOff x="4224" y="1165"/>
            <a:chExt cx="1198" cy="755"/>
          </a:xfrm>
        </p:grpSpPr>
        <p:sp>
          <p:nvSpPr>
            <p:cNvPr id="17422" name="AutoShape 7">
              <a:extLst>
                <a:ext uri="{FF2B5EF4-FFF2-40B4-BE49-F238E27FC236}">
                  <a16:creationId xmlns:a16="http://schemas.microsoft.com/office/drawing/2014/main" id="{56B75041-DFDD-4557-959F-DB858F536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392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7423" name="Rectangle 8">
              <a:extLst>
                <a:ext uri="{FF2B5EF4-FFF2-40B4-BE49-F238E27FC236}">
                  <a16:creationId xmlns:a16="http://schemas.microsoft.com/office/drawing/2014/main" id="{6792A0F9-730D-465A-9415-AB3BA2F49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165"/>
              <a:ext cx="119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New sweep direction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14" name="Group 9">
            <a:extLst>
              <a:ext uri="{FF2B5EF4-FFF2-40B4-BE49-F238E27FC236}">
                <a16:creationId xmlns:a16="http://schemas.microsoft.com/office/drawing/2014/main" id="{73F3D5A0-1136-459E-B5CC-EB592AC359A4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204913"/>
            <a:ext cx="5559425" cy="1452562"/>
            <a:chOff x="192" y="526"/>
            <a:chExt cx="3502" cy="915"/>
          </a:xfrm>
        </p:grpSpPr>
        <p:sp>
          <p:nvSpPr>
            <p:cNvPr id="17419" name="Rectangle 10">
              <a:extLst>
                <a:ext uri="{FF2B5EF4-FFF2-40B4-BE49-F238E27FC236}">
                  <a16:creationId xmlns:a16="http://schemas.microsoft.com/office/drawing/2014/main" id="{C4F08060-5EFC-4AD0-969C-48F8A020F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64"/>
              <a:ext cx="230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Cutting through centers of fillets gives added flexibility in sweeping and helps improve quality</a:t>
              </a:r>
            </a:p>
          </p:txBody>
        </p:sp>
        <p:sp>
          <p:nvSpPr>
            <p:cNvPr id="17420" name="Line 11">
              <a:extLst>
                <a:ext uri="{FF2B5EF4-FFF2-40B4-BE49-F238E27FC236}">
                  <a16:creationId xmlns:a16="http://schemas.microsoft.com/office/drawing/2014/main" id="{3F9B023E-33D6-45F4-80B3-CD9AFB325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52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2">
              <a:extLst>
                <a:ext uri="{FF2B5EF4-FFF2-40B4-BE49-F238E27FC236}">
                  <a16:creationId xmlns:a16="http://schemas.microsoft.com/office/drawing/2014/main" id="{1E66D60D-C1C4-4C6D-B0D6-19C3C3456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0" y="115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6F71A2C8-350B-4370-B08C-3880107A3EF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713163"/>
            <a:ext cx="8516938" cy="3098800"/>
            <a:chOff x="288" y="2208"/>
            <a:chExt cx="5365" cy="1952"/>
          </a:xfrm>
        </p:grpSpPr>
        <p:pic>
          <p:nvPicPr>
            <p:cNvPr id="17416" name="Picture 14">
              <a:extLst>
                <a:ext uri="{FF2B5EF4-FFF2-40B4-BE49-F238E27FC236}">
                  <a16:creationId xmlns:a16="http://schemas.microsoft.com/office/drawing/2014/main" id="{7DF3D476-DC82-49EE-97EA-613F5B11F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08"/>
              <a:ext cx="1903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5">
              <a:extLst>
                <a:ext uri="{FF2B5EF4-FFF2-40B4-BE49-F238E27FC236}">
                  <a16:creationId xmlns:a16="http://schemas.microsoft.com/office/drawing/2014/main" id="{E8FD76ED-F752-470C-BE1B-9394A60D9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592"/>
              <a:ext cx="1662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6">
              <a:extLst>
                <a:ext uri="{FF2B5EF4-FFF2-40B4-BE49-F238E27FC236}">
                  <a16:creationId xmlns:a16="http://schemas.microsoft.com/office/drawing/2014/main" id="{FFD6C8AF-A37D-4068-8003-F40B499B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544"/>
              <a:ext cx="1573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6DD8A40-7D50-4170-BFFB-BE90696B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3390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44C2DD74-703B-40B2-9F53-1B20E8DA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2800"/>
            <a:ext cx="3124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95123FD-4BCE-458F-AC78-056976F5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8B33C18A-4234-4BB6-9823-4FC71BDBF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90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C6E6065A-1BB8-45F5-A5A2-71CFE446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27940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4D74978C-EC20-4B9E-94B6-985DF06D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>
            <a:fillRect/>
          </a:stretch>
        </p:blipFill>
        <p:spPr bwMode="auto">
          <a:xfrm>
            <a:off x="6934200" y="3429000"/>
            <a:ext cx="2800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>
            <a:extLst>
              <a:ext uri="{FF2B5EF4-FFF2-40B4-BE49-F238E27FC236}">
                <a16:creationId xmlns:a16="http://schemas.microsoft.com/office/drawing/2014/main" id="{E0B561C3-9A5A-413B-BD67-BEBBD2BD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3124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D47F0CDD-A757-425B-91BA-5FC34578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10668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DF33D811-8933-4E42-A3F3-F7DD8053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572000"/>
            <a:ext cx="10668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8443" name="Picture 11">
            <a:extLst>
              <a:ext uri="{FF2B5EF4-FFF2-40B4-BE49-F238E27FC236}">
                <a16:creationId xmlns:a16="http://schemas.microsoft.com/office/drawing/2014/main" id="{A6096815-37CE-4A08-ABAD-B8015DE4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/>
          <a:stretch>
            <a:fillRect/>
          </a:stretch>
        </p:blipFill>
        <p:spPr bwMode="auto">
          <a:xfrm>
            <a:off x="4191000" y="304800"/>
            <a:ext cx="304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5FCBDCD4-3DFF-4DDD-9A87-28A131D3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5418"/>
          <a:stretch>
            <a:fillRect/>
          </a:stretch>
        </p:blipFill>
        <p:spPr bwMode="auto">
          <a:xfrm>
            <a:off x="5562600" y="1600200"/>
            <a:ext cx="487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>
            <a:extLst>
              <a:ext uri="{FF2B5EF4-FFF2-40B4-BE49-F238E27FC236}">
                <a16:creationId xmlns:a16="http://schemas.microsoft.com/office/drawing/2014/main" id="{743F187E-3001-4163-BE05-CFF6711AA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81400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Avoid cuts which leave small sliver surfaces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25ADECD9-535B-43CC-ABAB-350E5304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1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Moving the cut only slightly will save trouble merging</a:t>
            </a: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F2DC417-3529-41EF-9FA0-29874B895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2578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BF19899C-E319-4CD4-95CC-009B443AA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3434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AutoShape 17">
            <a:extLst>
              <a:ext uri="{FF2B5EF4-FFF2-40B4-BE49-F238E27FC236}">
                <a16:creationId xmlns:a16="http://schemas.microsoft.com/office/drawing/2014/main" id="{4854B3C9-D338-4CAD-8703-A072FD6DE410}"/>
              </a:ext>
            </a:extLst>
          </p:cNvPr>
          <p:cNvSpPr>
            <a:spLocks noChangeArrowheads="1"/>
          </p:cNvSpPr>
          <p:nvPr/>
        </p:nvSpPr>
        <p:spPr bwMode="auto">
          <a:xfrm rot="-4610942">
            <a:off x="6477000" y="228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50" name="AutoShape 18">
            <a:extLst>
              <a:ext uri="{FF2B5EF4-FFF2-40B4-BE49-F238E27FC236}">
                <a16:creationId xmlns:a16="http://schemas.microsoft.com/office/drawing/2014/main" id="{46AD075C-4C3E-4840-A1C2-3442160151FA}"/>
              </a:ext>
            </a:extLst>
          </p:cNvPr>
          <p:cNvSpPr>
            <a:spLocks noChangeArrowheads="1"/>
          </p:cNvSpPr>
          <p:nvPr/>
        </p:nvSpPr>
        <p:spPr bwMode="auto">
          <a:xfrm rot="-526292">
            <a:off x="4724400" y="228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51" name="Rectangle 20">
            <a:extLst>
              <a:ext uri="{FF2B5EF4-FFF2-40B4-BE49-F238E27FC236}">
                <a16:creationId xmlns:a16="http://schemas.microsoft.com/office/drawing/2014/main" id="{66DC98AE-D3FE-4E7E-86FB-B398C874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444" y="752056"/>
            <a:ext cx="3886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>
            <a:extLst>
              <a:ext uri="{FF2B5EF4-FFF2-40B4-BE49-F238E27FC236}">
                <a16:creationId xmlns:a16="http://schemas.microsoft.com/office/drawing/2014/main" id="{C3B23809-C078-412A-BFDA-89264E18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1058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  <p:pic>
        <p:nvPicPr>
          <p:cNvPr id="19459" name="Picture 12">
            <a:extLst>
              <a:ext uri="{FF2B5EF4-FFF2-40B4-BE49-F238E27FC236}">
                <a16:creationId xmlns:a16="http://schemas.microsoft.com/office/drawing/2014/main" id="{B921C060-1B27-43CA-B29E-E2EA52BC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4883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>
            <a:extLst>
              <a:ext uri="{FF2B5EF4-FFF2-40B4-BE49-F238E27FC236}">
                <a16:creationId xmlns:a16="http://schemas.microsoft.com/office/drawing/2014/main" id="{E7CAD83E-5921-4E4E-9957-DD5CB2EB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581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7">
            <a:extLst>
              <a:ext uri="{FF2B5EF4-FFF2-40B4-BE49-F238E27FC236}">
                <a16:creationId xmlns:a16="http://schemas.microsoft.com/office/drawing/2014/main" id="{97FD4174-8AAE-4E17-ADE0-7E86231D2483}"/>
              </a:ext>
            </a:extLst>
          </p:cNvPr>
          <p:cNvSpPr>
            <a:spLocks noChangeArrowheads="1"/>
          </p:cNvSpPr>
          <p:nvPr/>
        </p:nvSpPr>
        <p:spPr bwMode="auto">
          <a:xfrm rot="-247913">
            <a:off x="7121525" y="434975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2" name="AutoShape 7">
            <a:extLst>
              <a:ext uri="{FF2B5EF4-FFF2-40B4-BE49-F238E27FC236}">
                <a16:creationId xmlns:a16="http://schemas.microsoft.com/office/drawing/2014/main" id="{1072F27C-22F9-4C9C-BD72-5E50C35ADC45}"/>
              </a:ext>
            </a:extLst>
          </p:cNvPr>
          <p:cNvSpPr>
            <a:spLocks noChangeArrowheads="1"/>
          </p:cNvSpPr>
          <p:nvPr/>
        </p:nvSpPr>
        <p:spPr bwMode="auto">
          <a:xfrm rot="467691">
            <a:off x="9744075" y="3059113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3" name="Line 9">
            <a:extLst>
              <a:ext uri="{FF2B5EF4-FFF2-40B4-BE49-F238E27FC236}">
                <a16:creationId xmlns:a16="http://schemas.microsoft.com/office/drawing/2014/main" id="{FD767A76-E2E2-4DC5-AD44-FD8DC2EA88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3810000"/>
            <a:ext cx="914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>
            <a:extLst>
              <a:ext uri="{FF2B5EF4-FFF2-40B4-BE49-F238E27FC236}">
                <a16:creationId xmlns:a16="http://schemas.microsoft.com/office/drawing/2014/main" id="{255A577D-5019-4B42-B4FC-6470CA16A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486401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Note: Torus surface was split to match sweep direction</a:t>
            </a: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D36E6B47-F7A1-406A-8774-5DC4EFF03013}"/>
              </a:ext>
            </a:extLst>
          </p:cNvPr>
          <p:cNvSpPr/>
          <p:nvPr/>
        </p:nvSpPr>
        <p:spPr bwMode="auto">
          <a:xfrm rot="20563557">
            <a:off x="7572375" y="2620963"/>
            <a:ext cx="1371600" cy="914400"/>
          </a:xfrm>
          <a:prstGeom prst="circularArrow">
            <a:avLst>
              <a:gd name="adj1" fmla="val 7763"/>
              <a:gd name="adj2" fmla="val 1086728"/>
              <a:gd name="adj3" fmla="val 19241294"/>
              <a:gd name="adj4" fmla="val 11964059"/>
              <a:gd name="adj5" fmla="val 13066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C98F81BE-FD7E-4ABD-9D52-72061911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00601"/>
            <a:ext cx="243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Note: Webcut using an offset surface from the torus – provides good quality elements</a:t>
            </a:r>
          </a:p>
        </p:txBody>
      </p:sp>
      <p:sp>
        <p:nvSpPr>
          <p:cNvPr id="19467" name="Line 9">
            <a:extLst>
              <a:ext uri="{FF2B5EF4-FFF2-40B4-BE49-F238E27FC236}">
                <a16:creationId xmlns:a16="http://schemas.microsoft.com/office/drawing/2014/main" id="{78A7CD94-8F49-435D-953A-FCCF92F9A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36576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34C0F4B-0C0B-4DCC-A205-5A90F074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/>
          <a:stretch>
            <a:fillRect/>
          </a:stretch>
        </p:blipFill>
        <p:spPr bwMode="auto">
          <a:xfrm>
            <a:off x="4419601" y="1524001"/>
            <a:ext cx="5534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D81C7AAA-5E8E-4D7D-ADB6-3801F830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6" b="18243"/>
          <a:stretch>
            <a:fillRect/>
          </a:stretch>
        </p:blipFill>
        <p:spPr bwMode="auto">
          <a:xfrm>
            <a:off x="2057401" y="2286000"/>
            <a:ext cx="297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B332C5D-7D7B-49E6-A304-47DBB80F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1"/>
            <a:ext cx="29591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389FDE65-5463-41C2-A756-7E146B19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4940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95653D16-6C63-4759-B900-A3A42CDA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1"/>
            <a:ext cx="2971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7">
            <a:extLst>
              <a:ext uri="{FF2B5EF4-FFF2-40B4-BE49-F238E27FC236}">
                <a16:creationId xmlns:a16="http://schemas.microsoft.com/office/drawing/2014/main" id="{B57DF332-FF25-4C4C-8B4E-D877B59FF2E1}"/>
              </a:ext>
            </a:extLst>
          </p:cNvPr>
          <p:cNvSpPr>
            <a:spLocks noChangeArrowheads="1"/>
          </p:cNvSpPr>
          <p:nvPr/>
        </p:nvSpPr>
        <p:spPr bwMode="auto">
          <a:xfrm rot="-576556">
            <a:off x="7620000" y="5562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D2D398E8-B8D6-47BE-9ED0-DD6349AC22CF}"/>
              </a:ext>
            </a:extLst>
          </p:cNvPr>
          <p:cNvSpPr>
            <a:spLocks noChangeArrowheads="1"/>
          </p:cNvSpPr>
          <p:nvPr/>
        </p:nvSpPr>
        <p:spPr bwMode="auto">
          <a:xfrm rot="4301116">
            <a:off x="4419600" y="4572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9" name="Rectangle 10">
            <a:extLst>
              <a:ext uri="{FF2B5EF4-FFF2-40B4-BE49-F238E27FC236}">
                <a16:creationId xmlns:a16="http://schemas.microsoft.com/office/drawing/2014/main" id="{BDE91ECF-EF65-4E21-8CCF-5FCB3015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84188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C858911-42EF-443C-AA0E-F7F71B17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447800"/>
            <a:ext cx="49958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4367925A-27EC-4F37-9845-B96CD4FB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/>
          <a:stretch>
            <a:fillRect/>
          </a:stretch>
        </p:blipFill>
        <p:spPr bwMode="auto">
          <a:xfrm>
            <a:off x="1905001" y="1828800"/>
            <a:ext cx="40052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8BA0ED2-3395-4CFA-BCFC-DB67D146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/>
          <a:stretch>
            <a:fillRect/>
          </a:stretch>
        </p:blipFill>
        <p:spPr bwMode="auto">
          <a:xfrm>
            <a:off x="1676400" y="4267200"/>
            <a:ext cx="7462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4FC4CC6-CAB2-4D29-91CE-8302837B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2" b="17174"/>
          <a:stretch>
            <a:fillRect/>
          </a:stretch>
        </p:blipFill>
        <p:spPr bwMode="auto">
          <a:xfrm>
            <a:off x="3200400" y="5562600"/>
            <a:ext cx="7151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21E64B7-9A6A-4080-9F45-6D68D267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>
            <a:fillRect/>
          </a:stretch>
        </p:blipFill>
        <p:spPr bwMode="auto">
          <a:xfrm>
            <a:off x="2514601" y="1066801"/>
            <a:ext cx="42386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7">
            <a:extLst>
              <a:ext uri="{FF2B5EF4-FFF2-40B4-BE49-F238E27FC236}">
                <a16:creationId xmlns:a16="http://schemas.microsoft.com/office/drawing/2014/main" id="{2A6C4D89-99F2-4E4D-8AC4-02DBCB4C65FC}"/>
              </a:ext>
            </a:extLst>
          </p:cNvPr>
          <p:cNvSpPr>
            <a:spLocks noChangeArrowheads="1"/>
          </p:cNvSpPr>
          <p:nvPr/>
        </p:nvSpPr>
        <p:spPr bwMode="auto">
          <a:xfrm rot="-4185754">
            <a:off x="7848600" y="2209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33A7BED0-A601-4235-8808-EBCA61493C14}"/>
              </a:ext>
            </a:extLst>
          </p:cNvPr>
          <p:cNvSpPr>
            <a:spLocks noChangeArrowheads="1"/>
          </p:cNvSpPr>
          <p:nvPr/>
        </p:nvSpPr>
        <p:spPr bwMode="auto">
          <a:xfrm rot="-5282482">
            <a:off x="8077200" y="57912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5ECE34C7-936C-4AA7-88FD-3A4FBA805925}"/>
              </a:ext>
            </a:extLst>
          </p:cNvPr>
          <p:cNvSpPr>
            <a:spLocks noChangeArrowheads="1"/>
          </p:cNvSpPr>
          <p:nvPr/>
        </p:nvSpPr>
        <p:spPr bwMode="auto">
          <a:xfrm rot="-4185754">
            <a:off x="7162800" y="16002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4" name="AutoShape 10">
            <a:extLst>
              <a:ext uri="{FF2B5EF4-FFF2-40B4-BE49-F238E27FC236}">
                <a16:creationId xmlns:a16="http://schemas.microsoft.com/office/drawing/2014/main" id="{E8EB2A2C-9D4C-4B86-AE3C-5732E90F0801}"/>
              </a:ext>
            </a:extLst>
          </p:cNvPr>
          <p:cNvSpPr>
            <a:spLocks noChangeArrowheads="1"/>
          </p:cNvSpPr>
          <p:nvPr/>
        </p:nvSpPr>
        <p:spPr bwMode="auto">
          <a:xfrm rot="5560009">
            <a:off x="3505200" y="4419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858945F2-290E-4671-9B0E-ADE5455B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398" y="418279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>
            <a:extLst>
              <a:ext uri="{FF2B5EF4-FFF2-40B4-BE49-F238E27FC236}">
                <a16:creationId xmlns:a16="http://schemas.microsoft.com/office/drawing/2014/main" id="{2E21734B-9F13-48EA-B259-DB4D1343F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52832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0">
            <a:extLst>
              <a:ext uri="{FF2B5EF4-FFF2-40B4-BE49-F238E27FC236}">
                <a16:creationId xmlns:a16="http://schemas.microsoft.com/office/drawing/2014/main" id="{4CCD7866-77C7-49F3-957D-CBCCD8B681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3625"/>
            <a:ext cx="37338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7">
            <a:extLst>
              <a:ext uri="{FF2B5EF4-FFF2-40B4-BE49-F238E27FC236}">
                <a16:creationId xmlns:a16="http://schemas.microsoft.com/office/drawing/2014/main" id="{69DA40E3-F9F1-4B3D-B853-A5113913CE5B}"/>
              </a:ext>
            </a:extLst>
          </p:cNvPr>
          <p:cNvSpPr>
            <a:spLocks noChangeArrowheads="1"/>
          </p:cNvSpPr>
          <p:nvPr/>
        </p:nvSpPr>
        <p:spPr bwMode="auto">
          <a:xfrm rot="-4554953">
            <a:off x="6718300" y="5299075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3" name="AutoShape 7">
            <a:extLst>
              <a:ext uri="{FF2B5EF4-FFF2-40B4-BE49-F238E27FC236}">
                <a16:creationId xmlns:a16="http://schemas.microsoft.com/office/drawing/2014/main" id="{B8C10D82-38CA-4F29-96D6-710A1C61219C}"/>
              </a:ext>
            </a:extLst>
          </p:cNvPr>
          <p:cNvSpPr>
            <a:spLocks noChangeArrowheads="1"/>
          </p:cNvSpPr>
          <p:nvPr/>
        </p:nvSpPr>
        <p:spPr bwMode="auto">
          <a:xfrm rot="10437544">
            <a:off x="5359400" y="4198939"/>
            <a:ext cx="165100" cy="485775"/>
          </a:xfrm>
          <a:prstGeom prst="downArrow">
            <a:avLst>
              <a:gd name="adj1" fmla="val 50000"/>
              <a:gd name="adj2" fmla="val 1078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4" name="AutoShape 7">
            <a:extLst>
              <a:ext uri="{FF2B5EF4-FFF2-40B4-BE49-F238E27FC236}">
                <a16:creationId xmlns:a16="http://schemas.microsoft.com/office/drawing/2014/main" id="{FCD0B039-7BA7-45CC-82DF-D54EBF1248E2}"/>
              </a:ext>
            </a:extLst>
          </p:cNvPr>
          <p:cNvSpPr>
            <a:spLocks noChangeArrowheads="1"/>
          </p:cNvSpPr>
          <p:nvPr/>
        </p:nvSpPr>
        <p:spPr bwMode="auto">
          <a:xfrm rot="10437544">
            <a:off x="6807200" y="4732339"/>
            <a:ext cx="165100" cy="485775"/>
          </a:xfrm>
          <a:prstGeom prst="downArrow">
            <a:avLst>
              <a:gd name="adj1" fmla="val 50000"/>
              <a:gd name="adj2" fmla="val 1078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E1BC2518-751E-4F3A-8D45-7AC054FB674C}"/>
              </a:ext>
            </a:extLst>
          </p:cNvPr>
          <p:cNvSpPr>
            <a:spLocks noChangeArrowheads="1"/>
          </p:cNvSpPr>
          <p:nvPr/>
        </p:nvSpPr>
        <p:spPr bwMode="auto">
          <a:xfrm rot="-7193110">
            <a:off x="5732463" y="3454401"/>
            <a:ext cx="163513" cy="487362"/>
          </a:xfrm>
          <a:prstGeom prst="downArrow">
            <a:avLst>
              <a:gd name="adj1" fmla="val 50000"/>
              <a:gd name="adj2" fmla="val 1092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6" name="AutoShape 7">
            <a:extLst>
              <a:ext uri="{FF2B5EF4-FFF2-40B4-BE49-F238E27FC236}">
                <a16:creationId xmlns:a16="http://schemas.microsoft.com/office/drawing/2014/main" id="{145D2E66-5381-4298-A1BD-9FD0A0BA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4884738"/>
            <a:ext cx="165100" cy="487362"/>
          </a:xfrm>
          <a:prstGeom prst="downArrow">
            <a:avLst>
              <a:gd name="adj1" fmla="val 50000"/>
              <a:gd name="adj2" fmla="val 108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7" name="AutoShape 7">
            <a:extLst>
              <a:ext uri="{FF2B5EF4-FFF2-40B4-BE49-F238E27FC236}">
                <a16:creationId xmlns:a16="http://schemas.microsoft.com/office/drawing/2014/main" id="{EB552BCE-A788-4BC3-ACE7-AB197BFB8B0A}"/>
              </a:ext>
            </a:extLst>
          </p:cNvPr>
          <p:cNvSpPr>
            <a:spLocks noChangeArrowheads="1"/>
          </p:cNvSpPr>
          <p:nvPr/>
        </p:nvSpPr>
        <p:spPr bwMode="auto">
          <a:xfrm rot="7472057">
            <a:off x="5726907" y="4229894"/>
            <a:ext cx="165100" cy="487363"/>
          </a:xfrm>
          <a:prstGeom prst="downArrow">
            <a:avLst>
              <a:gd name="adj1" fmla="val 50000"/>
              <a:gd name="adj2" fmla="val 108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8" name="AutoShape 7">
            <a:extLst>
              <a:ext uri="{FF2B5EF4-FFF2-40B4-BE49-F238E27FC236}">
                <a16:creationId xmlns:a16="http://schemas.microsoft.com/office/drawing/2014/main" id="{18C4A236-6BB7-4125-A806-91033AF7F480}"/>
              </a:ext>
            </a:extLst>
          </p:cNvPr>
          <p:cNvSpPr>
            <a:spLocks noChangeArrowheads="1"/>
          </p:cNvSpPr>
          <p:nvPr/>
        </p:nvSpPr>
        <p:spPr bwMode="auto">
          <a:xfrm rot="-568819">
            <a:off x="8229600" y="3505201"/>
            <a:ext cx="165100" cy="487363"/>
          </a:xfrm>
          <a:prstGeom prst="downArrow">
            <a:avLst>
              <a:gd name="adj1" fmla="val 50000"/>
              <a:gd name="adj2" fmla="val 108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6C45A351-0DD4-4334-BD95-2C9BAA4D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0060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Note: fillets were split</a:t>
            </a:r>
          </a:p>
        </p:txBody>
      </p:sp>
      <p:sp>
        <p:nvSpPr>
          <p:cNvPr id="22540" name="Text Box 10">
            <a:extLst>
              <a:ext uri="{FF2B5EF4-FFF2-40B4-BE49-F238E27FC236}">
                <a16:creationId xmlns:a16="http://schemas.microsoft.com/office/drawing/2014/main" id="{523C82C2-C5C2-4F3F-A476-902DCB2A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38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Rounded parts sweep along axis of curvature</a:t>
            </a:r>
          </a:p>
        </p:txBody>
      </p:sp>
      <p:sp>
        <p:nvSpPr>
          <p:cNvPr id="22541" name="Text Box 10">
            <a:extLst>
              <a:ext uri="{FF2B5EF4-FFF2-40B4-BE49-F238E27FC236}">
                <a16:creationId xmlns:a16="http://schemas.microsoft.com/office/drawing/2014/main" id="{261B6EEC-D188-4B39-A57F-A7F4710A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14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Sweep through thin parts</a:t>
            </a:r>
          </a:p>
        </p:txBody>
      </p:sp>
      <p:sp>
        <p:nvSpPr>
          <p:cNvPr id="22542" name="Line 9">
            <a:extLst>
              <a:ext uri="{FF2B5EF4-FFF2-40B4-BE49-F238E27FC236}">
                <a16:creationId xmlns:a16="http://schemas.microsoft.com/office/drawing/2014/main" id="{FEA0E437-9665-41D8-BBFC-30C443A03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876800"/>
            <a:ext cx="1600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Rectangle 12">
            <a:extLst>
              <a:ext uri="{FF2B5EF4-FFF2-40B4-BE49-F238E27FC236}">
                <a16:creationId xmlns:a16="http://schemas.microsoft.com/office/drawing/2014/main" id="{7C100C67-2EB9-4BA2-843D-1BF96FF2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1" y="47379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B49B7F1-0552-4937-B511-CBF8862F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22388"/>
            <a:ext cx="5715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>
            <a:extLst>
              <a:ext uri="{FF2B5EF4-FFF2-40B4-BE49-F238E27FC236}">
                <a16:creationId xmlns:a16="http://schemas.microsoft.com/office/drawing/2014/main" id="{BABD6825-6AA2-4CA7-9916-C6FEC3FFEB84}"/>
              </a:ext>
            </a:extLst>
          </p:cNvPr>
          <p:cNvSpPr>
            <a:spLocks noChangeArrowheads="1"/>
          </p:cNvSpPr>
          <p:nvPr/>
        </p:nvSpPr>
        <p:spPr bwMode="auto">
          <a:xfrm rot="-9653895">
            <a:off x="7772400" y="19812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40713A21-4F96-4B75-850E-D0C32C18A680}"/>
              </a:ext>
            </a:extLst>
          </p:cNvPr>
          <p:cNvSpPr>
            <a:spLocks noChangeArrowheads="1"/>
          </p:cNvSpPr>
          <p:nvPr/>
        </p:nvSpPr>
        <p:spPr bwMode="auto">
          <a:xfrm rot="8205276">
            <a:off x="4191000" y="28194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5227AE2F-8290-4EA1-BB02-E438F0357C98}"/>
              </a:ext>
            </a:extLst>
          </p:cNvPr>
          <p:cNvSpPr>
            <a:spLocks noChangeArrowheads="1"/>
          </p:cNvSpPr>
          <p:nvPr/>
        </p:nvSpPr>
        <p:spPr bwMode="auto">
          <a:xfrm rot="7663057">
            <a:off x="4419600" y="5360988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8992ABD2-5027-4289-A10B-1FADBC38E11D}"/>
              </a:ext>
            </a:extLst>
          </p:cNvPr>
          <p:cNvSpPr>
            <a:spLocks noChangeArrowheads="1"/>
          </p:cNvSpPr>
          <p:nvPr/>
        </p:nvSpPr>
        <p:spPr bwMode="auto">
          <a:xfrm rot="6246258">
            <a:off x="5181600" y="1169988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17C593A5-7614-4AB7-A1C0-EFAC591482D9}"/>
              </a:ext>
            </a:extLst>
          </p:cNvPr>
          <p:cNvSpPr>
            <a:spLocks noChangeArrowheads="1"/>
          </p:cNvSpPr>
          <p:nvPr/>
        </p:nvSpPr>
        <p:spPr bwMode="auto">
          <a:xfrm rot="7629897">
            <a:off x="6248400" y="4217988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60" name="Rectangle 12">
            <a:extLst>
              <a:ext uri="{FF2B5EF4-FFF2-40B4-BE49-F238E27FC236}">
                <a16:creationId xmlns:a16="http://schemas.microsoft.com/office/drawing/2014/main" id="{1A73CC77-43B3-437E-B905-9BDFC135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25989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extLst>
              <a:ext uri="{FF2B5EF4-FFF2-40B4-BE49-F238E27FC236}">
                <a16:creationId xmlns:a16="http://schemas.microsoft.com/office/drawing/2014/main" id="{817D29F9-59C2-4B7E-A37A-34B5BF17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E3A7ED8D-41A8-4B65-BDA1-4A62FD22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3A9A8B1E-174E-47AC-A1C9-EEB6987F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559BC587-4E6F-4F6A-B19F-35B3B7EA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7721B7F3-EE07-4189-AF2C-8901FAB9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F9CE2730-B549-493D-8DDD-EF6F4C9F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58B75AC5-AABC-4669-83AB-2DB2497C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5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53" name="Rectangle 11">
            <a:extLst>
              <a:ext uri="{FF2B5EF4-FFF2-40B4-BE49-F238E27FC236}">
                <a16:creationId xmlns:a16="http://schemas.microsoft.com/office/drawing/2014/main" id="{77C55B6E-CDD3-4EBB-B81A-203769B5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775" y="530226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The Basic CUBIT™ Process</a:t>
            </a:r>
          </a:p>
        </p:txBody>
      </p:sp>
      <p:pic>
        <p:nvPicPr>
          <p:cNvPr id="6154" name="Picture 12">
            <a:extLst>
              <a:ext uri="{FF2B5EF4-FFF2-40B4-BE49-F238E27FC236}">
                <a16:creationId xmlns:a16="http://schemas.microsoft.com/office/drawing/2014/main" id="{CFFEFA12-B533-4E9B-B145-08A3EE48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>
            <a:extLst>
              <a:ext uri="{FF2B5EF4-FFF2-40B4-BE49-F238E27FC236}">
                <a16:creationId xmlns:a16="http://schemas.microsoft.com/office/drawing/2014/main" id="{77F6C5B7-6845-4F00-B28E-F82ACAD9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>
            <a:extLst>
              <a:ext uri="{FF2B5EF4-FFF2-40B4-BE49-F238E27FC236}">
                <a16:creationId xmlns:a16="http://schemas.microsoft.com/office/drawing/2014/main" id="{DA432673-C2E1-4067-BC23-63E80B94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>
            <a:extLst>
              <a:ext uri="{FF2B5EF4-FFF2-40B4-BE49-F238E27FC236}">
                <a16:creationId xmlns:a16="http://schemas.microsoft.com/office/drawing/2014/main" id="{ED9CC4E0-BEFE-40CF-BC62-B88F1407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>
            <a:extLst>
              <a:ext uri="{FF2B5EF4-FFF2-40B4-BE49-F238E27FC236}">
                <a16:creationId xmlns:a16="http://schemas.microsoft.com/office/drawing/2014/main" id="{24574DBE-89CA-4D0F-BE36-F6D76F25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33194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7">
            <a:extLst>
              <a:ext uri="{FF2B5EF4-FFF2-40B4-BE49-F238E27FC236}">
                <a16:creationId xmlns:a16="http://schemas.microsoft.com/office/drawing/2014/main" id="{439ECB83-B255-46C8-B8A8-DC8C603A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8">
            <a:extLst>
              <a:ext uri="{FF2B5EF4-FFF2-40B4-BE49-F238E27FC236}">
                <a16:creationId xmlns:a16="http://schemas.microsoft.com/office/drawing/2014/main" id="{D7FC6D76-CE78-4451-A45A-B59A089C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AutoShape 19">
            <a:extLst>
              <a:ext uri="{FF2B5EF4-FFF2-40B4-BE49-F238E27FC236}">
                <a16:creationId xmlns:a16="http://schemas.microsoft.com/office/drawing/2014/main" id="{7E39E4C9-E08F-497A-98E9-F01883E3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2" name="Picture 20">
            <a:extLst>
              <a:ext uri="{FF2B5EF4-FFF2-40B4-BE49-F238E27FC236}">
                <a16:creationId xmlns:a16="http://schemas.microsoft.com/office/drawing/2014/main" id="{CFCC0903-E6EC-4087-8788-A1BB0F7F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>
            <a:extLst>
              <a:ext uri="{FF2B5EF4-FFF2-40B4-BE49-F238E27FC236}">
                <a16:creationId xmlns:a16="http://schemas.microsoft.com/office/drawing/2014/main" id="{0B954E30-2B8C-4D73-A78B-9B7DBF25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4" name="Picture 22">
            <a:extLst>
              <a:ext uri="{FF2B5EF4-FFF2-40B4-BE49-F238E27FC236}">
                <a16:creationId xmlns:a16="http://schemas.microsoft.com/office/drawing/2014/main" id="{7E524193-940D-4D91-BB91-1DD7F2F2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5" name="AutoShape 23">
            <a:extLst>
              <a:ext uri="{FF2B5EF4-FFF2-40B4-BE49-F238E27FC236}">
                <a16:creationId xmlns:a16="http://schemas.microsoft.com/office/drawing/2014/main" id="{7776082A-B6DB-4173-93F4-705D13D2AA42}"/>
              </a:ext>
            </a:extLst>
          </p:cNvPr>
          <p:cNvCxnSpPr>
            <a:cxnSpLocks noChangeShapeType="1"/>
            <a:stCxn id="34826" idx="3"/>
            <a:endCxn id="34825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4">
            <a:extLst>
              <a:ext uri="{FF2B5EF4-FFF2-40B4-BE49-F238E27FC236}">
                <a16:creationId xmlns:a16="http://schemas.microsoft.com/office/drawing/2014/main" id="{58D6F86D-E278-4D8A-8522-967237E9A96B}"/>
              </a:ext>
            </a:extLst>
          </p:cNvPr>
          <p:cNvCxnSpPr>
            <a:cxnSpLocks noChangeShapeType="1"/>
            <a:stCxn id="34825" idx="3"/>
            <a:endCxn id="34824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5">
            <a:extLst>
              <a:ext uri="{FF2B5EF4-FFF2-40B4-BE49-F238E27FC236}">
                <a16:creationId xmlns:a16="http://schemas.microsoft.com/office/drawing/2014/main" id="{F03DF6C1-15B6-4A2D-94A1-244F4D4C5B12}"/>
              </a:ext>
            </a:extLst>
          </p:cNvPr>
          <p:cNvCxnSpPr>
            <a:cxnSpLocks noChangeShapeType="1"/>
            <a:stCxn id="34824" idx="2"/>
            <a:endCxn id="34835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6">
            <a:extLst>
              <a:ext uri="{FF2B5EF4-FFF2-40B4-BE49-F238E27FC236}">
                <a16:creationId xmlns:a16="http://schemas.microsoft.com/office/drawing/2014/main" id="{8725D40A-92F7-40B6-BB3E-AA5ED1081742}"/>
              </a:ext>
            </a:extLst>
          </p:cNvPr>
          <p:cNvCxnSpPr>
            <a:cxnSpLocks noChangeShapeType="1"/>
            <a:stCxn id="34835" idx="3"/>
            <a:endCxn id="34823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27">
            <a:extLst>
              <a:ext uri="{FF2B5EF4-FFF2-40B4-BE49-F238E27FC236}">
                <a16:creationId xmlns:a16="http://schemas.microsoft.com/office/drawing/2014/main" id="{101D41ED-07AD-4299-94DB-6BDC4FB2B713}"/>
              </a:ext>
            </a:extLst>
          </p:cNvPr>
          <p:cNvCxnSpPr>
            <a:cxnSpLocks noChangeShapeType="1"/>
            <a:stCxn id="34823" idx="3"/>
            <a:endCxn id="34822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28">
            <a:extLst>
              <a:ext uri="{FF2B5EF4-FFF2-40B4-BE49-F238E27FC236}">
                <a16:creationId xmlns:a16="http://schemas.microsoft.com/office/drawing/2014/main" id="{BB58DE73-6C62-401B-97C8-03A9C8B82471}"/>
              </a:ext>
            </a:extLst>
          </p:cNvPr>
          <p:cNvCxnSpPr>
            <a:cxnSpLocks noChangeShapeType="1"/>
            <a:stCxn id="34822" idx="2"/>
            <a:endCxn id="34820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29">
            <a:extLst>
              <a:ext uri="{FF2B5EF4-FFF2-40B4-BE49-F238E27FC236}">
                <a16:creationId xmlns:a16="http://schemas.microsoft.com/office/drawing/2014/main" id="{FD5DA8A3-B264-4272-9ABE-3E4060D17F5D}"/>
              </a:ext>
            </a:extLst>
          </p:cNvPr>
          <p:cNvCxnSpPr>
            <a:cxnSpLocks noChangeShapeType="1"/>
            <a:stCxn id="34820" idx="3"/>
            <a:endCxn id="34821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AutoShape 30">
            <a:extLst>
              <a:ext uri="{FF2B5EF4-FFF2-40B4-BE49-F238E27FC236}">
                <a16:creationId xmlns:a16="http://schemas.microsoft.com/office/drawing/2014/main" id="{F793487C-53E7-4C88-90F2-F52D7D36B2EC}"/>
              </a:ext>
            </a:extLst>
          </p:cNvPr>
          <p:cNvCxnSpPr>
            <a:cxnSpLocks noChangeShapeType="1"/>
            <a:stCxn id="34821" idx="3"/>
            <a:endCxn id="34837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3" name="Text Box 31">
            <a:extLst>
              <a:ext uri="{FF2B5EF4-FFF2-40B4-BE49-F238E27FC236}">
                <a16:creationId xmlns:a16="http://schemas.microsoft.com/office/drawing/2014/main" id="{83382CCF-A4C6-4B0C-99CB-864355EB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/>
              <a:t>Import Solid Model</a:t>
            </a:r>
          </a:p>
        </p:txBody>
      </p:sp>
      <p:sp>
        <p:nvSpPr>
          <p:cNvPr id="6174" name="Oval 32">
            <a:extLst>
              <a:ext uri="{FF2B5EF4-FFF2-40B4-BE49-F238E27FC236}">
                <a16:creationId xmlns:a16="http://schemas.microsoft.com/office/drawing/2014/main" id="{5FF94DC5-D552-48C4-842D-3D6531E9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175" name="Text Box 33">
            <a:extLst>
              <a:ext uri="{FF2B5EF4-FFF2-40B4-BE49-F238E27FC236}">
                <a16:creationId xmlns:a16="http://schemas.microsoft.com/office/drawing/2014/main" id="{8423E66A-7FEE-4831-9AA8-911EF15C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6176" name="Oval 34">
            <a:extLst>
              <a:ext uri="{FF2B5EF4-FFF2-40B4-BE49-F238E27FC236}">
                <a16:creationId xmlns:a16="http://schemas.microsoft.com/office/drawing/2014/main" id="{34345E54-829B-4F56-B411-15A8E276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177" name="Text Box 35">
            <a:extLst>
              <a:ext uri="{FF2B5EF4-FFF2-40B4-BE49-F238E27FC236}">
                <a16:creationId xmlns:a16="http://schemas.microsoft.com/office/drawing/2014/main" id="{5CA8442C-8719-4D32-92C1-B41D8C3B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6178" name="Oval 36">
            <a:extLst>
              <a:ext uri="{FF2B5EF4-FFF2-40B4-BE49-F238E27FC236}">
                <a16:creationId xmlns:a16="http://schemas.microsoft.com/office/drawing/2014/main" id="{4A163E0B-3ACA-418F-95E0-2C52F976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79" name="Text Box 37">
            <a:extLst>
              <a:ext uri="{FF2B5EF4-FFF2-40B4-BE49-F238E27FC236}">
                <a16:creationId xmlns:a16="http://schemas.microsoft.com/office/drawing/2014/main" id="{56256986-2420-4E89-85A5-59BA0002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6180" name="Oval 38">
            <a:extLst>
              <a:ext uri="{FF2B5EF4-FFF2-40B4-BE49-F238E27FC236}">
                <a16:creationId xmlns:a16="http://schemas.microsoft.com/office/drawing/2014/main" id="{1F8239DF-B606-4F4B-836E-7C943502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181" name="Text Box 39">
            <a:extLst>
              <a:ext uri="{FF2B5EF4-FFF2-40B4-BE49-F238E27FC236}">
                <a16:creationId xmlns:a16="http://schemas.microsoft.com/office/drawing/2014/main" id="{C76E91FD-3ED0-450B-A9ED-B9CE851B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6182" name="Oval 40">
            <a:extLst>
              <a:ext uri="{FF2B5EF4-FFF2-40B4-BE49-F238E27FC236}">
                <a16:creationId xmlns:a16="http://schemas.microsoft.com/office/drawing/2014/main" id="{803B0364-29F7-4F70-9CFD-C84B312D7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183" name="Text Box 41">
            <a:extLst>
              <a:ext uri="{FF2B5EF4-FFF2-40B4-BE49-F238E27FC236}">
                <a16:creationId xmlns:a16="http://schemas.microsoft.com/office/drawing/2014/main" id="{C8FA6FD0-DBBF-4AEC-A41E-F1FC04DD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6184" name="Oval 42">
            <a:extLst>
              <a:ext uri="{FF2B5EF4-FFF2-40B4-BE49-F238E27FC236}">
                <a16:creationId xmlns:a16="http://schemas.microsoft.com/office/drawing/2014/main" id="{74138D62-7B9B-47E6-B4B5-38839F4D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85" name="Text Box 43">
            <a:extLst>
              <a:ext uri="{FF2B5EF4-FFF2-40B4-BE49-F238E27FC236}">
                <a16:creationId xmlns:a16="http://schemas.microsoft.com/office/drawing/2014/main" id="{0FDA0A4A-4C93-4375-BB07-61513E1F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6186" name="Oval 44">
            <a:extLst>
              <a:ext uri="{FF2B5EF4-FFF2-40B4-BE49-F238E27FC236}">
                <a16:creationId xmlns:a16="http://schemas.microsoft.com/office/drawing/2014/main" id="{6EB00215-AA82-49D6-AAF5-A6B444A9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187" name="Text Box 45">
            <a:extLst>
              <a:ext uri="{FF2B5EF4-FFF2-40B4-BE49-F238E27FC236}">
                <a16:creationId xmlns:a16="http://schemas.microsoft.com/office/drawing/2014/main" id="{6B17E268-95E3-43B8-ADF9-7E44CD1E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6188" name="Oval 46">
            <a:extLst>
              <a:ext uri="{FF2B5EF4-FFF2-40B4-BE49-F238E27FC236}">
                <a16:creationId xmlns:a16="http://schemas.microsoft.com/office/drawing/2014/main" id="{24757F23-95DA-48B6-BF6D-C796F6D3F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189" name="Text Box 47">
            <a:extLst>
              <a:ext uri="{FF2B5EF4-FFF2-40B4-BE49-F238E27FC236}">
                <a16:creationId xmlns:a16="http://schemas.microsoft.com/office/drawing/2014/main" id="{ADE1BFBD-C013-4BC2-86D5-9EA547EE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6190" name="Oval 48">
            <a:extLst>
              <a:ext uri="{FF2B5EF4-FFF2-40B4-BE49-F238E27FC236}">
                <a16:creationId xmlns:a16="http://schemas.microsoft.com/office/drawing/2014/main" id="{0467A745-3B41-4A4F-9BEB-DE4C9BE5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191" name="Rectangle 49">
            <a:extLst>
              <a:ext uri="{FF2B5EF4-FFF2-40B4-BE49-F238E27FC236}">
                <a16:creationId xmlns:a16="http://schemas.microsoft.com/office/drawing/2014/main" id="{3979FD0D-8A2E-4738-9E9C-7322440E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295400"/>
            <a:ext cx="2890838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DD4B3A7-4741-4C77-A8C9-10566259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05201"/>
            <a:ext cx="362426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E7F2FB07-0083-47D9-9541-F0B16BD6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1"/>
            <a:ext cx="42275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7FE9FBF1-5292-4DA9-B807-48D81B7D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886200"/>
            <a:ext cx="24606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D1ECA05E-09AB-45FA-8107-00AF8690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066800"/>
            <a:ext cx="26574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>
            <a:extLst>
              <a:ext uri="{FF2B5EF4-FFF2-40B4-BE49-F238E27FC236}">
                <a16:creationId xmlns:a16="http://schemas.microsoft.com/office/drawing/2014/main" id="{E8D47F64-EEAE-4E66-8E66-39B2AA7EC006}"/>
              </a:ext>
            </a:extLst>
          </p:cNvPr>
          <p:cNvSpPr>
            <a:spLocks noChangeArrowheads="1"/>
          </p:cNvSpPr>
          <p:nvPr/>
        </p:nvSpPr>
        <p:spPr bwMode="auto">
          <a:xfrm rot="1463748">
            <a:off x="3810000" y="4191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7F270A8E-049B-483E-B7C5-FB9D0F43227E}"/>
              </a:ext>
            </a:extLst>
          </p:cNvPr>
          <p:cNvSpPr>
            <a:spLocks noChangeArrowheads="1"/>
          </p:cNvSpPr>
          <p:nvPr/>
        </p:nvSpPr>
        <p:spPr bwMode="auto">
          <a:xfrm rot="7629897">
            <a:off x="4800600" y="5562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CA624AA5-515C-4C11-93DA-9029AD7B0DCB}"/>
              </a:ext>
            </a:extLst>
          </p:cNvPr>
          <p:cNvSpPr>
            <a:spLocks noChangeArrowheads="1"/>
          </p:cNvSpPr>
          <p:nvPr/>
        </p:nvSpPr>
        <p:spPr bwMode="auto">
          <a:xfrm rot="-9220521">
            <a:off x="3200400" y="57912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CC2815F7-ED81-4593-B598-FA83A32891FE}"/>
              </a:ext>
            </a:extLst>
          </p:cNvPr>
          <p:cNvSpPr>
            <a:spLocks noChangeArrowheads="1"/>
          </p:cNvSpPr>
          <p:nvPr/>
        </p:nvSpPr>
        <p:spPr bwMode="auto">
          <a:xfrm rot="-3745265">
            <a:off x="2971800" y="4572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60D1FDA0-6112-4B08-AA68-206BF53975CB}"/>
              </a:ext>
            </a:extLst>
          </p:cNvPr>
          <p:cNvSpPr>
            <a:spLocks noChangeArrowheads="1"/>
          </p:cNvSpPr>
          <p:nvPr/>
        </p:nvSpPr>
        <p:spPr bwMode="auto">
          <a:xfrm rot="142219">
            <a:off x="7086600" y="2590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390B06BC-B9F7-4F46-A292-0C0B3C6CAFDE}"/>
              </a:ext>
            </a:extLst>
          </p:cNvPr>
          <p:cNvSpPr>
            <a:spLocks noChangeArrowheads="1"/>
          </p:cNvSpPr>
          <p:nvPr/>
        </p:nvSpPr>
        <p:spPr bwMode="auto">
          <a:xfrm rot="142219">
            <a:off x="8686800" y="2590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093E1D57-4906-4942-87C9-04F8936FE4B7}"/>
              </a:ext>
            </a:extLst>
          </p:cNvPr>
          <p:cNvSpPr>
            <a:spLocks noChangeArrowheads="1"/>
          </p:cNvSpPr>
          <p:nvPr/>
        </p:nvSpPr>
        <p:spPr bwMode="auto">
          <a:xfrm rot="142219">
            <a:off x="8458200" y="51054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9" name="AutoShape 13">
            <a:extLst>
              <a:ext uri="{FF2B5EF4-FFF2-40B4-BE49-F238E27FC236}">
                <a16:creationId xmlns:a16="http://schemas.microsoft.com/office/drawing/2014/main" id="{C5B16B16-19A7-4461-A173-82BD14069341}"/>
              </a:ext>
            </a:extLst>
          </p:cNvPr>
          <p:cNvSpPr>
            <a:spLocks noChangeArrowheads="1"/>
          </p:cNvSpPr>
          <p:nvPr/>
        </p:nvSpPr>
        <p:spPr bwMode="auto">
          <a:xfrm rot="-701908">
            <a:off x="6553200" y="32766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0" name="AutoShape 14">
            <a:extLst>
              <a:ext uri="{FF2B5EF4-FFF2-40B4-BE49-F238E27FC236}">
                <a16:creationId xmlns:a16="http://schemas.microsoft.com/office/drawing/2014/main" id="{DC4FB657-6227-48D8-8EED-F922FADEA3AA}"/>
              </a:ext>
            </a:extLst>
          </p:cNvPr>
          <p:cNvSpPr>
            <a:spLocks noChangeArrowheads="1"/>
          </p:cNvSpPr>
          <p:nvPr/>
        </p:nvSpPr>
        <p:spPr bwMode="auto">
          <a:xfrm rot="9926569">
            <a:off x="7162800" y="6019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8421F6C4-EDBD-4195-96D6-D60AFBDCA427}"/>
              </a:ext>
            </a:extLst>
          </p:cNvPr>
          <p:cNvSpPr>
            <a:spLocks noChangeArrowheads="1"/>
          </p:cNvSpPr>
          <p:nvPr/>
        </p:nvSpPr>
        <p:spPr bwMode="auto">
          <a:xfrm rot="-10633818">
            <a:off x="7924800" y="2667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2732791-111A-41BA-8C99-58382E40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0"/>
            <a:ext cx="137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Webcut with extended surface to create this volume</a:t>
            </a:r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400159D4-108A-47CE-8673-18992D0C6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4290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19">
            <a:extLst>
              <a:ext uri="{FF2B5EF4-FFF2-40B4-BE49-F238E27FC236}">
                <a16:creationId xmlns:a16="http://schemas.microsoft.com/office/drawing/2014/main" id="{7F890F56-24E5-466A-8F16-0A9D7589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5951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8DAF697-34E1-47A1-9CFE-77866E88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143001"/>
            <a:ext cx="31019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5052C0B9-1F51-4E63-A649-F130F176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89426"/>
            <a:ext cx="24495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FE187343-D80B-4BA9-9EAE-93B3506B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Polyhedron volume mesh scheme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2C485AEC-3F4D-42A6-9318-984F6862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19200"/>
            <a:ext cx="28178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0267FEB3-C990-4A6C-9CD6-2948ABDD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352800"/>
            <a:ext cx="21748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57A7776E-4558-459B-837A-C18737AB51CF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981200"/>
            <a:ext cx="2590800" cy="4343400"/>
            <a:chOff x="4080" y="1104"/>
            <a:chExt cx="1632" cy="2736"/>
          </a:xfrm>
        </p:grpSpPr>
        <p:sp>
          <p:nvSpPr>
            <p:cNvPr id="25609" name="AutoShape 8">
              <a:extLst>
                <a:ext uri="{FF2B5EF4-FFF2-40B4-BE49-F238E27FC236}">
                  <a16:creationId xmlns:a16="http://schemas.microsoft.com/office/drawing/2014/main" id="{CDB7852F-2C6D-4CDD-A1C7-CB6BA572F4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9825">
              <a:off x="4080" y="3312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0" name="Rectangle 9">
              <a:extLst>
                <a:ext uri="{FF2B5EF4-FFF2-40B4-BE49-F238E27FC236}">
                  <a16:creationId xmlns:a16="http://schemas.microsoft.com/office/drawing/2014/main" id="{7B8590B5-9D3F-4B10-8EF1-85AA5CA85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104"/>
              <a:ext cx="1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New sweep directions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11" name="AutoShape 10">
              <a:extLst>
                <a:ext uri="{FF2B5EF4-FFF2-40B4-BE49-F238E27FC236}">
                  <a16:creationId xmlns:a16="http://schemas.microsoft.com/office/drawing/2014/main" id="{59C0AC02-61EF-4624-915F-8ED7F196C9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15934">
              <a:off x="5376" y="3072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2" name="AutoShape 11">
              <a:extLst>
                <a:ext uri="{FF2B5EF4-FFF2-40B4-BE49-F238E27FC236}">
                  <a16:creationId xmlns:a16="http://schemas.microsoft.com/office/drawing/2014/main" id="{671A304E-F499-456E-B89B-9E696253F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23814">
              <a:off x="4608" y="1488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5608" name="Rectangle 13">
            <a:extLst>
              <a:ext uri="{FF2B5EF4-FFF2-40B4-BE49-F238E27FC236}">
                <a16:creationId xmlns:a16="http://schemas.microsoft.com/office/drawing/2014/main" id="{3F5FA9B6-9E44-4DC0-B061-0BC2812B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96082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Web Cut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13CE64-065D-43CC-B564-DE7EDC5804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842964"/>
            <a:ext cx="8488363" cy="549275"/>
          </a:xfrm>
        </p:spPr>
        <p:txBody>
          <a:bodyPr/>
          <a:lstStyle/>
          <a:p>
            <a:r>
              <a:rPr lang="en-US" altLang="en-US" dirty="0"/>
              <a:t>Exercise 1</a:t>
            </a:r>
          </a:p>
        </p:txBody>
      </p:sp>
      <p:pic>
        <p:nvPicPr>
          <p:cNvPr id="26627" name="Picture 5" descr="wc0101">
            <a:extLst>
              <a:ext uri="{FF2B5EF4-FFF2-40B4-BE49-F238E27FC236}">
                <a16:creationId xmlns:a16="http://schemas.microsoft.com/office/drawing/2014/main" id="{B8B04492-7F8F-4923-98FF-881E148D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857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>
            <a:extLst>
              <a:ext uri="{FF2B5EF4-FFF2-40B4-BE49-F238E27FC236}">
                <a16:creationId xmlns:a16="http://schemas.microsoft.com/office/drawing/2014/main" id="{85E95F20-9E85-4834-AD46-3E52A429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1"/>
            <a:ext cx="2857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8">
            <a:extLst>
              <a:ext uri="{FF2B5EF4-FFF2-40B4-BE49-F238E27FC236}">
                <a16:creationId xmlns:a16="http://schemas.microsoft.com/office/drawing/2014/main" id="{8C5A355C-B4ED-43FD-BE9D-D74C445F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71601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Mesh the geometry in the file </a:t>
            </a:r>
            <a:r>
              <a:rPr lang="en-US" altLang="en-US" sz="1600" b="1"/>
              <a:t>example01.sat </a:t>
            </a:r>
            <a:r>
              <a:rPr lang="en-US" altLang="en-US" sz="1600"/>
              <a:t>with a contiguous all-hex mesh. </a:t>
            </a:r>
          </a:p>
        </p:txBody>
      </p:sp>
      <p:sp>
        <p:nvSpPr>
          <p:cNvPr id="26630" name="Text Box 9">
            <a:extLst>
              <a:ext uri="{FF2B5EF4-FFF2-40B4-BE49-F238E27FC236}">
                <a16:creationId xmlns:a16="http://schemas.microsoft.com/office/drawing/2014/main" id="{3AB0E94B-605C-48C4-9E9B-BFAB44D7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33575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Use a mesh size of 0.15</a:t>
            </a:r>
          </a:p>
        </p:txBody>
      </p:sp>
      <p:sp>
        <p:nvSpPr>
          <p:cNvPr id="26631" name="Text Box 10">
            <a:extLst>
              <a:ext uri="{FF2B5EF4-FFF2-40B4-BE49-F238E27FC236}">
                <a16:creationId xmlns:a16="http://schemas.microsoft.com/office/drawing/2014/main" id="{1B17C692-52CF-4DE4-9FB2-6A27E20B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5905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Hints</a:t>
            </a:r>
          </a:p>
        </p:txBody>
      </p:sp>
      <p:sp>
        <p:nvSpPr>
          <p:cNvPr id="26632" name="Text Box 11">
            <a:extLst>
              <a:ext uri="{FF2B5EF4-FFF2-40B4-BE49-F238E27FC236}">
                <a16:creationId xmlns:a16="http://schemas.microsoft.com/office/drawing/2014/main" id="{F46FFFE7-F679-4A00-BB5E-21E5411E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40051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Examine sweepability of all volumes.  Is there a many-to-many sweep volume?</a:t>
            </a:r>
          </a:p>
        </p:txBody>
      </p:sp>
      <p:sp>
        <p:nvSpPr>
          <p:cNvPr id="26633" name="Text Box 12">
            <a:extLst>
              <a:ext uri="{FF2B5EF4-FFF2-40B4-BE49-F238E27FC236}">
                <a16:creationId xmlns:a16="http://schemas.microsoft.com/office/drawing/2014/main" id="{48754392-B7BB-4F5E-9DF0-FB5E4C35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7345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Don</a:t>
            </a:r>
            <a:r>
              <a:rPr lang="ja-JP" altLang="en-US" sz="1600"/>
              <a:t>’</a:t>
            </a:r>
            <a:r>
              <a:rPr lang="en-US" altLang="ja-JP" sz="1600"/>
              <a:t>t forget to imprint and merge</a:t>
            </a:r>
            <a:endParaRPr lang="en-US" altLang="en-US" sz="1600"/>
          </a:p>
        </p:txBody>
      </p:sp>
      <p:sp>
        <p:nvSpPr>
          <p:cNvPr id="26634" name="Text Box 13">
            <a:extLst>
              <a:ext uri="{FF2B5EF4-FFF2-40B4-BE49-F238E27FC236}">
                <a16:creationId xmlns:a16="http://schemas.microsoft.com/office/drawing/2014/main" id="{F21437FC-435D-4EC9-9489-B2518BC6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62376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This assembly can be meshed with as little as 1 webcut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5A6182-A80A-4A2F-A62E-D168465EBF44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1295400"/>
            <a:ext cx="3590925" cy="4535488"/>
            <a:chOff x="3168" y="816"/>
            <a:chExt cx="2262" cy="2857"/>
          </a:xfrm>
        </p:grpSpPr>
        <p:pic>
          <p:nvPicPr>
            <p:cNvPr id="26639" name="Picture 15" descr="wc0114">
              <a:extLst>
                <a:ext uri="{FF2B5EF4-FFF2-40B4-BE49-F238E27FC236}">
                  <a16:creationId xmlns:a16="http://schemas.microsoft.com/office/drawing/2014/main" id="{A8CC1613-E1FB-4AA9-B3A3-A2381D8E2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816"/>
              <a:ext cx="2262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Rectangle 18">
              <a:extLst>
                <a:ext uri="{FF2B5EF4-FFF2-40B4-BE49-F238E27FC236}">
                  <a16:creationId xmlns:a16="http://schemas.microsoft.com/office/drawing/2014/main" id="{9BBDB698-C58B-45E5-95B6-E1C083303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5"/>
              <a:ext cx="2208" cy="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1600" b="1">
                  <a:ea typeface="ＭＳ Ｐゴシック" pitchFamily="34" charset="-128"/>
                </a:rPr>
                <a:t>CUBIT&gt; webcut volume 5 with sheet extended from surface 70 </a:t>
              </a:r>
              <a:br>
                <a:rPr lang="en-US" sz="1600" b="1">
                  <a:ea typeface="ＭＳ Ｐゴシック" pitchFamily="34" charset="-128"/>
                </a:rPr>
              </a:br>
              <a:r>
                <a:rPr lang="en-US" sz="1600" b="1">
                  <a:ea typeface="ＭＳ Ｐゴシック" pitchFamily="34" charset="-128"/>
                </a:rPr>
                <a:t>CUBIT&gt; imprint all </a:t>
              </a:r>
              <a:br>
                <a:rPr lang="en-US" sz="1600" b="1">
                  <a:ea typeface="ＭＳ Ｐゴシック" pitchFamily="34" charset="-128"/>
                </a:rPr>
              </a:br>
              <a:r>
                <a:rPr lang="en-US" sz="1600" b="1">
                  <a:ea typeface="ＭＳ Ｐゴシック" pitchFamily="34" charset="-128"/>
                </a:rPr>
                <a:t>CUBIT&gt; merge all </a:t>
              </a:r>
              <a:br>
                <a:rPr lang="en-US" sz="1600" b="1">
                  <a:ea typeface="ＭＳ Ｐゴシック" pitchFamily="34" charset="-128"/>
                </a:rPr>
              </a:br>
              <a:r>
                <a:rPr lang="en-US" sz="1600" b="1">
                  <a:ea typeface="ＭＳ Ｐゴシック" pitchFamily="34" charset="-128"/>
                </a:rPr>
                <a:t>CUBIT&gt; volume all size 0.15 </a:t>
              </a:r>
              <a:br>
                <a:rPr lang="en-US" sz="1600" b="1">
                  <a:ea typeface="ＭＳ Ｐゴシック" pitchFamily="34" charset="-128"/>
                </a:rPr>
              </a:br>
              <a:r>
                <a:rPr lang="en-US" sz="1600" b="1">
                  <a:ea typeface="ＭＳ Ｐゴシック" pitchFamily="34" charset="-128"/>
                </a:rPr>
                <a:t>CUBIT&gt; volume all scheme auto</a:t>
              </a:r>
              <a:r>
                <a:rPr lang="en-US" sz="1600">
                  <a:ea typeface="ＭＳ Ｐゴシック" pitchFamily="34" charset="-128"/>
                </a:rPr>
                <a:t> </a:t>
              </a:r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55FCF2A0-EF54-41BB-BA69-AE1548B5C24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419601"/>
            <a:ext cx="4267200" cy="1971675"/>
            <a:chOff x="288" y="2784"/>
            <a:chExt cx="2688" cy="1242"/>
          </a:xfrm>
        </p:grpSpPr>
        <p:pic>
          <p:nvPicPr>
            <p:cNvPr id="26637" name="Picture 17" descr="wc0113">
              <a:extLst>
                <a:ext uri="{FF2B5EF4-FFF2-40B4-BE49-F238E27FC236}">
                  <a16:creationId xmlns:a16="http://schemas.microsoft.com/office/drawing/2014/main" id="{0BD7E71A-C35C-4E3B-BA09-F1A0E926D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84"/>
              <a:ext cx="1872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Rectangle 20">
              <a:extLst>
                <a:ext uri="{FF2B5EF4-FFF2-40B4-BE49-F238E27FC236}">
                  <a16:creationId xmlns:a16="http://schemas.microsoft.com/office/drawing/2014/main" id="{1A1EBC42-0054-4573-8E87-98EFD69F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696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webcut volume 5 with sheet extended from surface 70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1FBF28D-BC9F-4F37-8A79-0408CD1CEA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90576"/>
            <a:ext cx="8488363" cy="549275"/>
          </a:xfrm>
        </p:spPr>
        <p:txBody>
          <a:bodyPr/>
          <a:lstStyle/>
          <a:p>
            <a:r>
              <a:rPr lang="en-US" altLang="en-US" dirty="0"/>
              <a:t>Exercise 2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7EE37F74-1FFB-4B5A-A979-6BEBFD50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676400"/>
            <a:ext cx="244157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F4FD5ED2-FB96-42D3-BC2E-B874CC51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1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Mesh the geometry in the file </a:t>
            </a:r>
            <a:r>
              <a:rPr lang="en-US" altLang="en-US" sz="1600" b="1"/>
              <a:t>example04.sat </a:t>
            </a:r>
            <a:r>
              <a:rPr lang="en-US" altLang="en-US" sz="1600"/>
              <a:t>with a contiguous all-hex mesh. 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E36FF4D-9F0A-4211-AD50-5408A38C0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33575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Use a mesh size of 0.15</a:t>
            </a: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58FC46FC-014D-4E12-8E41-12634A4A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5905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Hints:</a:t>
            </a:r>
          </a:p>
        </p:txBody>
      </p:sp>
      <p:sp>
        <p:nvSpPr>
          <p:cNvPr id="27655" name="Text Box 9">
            <a:extLst>
              <a:ext uri="{FF2B5EF4-FFF2-40B4-BE49-F238E27FC236}">
                <a16:creationId xmlns:a16="http://schemas.microsoft.com/office/drawing/2014/main" id="{71DAD3FA-27F6-4955-BC69-51530CDD0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267201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Remember to delete the tool volume afterward webcutting</a:t>
            </a: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8C18A3E7-9A45-4154-AD2D-CEB79E36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1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Use a sweep surface webcut to extend the core to the top</a:t>
            </a:r>
          </a:p>
        </p:txBody>
      </p:sp>
      <p:sp>
        <p:nvSpPr>
          <p:cNvPr id="27657" name="Text Box 11">
            <a:extLst>
              <a:ext uri="{FF2B5EF4-FFF2-40B4-BE49-F238E27FC236}">
                <a16:creationId xmlns:a16="http://schemas.microsoft.com/office/drawing/2014/main" id="{081B6300-5EAA-45D6-B942-14E17B0E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19400"/>
            <a:ext cx="4191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Consider a coring approach:  Sweep radially around the outside and top to bottom on the interior core.</a:t>
            </a:r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1C318110-4230-4E52-AFCA-2728A949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38776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Split the volumes along a symmetry plane to permit the radial sweep.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09435E66-CAE5-4DAE-89AB-5241EFFDE8C6}"/>
              </a:ext>
            </a:extLst>
          </p:cNvPr>
          <p:cNvGrpSpPr>
            <a:grpSpLocks/>
          </p:cNvGrpSpPr>
          <p:nvPr/>
        </p:nvGrpSpPr>
        <p:grpSpPr bwMode="auto">
          <a:xfrm>
            <a:off x="6019801" y="1676401"/>
            <a:ext cx="4619625" cy="4297363"/>
            <a:chOff x="2832" y="1056"/>
            <a:chExt cx="2910" cy="2707"/>
          </a:xfrm>
        </p:grpSpPr>
        <p:pic>
          <p:nvPicPr>
            <p:cNvPr id="27662" name="Picture 15">
              <a:extLst>
                <a:ext uri="{FF2B5EF4-FFF2-40B4-BE49-F238E27FC236}">
                  <a16:creationId xmlns:a16="http://schemas.microsoft.com/office/drawing/2014/main" id="{1A16FBF0-AE95-47D6-A1F0-EFEEA6988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1414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16">
              <a:extLst>
                <a:ext uri="{FF2B5EF4-FFF2-40B4-BE49-F238E27FC236}">
                  <a16:creationId xmlns:a16="http://schemas.microsoft.com/office/drawing/2014/main" id="{8D8E5796-09B0-45A0-8CD7-D57F2EC23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056"/>
              <a:ext cx="151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Text Box 8">
            <a:extLst>
              <a:ext uri="{FF2B5EF4-FFF2-40B4-BE49-F238E27FC236}">
                <a16:creationId xmlns:a16="http://schemas.microsoft.com/office/drawing/2014/main" id="{7C2824EB-4E47-4576-ABC6-B5343239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1"/>
            <a:ext cx="4343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Consider creating a tool volume using the loft option for creating volumes to create the core</a:t>
            </a:r>
          </a:p>
        </p:txBody>
      </p:sp>
      <p:sp>
        <p:nvSpPr>
          <p:cNvPr id="27661" name="Text Box 18">
            <a:extLst>
              <a:ext uri="{FF2B5EF4-FFF2-40B4-BE49-F238E27FC236}">
                <a16:creationId xmlns:a16="http://schemas.microsoft.com/office/drawing/2014/main" id="{AF83E8A2-01D0-4B88-98DD-10C6AFEB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Remember to imprint and merge!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38E3B79-DD6D-4F41-807C-1BFC4EAA2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 bwMode="auto">
          <a:xfrm>
            <a:off x="3176588" y="1955801"/>
            <a:ext cx="62484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5">
            <a:extLst>
              <a:ext uri="{FF2B5EF4-FFF2-40B4-BE49-F238E27FC236}">
                <a16:creationId xmlns:a16="http://schemas.microsoft.com/office/drawing/2014/main" id="{41F6FDE6-9DDD-4FA3-A2BE-AAB23411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2" name="Oval 6">
            <a:extLst>
              <a:ext uri="{FF2B5EF4-FFF2-40B4-BE49-F238E27FC236}">
                <a16:creationId xmlns:a16="http://schemas.microsoft.com/office/drawing/2014/main" id="{A5FA1C5F-5760-4A48-B145-C4E6D1A8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89" y="306389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C8F77D57-950C-42D0-BCCC-67706348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1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9">
            <a:extLst>
              <a:ext uri="{FF2B5EF4-FFF2-40B4-BE49-F238E27FC236}">
                <a16:creationId xmlns:a16="http://schemas.microsoft.com/office/drawing/2014/main" id="{073F3D46-6A35-483C-B441-32F60925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1" y="895351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Cut the model into </a:t>
            </a:r>
          </a:p>
          <a:p>
            <a:pPr algn="ctr"/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7175" name="Text Box 11">
            <a:extLst>
              <a:ext uri="{FF2B5EF4-FFF2-40B4-BE49-F238E27FC236}">
                <a16:creationId xmlns:a16="http://schemas.microsoft.com/office/drawing/2014/main" id="{FEE2794D-D131-4773-8EBC-5CD1DF35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9" y="6164263"/>
            <a:ext cx="4256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/>
              <a:t>Volumes are now individually sweepable</a:t>
            </a:r>
          </a:p>
        </p:txBody>
      </p:sp>
      <p:sp>
        <p:nvSpPr>
          <p:cNvPr id="7176" name="Line 16">
            <a:extLst>
              <a:ext uri="{FF2B5EF4-FFF2-40B4-BE49-F238E27FC236}">
                <a16:creationId xmlns:a16="http://schemas.microsoft.com/office/drawing/2014/main" id="{1F56FBB7-56CC-4E46-88A2-9AA96B03C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5588" y="3605214"/>
            <a:ext cx="709612" cy="204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7">
            <a:extLst>
              <a:ext uri="{FF2B5EF4-FFF2-40B4-BE49-F238E27FC236}">
                <a16:creationId xmlns:a16="http://schemas.microsoft.com/office/drawing/2014/main" id="{247BE040-B964-4A6A-8A57-ECE103097882}"/>
              </a:ext>
            </a:extLst>
          </p:cNvPr>
          <p:cNvSpPr txBox="1">
            <a:spLocks noChangeArrowheads="1"/>
          </p:cNvSpPr>
          <p:nvPr/>
        </p:nvSpPr>
        <p:spPr bwMode="auto">
          <a:xfrm rot="-678596">
            <a:off x="6473826" y="3665538"/>
            <a:ext cx="1725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sweep direction 1</a:t>
            </a:r>
          </a:p>
        </p:txBody>
      </p:sp>
      <p:sp>
        <p:nvSpPr>
          <p:cNvPr id="7178" name="Text Box 19">
            <a:extLst>
              <a:ext uri="{FF2B5EF4-FFF2-40B4-BE49-F238E27FC236}">
                <a16:creationId xmlns:a16="http://schemas.microsoft.com/office/drawing/2014/main" id="{D4B6DF28-A6B4-416B-B3FC-897DADD4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1" y="3957639"/>
            <a:ext cx="1065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sweep </a:t>
            </a:r>
          </a:p>
          <a:p>
            <a:pPr algn="ctr"/>
            <a:r>
              <a:rPr lang="en-US" altLang="en-US" sz="1500"/>
              <a:t>direction 2</a:t>
            </a:r>
          </a:p>
        </p:txBody>
      </p:sp>
      <p:sp>
        <p:nvSpPr>
          <p:cNvPr id="7179" name="Arc 22">
            <a:extLst>
              <a:ext uri="{FF2B5EF4-FFF2-40B4-BE49-F238E27FC236}">
                <a16:creationId xmlns:a16="http://schemas.microsoft.com/office/drawing/2014/main" id="{76F340E8-7D34-4B04-AA17-17D3F81A8627}"/>
              </a:ext>
            </a:extLst>
          </p:cNvPr>
          <p:cNvSpPr>
            <a:spLocks/>
          </p:cNvSpPr>
          <p:nvPr/>
        </p:nvSpPr>
        <p:spPr bwMode="auto">
          <a:xfrm>
            <a:off x="5722939" y="3919538"/>
            <a:ext cx="833437" cy="398462"/>
          </a:xfrm>
          <a:custGeom>
            <a:avLst/>
            <a:gdLst>
              <a:gd name="T0" fmla="*/ 0 w 25860"/>
              <a:gd name="T1" fmla="*/ 2147483646 h 21600"/>
              <a:gd name="T2" fmla="*/ 2147483646 w 25860"/>
              <a:gd name="T3" fmla="*/ 2147483646 h 21600"/>
              <a:gd name="T4" fmla="*/ 2147483646 w 258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60" h="21600" fill="none" extrusionOk="0">
                <a:moveTo>
                  <a:pt x="-1" y="723"/>
                </a:moveTo>
                <a:cubicBezTo>
                  <a:pt x="1809" y="243"/>
                  <a:pt x="3673" y="-1"/>
                  <a:pt x="5545" y="0"/>
                </a:cubicBezTo>
                <a:cubicBezTo>
                  <a:pt x="14644" y="0"/>
                  <a:pt x="22768" y="5702"/>
                  <a:pt x="25859" y="14261"/>
                </a:cubicBezTo>
              </a:path>
              <a:path w="25860" h="21600" stroke="0" extrusionOk="0">
                <a:moveTo>
                  <a:pt x="-1" y="723"/>
                </a:moveTo>
                <a:cubicBezTo>
                  <a:pt x="1809" y="243"/>
                  <a:pt x="3673" y="-1"/>
                  <a:pt x="5545" y="0"/>
                </a:cubicBezTo>
                <a:cubicBezTo>
                  <a:pt x="14644" y="0"/>
                  <a:pt x="22768" y="5702"/>
                  <a:pt x="25859" y="14261"/>
                </a:cubicBezTo>
                <a:lnTo>
                  <a:pt x="5545" y="21600"/>
                </a:lnTo>
                <a:lnTo>
                  <a:pt x="-1" y="72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23">
            <a:extLst>
              <a:ext uri="{FF2B5EF4-FFF2-40B4-BE49-F238E27FC236}">
                <a16:creationId xmlns:a16="http://schemas.microsoft.com/office/drawing/2014/main" id="{5E0E356C-30A5-4551-9206-AAD7E73ED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4575" y="4518025"/>
            <a:ext cx="0" cy="268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24">
            <a:extLst>
              <a:ext uri="{FF2B5EF4-FFF2-40B4-BE49-F238E27FC236}">
                <a16:creationId xmlns:a16="http://schemas.microsoft.com/office/drawing/2014/main" id="{ED9498EB-2F24-4CFB-884E-99B957C9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578351"/>
            <a:ext cx="1679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sweep direction 3</a:t>
            </a:r>
          </a:p>
        </p:txBody>
      </p:sp>
      <p:sp>
        <p:nvSpPr>
          <p:cNvPr id="7182" name="Text Box 25">
            <a:extLst>
              <a:ext uri="{FF2B5EF4-FFF2-40B4-BE49-F238E27FC236}">
                <a16:creationId xmlns:a16="http://schemas.microsoft.com/office/drawing/2014/main" id="{39444440-DB4C-467E-8D21-CF4EB04D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784226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/>
              <a:t>Decompose Geometry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980390-05FF-40EE-9E93-A5BB45691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9860" y="746126"/>
            <a:ext cx="8488363" cy="549275"/>
          </a:xfrm>
        </p:spPr>
        <p:txBody>
          <a:bodyPr/>
          <a:lstStyle/>
          <a:p>
            <a:r>
              <a:rPr lang="en-US" altLang="en-US" dirty="0"/>
              <a:t>Decomposition for Sweeping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E44B512-01C1-4D35-B277-925BCCC7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5029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1600" dirty="0">
                <a:ea typeface="ＭＳ Ｐゴシック" pitchFamily="34" charset="-128"/>
              </a:rPr>
              <a:t>There are at least 2 strategies to decompose your model for sweeping.</a:t>
            </a:r>
          </a:p>
          <a:p>
            <a:pPr marL="457200" indent="-457200"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sz="1600" dirty="0">
                <a:ea typeface="ＭＳ Ｐゴシック" pitchFamily="34" charset="-128"/>
              </a:rPr>
              <a:t>Using CUBIT™ Web Cutting and geometry tools (typical)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sz="1600" dirty="0">
                <a:ea typeface="ＭＳ Ｐゴシック" pitchFamily="34" charset="-128"/>
              </a:rPr>
              <a:t>Using CAD package (i.e. Pro/E, </a:t>
            </a:r>
            <a:r>
              <a:rPr lang="en-US" sz="1600" dirty="0" err="1">
                <a:ea typeface="ＭＳ Ｐゴシック" pitchFamily="34" charset="-128"/>
              </a:rPr>
              <a:t>Solidworks</a:t>
            </a:r>
            <a:r>
              <a:rPr lang="en-US" sz="1600" dirty="0">
                <a:ea typeface="ＭＳ Ｐゴシック" pitchFamily="34" charset="-128"/>
              </a:rPr>
              <a:t>) Standard to create cut features.  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50C9A6BE-6260-4D5E-A98B-5D10CE8FE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371600"/>
            <a:ext cx="457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Most geometry will require partitioning into smaller volumes before it is capable of being meshed with a quality hex mesh.</a:t>
            </a:r>
          </a:p>
        </p:txBody>
      </p:sp>
      <p:sp>
        <p:nvSpPr>
          <p:cNvPr id="8197" name="Rectangle 9">
            <a:extLst>
              <a:ext uri="{FF2B5EF4-FFF2-40B4-BE49-F238E27FC236}">
                <a16:creationId xmlns:a16="http://schemas.microsoft.com/office/drawing/2014/main" id="{73F57871-2C9C-4641-93DF-DBA6209B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76801"/>
            <a:ext cx="457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Always look for a similar example on how to define the cut. </a:t>
            </a:r>
          </a:p>
          <a:p>
            <a:endParaRPr lang="en-US" altLang="en-US" sz="1800"/>
          </a:p>
          <a:p>
            <a:r>
              <a:rPr lang="en-US" altLang="en-US" sz="1800"/>
              <a:t>The hardest part of hex meshing is figuring out how to decompose the volume.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EEE52484-6530-4AC4-9F34-38E2019A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6" y="1295400"/>
            <a:ext cx="33575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>
            <a:extLst>
              <a:ext uri="{FF2B5EF4-FFF2-40B4-BE49-F238E27FC236}">
                <a16:creationId xmlns:a16="http://schemas.microsoft.com/office/drawing/2014/main" id="{C45F6078-5302-48FD-BE1D-A04885F5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3886200"/>
            <a:ext cx="28606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>
            <a:extLst>
              <a:ext uri="{FF2B5EF4-FFF2-40B4-BE49-F238E27FC236}">
                <a16:creationId xmlns:a16="http://schemas.microsoft.com/office/drawing/2014/main" id="{2652CF63-6ABD-4C1E-9D5C-A890FDEA8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BPinch Assembly Model</a:t>
            </a:r>
          </a:p>
          <a:p>
            <a:pPr algn="ctr"/>
            <a:r>
              <a:rPr lang="en-US" altLang="en-US"/>
              <a:t>(Tim Jones)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8137263C-C371-470C-9E24-24D101B1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24000"/>
            <a:ext cx="44037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780DA6D2-D7F2-4F56-8AC1-38CEC75343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004889"/>
            <a:ext cx="8488363" cy="549275"/>
          </a:xfrm>
        </p:spPr>
        <p:txBody>
          <a:bodyPr/>
          <a:lstStyle/>
          <a:p>
            <a:r>
              <a:rPr lang="en-US" altLang="en-US"/>
              <a:t>Decomposition for Sweeping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301FF922-72BC-4315-A02F-5291F9A7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90689"/>
            <a:ext cx="22098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Depending on your geometry you may want to use both CUBIT™ and CAD tool for partitioning (web cutting)</a:t>
            </a:r>
          </a:p>
          <a:p>
            <a:endParaRPr lang="en-US" altLang="en-US" sz="1600"/>
          </a:p>
          <a:p>
            <a:r>
              <a:rPr lang="en-US" altLang="en-US" sz="1600"/>
              <a:t>Many web cutting and Boolean operations are available in CUBIT™. </a:t>
            </a:r>
          </a:p>
          <a:p>
            <a:endParaRPr lang="en-US" altLang="en-US" sz="1600"/>
          </a:p>
        </p:txBody>
      </p: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46698CE0-D453-442D-B10E-C044CE78A95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52888"/>
            <a:ext cx="3429000" cy="1511300"/>
            <a:chOff x="528" y="2400"/>
            <a:chExt cx="2160" cy="952"/>
          </a:xfrm>
        </p:grpSpPr>
        <p:sp>
          <p:nvSpPr>
            <p:cNvPr id="9223" name="Text Box 7">
              <a:extLst>
                <a:ext uri="{FF2B5EF4-FFF2-40B4-BE49-F238E27FC236}">
                  <a16:creationId xmlns:a16="http://schemas.microsoft.com/office/drawing/2014/main" id="{4AA2D6A8-D35C-4B63-8D7E-BCE1FED20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145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Most partitioning (web cutting) can be done from within CUBIT™</a:t>
              </a:r>
            </a:p>
          </p:txBody>
        </p:sp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BC5C4DD6-964F-45AE-8001-2787D5470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400"/>
              <a:ext cx="9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5">
            <a:extLst>
              <a:ext uri="{FF2B5EF4-FFF2-40B4-BE49-F238E27FC236}">
                <a16:creationId xmlns:a16="http://schemas.microsoft.com/office/drawing/2014/main" id="{5443A44C-4330-4442-9774-42562E12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769" y="1828800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B61 Assembly Model</a:t>
            </a:r>
          </a:p>
          <a:p>
            <a:pPr algn="ctr"/>
            <a:r>
              <a:rPr lang="en-US" altLang="en-US"/>
              <a:t>(Tim Jones)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002E6545-BB8B-4733-9912-1B6CE806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966914" y="1401583"/>
            <a:ext cx="1995487" cy="51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4F6B0E0-227D-4B7C-970E-ACCB237286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5794" y="618874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1B37E848-61B3-4D7C-87FD-4DE0129F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50975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/>
              <a:t>ITEM Decompose Volume panel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3F9F9940-B946-45D4-9E40-6B5286A6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981201"/>
            <a:ext cx="376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Checks meshability of each volume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08844837-6839-4999-8F33-FBB41AA1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403476"/>
            <a:ext cx="485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Displays/Previews various webcut alternatives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31B4E846-7054-41AF-8C0A-C3A6439F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825751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Executes the webcut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A68A340E-B194-4D98-A067-D2F6BB56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248026"/>
            <a:ext cx="366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Imprints and merges new volumes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FD8B29B3-2D48-49EF-B01F-8164DFEE5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671888"/>
            <a:ext cx="267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Recomputes meshability</a:t>
            </a:r>
          </a:p>
        </p:txBody>
      </p:sp>
      <p:sp>
        <p:nvSpPr>
          <p:cNvPr id="10250" name="Oval 11">
            <a:extLst>
              <a:ext uri="{FF2B5EF4-FFF2-40B4-BE49-F238E27FC236}">
                <a16:creationId xmlns:a16="http://schemas.microsoft.com/office/drawing/2014/main" id="{0CA48DA3-2C4A-4E4C-967B-BAF39E40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06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0251" name="Oval 12">
            <a:extLst>
              <a:ext uri="{FF2B5EF4-FFF2-40B4-BE49-F238E27FC236}">
                <a16:creationId xmlns:a16="http://schemas.microsoft.com/office/drawing/2014/main" id="{FEB490EF-D5B4-4A55-B18A-909BC568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20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0252" name="Oval 13">
            <a:extLst>
              <a:ext uri="{FF2B5EF4-FFF2-40B4-BE49-F238E27FC236}">
                <a16:creationId xmlns:a16="http://schemas.microsoft.com/office/drawing/2014/main" id="{7D98BBE8-2F52-4F38-ABBF-EE313D220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575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0253" name="Oval 14">
            <a:extLst>
              <a:ext uri="{FF2B5EF4-FFF2-40B4-BE49-F238E27FC236}">
                <a16:creationId xmlns:a16="http://schemas.microsoft.com/office/drawing/2014/main" id="{986F0648-5A66-4A78-9FFB-D58EC56E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829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0254" name="Oval 15">
            <a:extLst>
              <a:ext uri="{FF2B5EF4-FFF2-40B4-BE49-F238E27FC236}">
                <a16:creationId xmlns:a16="http://schemas.microsoft.com/office/drawing/2014/main" id="{DB7A9B32-93BD-4DC3-B5F8-DDDC97EB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099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10255" name="Text Box 16">
            <a:extLst>
              <a:ext uri="{FF2B5EF4-FFF2-40B4-BE49-F238E27FC236}">
                <a16:creationId xmlns:a16="http://schemas.microsoft.com/office/drawing/2014/main" id="{7FFA0A4A-2B2F-4EAC-9005-A4340EBD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4267201"/>
            <a:ext cx="511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ITEM not guaranteed to suggest the best webcut</a:t>
            </a:r>
          </a:p>
        </p:txBody>
      </p:sp>
      <p:sp>
        <p:nvSpPr>
          <p:cNvPr id="10256" name="Text Box 17">
            <a:extLst>
              <a:ext uri="{FF2B5EF4-FFF2-40B4-BE49-F238E27FC236}">
                <a16:creationId xmlns:a16="http://schemas.microsoft.com/office/drawing/2014/main" id="{307DE0E4-7EEA-49C3-B79D-6A7D9283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24401"/>
            <a:ext cx="534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May require webcutting using the command panels</a:t>
            </a:r>
          </a:p>
        </p:txBody>
      </p:sp>
      <p:sp>
        <p:nvSpPr>
          <p:cNvPr id="10257" name="Text Box 18">
            <a:extLst>
              <a:ext uri="{FF2B5EF4-FFF2-40B4-BE49-F238E27FC236}">
                <a16:creationId xmlns:a16="http://schemas.microsoft.com/office/drawing/2014/main" id="{7F355A02-0840-4A36-BFFE-F3277EC6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257800"/>
            <a:ext cx="450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When using command panels, remember to imprint and merge!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8BB61758-29E5-436A-8388-B3EF6837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15240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/>
              <a:t>Shortcut to webcut panels</a:t>
            </a:r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1DA8D147-C4C2-4A1E-8B3C-1D961979B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6248400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0BEE8E-CDA6-4609-9EF4-E3649C19A7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87401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ACA92ECE-01B8-4EA8-9395-BC10E8E45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1955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Webcut panels offer a variety of different tools for decomposing your model for sweeping</a:t>
            </a: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6DE4050D-68A8-4BDB-B5A7-D8C071712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1"/>
            <a:ext cx="1955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/>
              <a:t>Use webcutting in conjunction with ITEM decompose Volume Panel or Meshing Power Tool</a:t>
            </a:r>
          </a:p>
        </p:txBody>
      </p:sp>
      <p:sp>
        <p:nvSpPr>
          <p:cNvPr id="11269" name="Text Box 8">
            <a:extLst>
              <a:ext uri="{FF2B5EF4-FFF2-40B4-BE49-F238E27FC236}">
                <a16:creationId xmlns:a16="http://schemas.microsoft.com/office/drawing/2014/main" id="{E7B5CD81-0F64-4F44-AB53-650C3D0D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6" y="6324600"/>
            <a:ext cx="215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Webcut Command Panel</a:t>
            </a: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52D28242-66A2-4F82-B336-E7A6E18CF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6" y="51816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Meshing Power Tool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D8BB98FC-95F1-4420-A216-18A31590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400460" y="1524000"/>
            <a:ext cx="2838009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extLst>
              <a:ext uri="{FF2B5EF4-FFF2-40B4-BE49-F238E27FC236}">
                <a16:creationId xmlns:a16="http://schemas.microsoft.com/office/drawing/2014/main" id="{015B5D92-26CA-4E95-9A19-21468634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6375"/>
            <a:ext cx="245903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87D154-7296-49ED-88D3-8B558F7741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830264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833A0886-D68B-44F2-8862-C6ECC4C2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676400"/>
            <a:ext cx="24780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53F1ABFA-7B78-4077-817E-2C1D3087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4114801"/>
            <a:ext cx="24050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6C2893B6-896C-4FF0-AD61-7CBF9A55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1574801"/>
            <a:ext cx="26257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EFE62001-667C-4C67-87C8-36BF1D92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908300"/>
            <a:ext cx="355441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8">
            <a:extLst>
              <a:ext uri="{FF2B5EF4-FFF2-40B4-BE49-F238E27FC236}">
                <a16:creationId xmlns:a16="http://schemas.microsoft.com/office/drawing/2014/main" id="{37E68A7E-CA0A-4F95-9365-013A52ED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1462088"/>
            <a:ext cx="2128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Plane from vertices:</a:t>
            </a:r>
            <a:endParaRPr lang="en-US" altLang="en-US" sz="1600"/>
          </a:p>
        </p:txBody>
      </p:sp>
      <p:pic>
        <p:nvPicPr>
          <p:cNvPr id="12296" name="Picture 9">
            <a:extLst>
              <a:ext uri="{FF2B5EF4-FFF2-40B4-BE49-F238E27FC236}">
                <a16:creationId xmlns:a16="http://schemas.microsoft.com/office/drawing/2014/main" id="{301899FA-17E9-4901-9C23-AB6173DD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4176713"/>
            <a:ext cx="22701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0">
            <a:extLst>
              <a:ext uri="{FF2B5EF4-FFF2-40B4-BE49-F238E27FC236}">
                <a16:creationId xmlns:a16="http://schemas.microsoft.com/office/drawing/2014/main" id="{9F45EC2E-43F6-413A-BB48-46FCB06AB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447800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Coordinate plane:</a:t>
            </a:r>
            <a:endParaRPr lang="en-US" altLang="en-US" sz="1600"/>
          </a:p>
        </p:txBody>
      </p:sp>
      <p:sp>
        <p:nvSpPr>
          <p:cNvPr id="12298" name="Text Box 11">
            <a:extLst>
              <a:ext uri="{FF2B5EF4-FFF2-40B4-BE49-F238E27FC236}">
                <a16:creationId xmlns:a16="http://schemas.microsoft.com/office/drawing/2014/main" id="{B4F73FBE-620A-4389-9636-575EC31C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3702050"/>
            <a:ext cx="2071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Cylindrical surface:</a:t>
            </a:r>
            <a:endParaRPr lang="en-US" altLang="en-US" sz="1600"/>
          </a:p>
        </p:txBody>
      </p:sp>
      <p:sp>
        <p:nvSpPr>
          <p:cNvPr id="12299" name="Text Box 12">
            <a:extLst>
              <a:ext uri="{FF2B5EF4-FFF2-40B4-BE49-F238E27FC236}">
                <a16:creationId xmlns:a16="http://schemas.microsoft.com/office/drawing/2014/main" id="{DF633552-A854-4652-A235-E75EB765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9" y="3733800"/>
            <a:ext cx="284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/>
              <a:t>Plane normal to curve:</a:t>
            </a:r>
            <a:endParaRPr lang="en-US" altLang="en-US" sz="1600"/>
          </a:p>
        </p:txBody>
      </p:sp>
      <p:sp>
        <p:nvSpPr>
          <p:cNvPr id="12300" name="Text Box 13">
            <a:extLst>
              <a:ext uri="{FF2B5EF4-FFF2-40B4-BE49-F238E27FC236}">
                <a16:creationId xmlns:a16="http://schemas.microsoft.com/office/drawing/2014/main" id="{A671FCAB-AC74-439C-AB69-C888CE79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2606676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990000"/>
                </a:solidFill>
              </a:rPr>
              <a:t>Result:</a:t>
            </a:r>
          </a:p>
        </p:txBody>
      </p:sp>
      <p:sp>
        <p:nvSpPr>
          <p:cNvPr id="12301" name="Text Box 14">
            <a:extLst>
              <a:ext uri="{FF2B5EF4-FFF2-40B4-BE49-F238E27FC236}">
                <a16:creationId xmlns:a16="http://schemas.microsoft.com/office/drawing/2014/main" id="{5506C1EE-97B3-46D3-96E1-DDA91574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7526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Example Webcuts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CBE678E-C611-40E1-BB47-12C9008C3E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800101"/>
            <a:ext cx="8488363" cy="549275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8B537B79-8B3D-44DD-949D-4B6E8631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18355" r="32796" b="5696"/>
          <a:stretch>
            <a:fillRect/>
          </a:stretch>
        </p:blipFill>
        <p:spPr bwMode="auto">
          <a:xfrm>
            <a:off x="3276600" y="3352800"/>
            <a:ext cx="1430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0B3F7861-C94A-4D69-AE18-B0298751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18355" r="31075" b="6961"/>
          <a:stretch>
            <a:fillRect/>
          </a:stretch>
        </p:blipFill>
        <p:spPr bwMode="auto">
          <a:xfrm>
            <a:off x="4876800" y="3276600"/>
            <a:ext cx="1449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A9B53388-1DFF-4289-A4BB-6E76EFC0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18355" r="33656" b="5696"/>
          <a:stretch>
            <a:fillRect/>
          </a:stretch>
        </p:blipFill>
        <p:spPr bwMode="auto">
          <a:xfrm>
            <a:off x="1676401" y="33528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>
            <a:extLst>
              <a:ext uri="{FF2B5EF4-FFF2-40B4-BE49-F238E27FC236}">
                <a16:creationId xmlns:a16="http://schemas.microsoft.com/office/drawing/2014/main" id="{FEE957E5-C681-48B8-B1B0-364DAE55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1447800"/>
            <a:ext cx="1863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>
            <a:extLst>
              <a:ext uri="{FF2B5EF4-FFF2-40B4-BE49-F238E27FC236}">
                <a16:creationId xmlns:a16="http://schemas.microsoft.com/office/drawing/2014/main" id="{ADF8A04A-C4DA-4E13-8904-BC6F1F0F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47800"/>
            <a:ext cx="1858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2">
            <a:extLst>
              <a:ext uri="{FF2B5EF4-FFF2-40B4-BE49-F238E27FC236}">
                <a16:creationId xmlns:a16="http://schemas.microsoft.com/office/drawing/2014/main" id="{89197D09-F95D-4387-AE5C-3C772A62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68426"/>
            <a:ext cx="4495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Decomposition may require creation of a temporary tool volume to aid in cutting the geometry</a:t>
            </a:r>
          </a:p>
          <a:p>
            <a:endParaRPr lang="en-US" altLang="en-US" sz="1600"/>
          </a:p>
        </p:txBody>
      </p:sp>
      <p:sp>
        <p:nvSpPr>
          <p:cNvPr id="13321" name="Rectangle 13">
            <a:extLst>
              <a:ext uri="{FF2B5EF4-FFF2-40B4-BE49-F238E27FC236}">
                <a16:creationId xmlns:a16="http://schemas.microsoft.com/office/drawing/2014/main" id="{937E0A7D-75EC-40A1-B469-B1DFC1BDE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2201"/>
            <a:ext cx="449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A </a:t>
            </a:r>
            <a:r>
              <a:rPr lang="en-US" altLang="en-US" sz="1600" b="1"/>
              <a:t>Tool</a:t>
            </a:r>
            <a:r>
              <a:rPr lang="en-US" altLang="en-US" sz="1600"/>
              <a:t> volume is first created and used to webcut the volume</a:t>
            </a:r>
          </a:p>
        </p:txBody>
      </p:sp>
      <p:sp>
        <p:nvSpPr>
          <p:cNvPr id="13322" name="Rectangle 14">
            <a:extLst>
              <a:ext uri="{FF2B5EF4-FFF2-40B4-BE49-F238E27FC236}">
                <a16:creationId xmlns:a16="http://schemas.microsoft.com/office/drawing/2014/main" id="{A65B87D8-7666-4C38-A698-347C01BB9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1"/>
            <a:ext cx="2667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A lofted volume is first created between surface </a:t>
            </a:r>
            <a:r>
              <a:rPr lang="en-US" altLang="en-US" sz="1600" b="1"/>
              <a:t>A</a:t>
            </a:r>
            <a:r>
              <a:rPr lang="en-US" altLang="en-US" sz="1600"/>
              <a:t> and </a:t>
            </a:r>
            <a:r>
              <a:rPr lang="en-US" altLang="en-US" sz="1600" b="1"/>
              <a:t>B</a:t>
            </a:r>
            <a:r>
              <a:rPr lang="en-US" altLang="en-US" sz="1600"/>
              <a:t> and used as a Tool to cut the volume</a:t>
            </a:r>
          </a:p>
        </p:txBody>
      </p:sp>
      <p:sp>
        <p:nvSpPr>
          <p:cNvPr id="13323" name="Oval 15">
            <a:extLst>
              <a:ext uri="{FF2B5EF4-FFF2-40B4-BE49-F238E27FC236}">
                <a16:creationId xmlns:a16="http://schemas.microsoft.com/office/drawing/2014/main" id="{6114FAE2-1D42-44FD-8742-95F49D27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9" y="2552700"/>
            <a:ext cx="447675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3324" name="Oval 16">
            <a:extLst>
              <a:ext uri="{FF2B5EF4-FFF2-40B4-BE49-F238E27FC236}">
                <a16:creationId xmlns:a16="http://schemas.microsoft.com/office/drawing/2014/main" id="{ACFE3FD5-90EB-46BF-A63D-C5461CBC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505200"/>
            <a:ext cx="447675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3325" name="Text Box 17">
            <a:extLst>
              <a:ext uri="{FF2B5EF4-FFF2-40B4-BE49-F238E27FC236}">
                <a16:creationId xmlns:a16="http://schemas.microsoft.com/office/drawing/2014/main" id="{821341CF-6EB3-4BC1-ACAE-0F11E950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41617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/>
              <a:t>A</a:t>
            </a:r>
          </a:p>
        </p:txBody>
      </p:sp>
      <p:sp>
        <p:nvSpPr>
          <p:cNvPr id="13326" name="Text Box 18">
            <a:extLst>
              <a:ext uri="{FF2B5EF4-FFF2-40B4-BE49-F238E27FC236}">
                <a16:creationId xmlns:a16="http://schemas.microsoft.com/office/drawing/2014/main" id="{E1D67CA1-8F48-49B0-9E86-07FDE4A3A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3670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/>
              <a:t>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2144</TotalTime>
  <Words>855</Words>
  <Application>Microsoft Office PowerPoint</Application>
  <PresentationFormat>Widescreen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coreform-ppt-theme</vt:lpstr>
      <vt:lpstr>PowerPoint Presentation</vt:lpstr>
      <vt:lpstr>PowerPoint Presentation</vt:lpstr>
      <vt:lpstr>PowerPoint Presentation</vt:lpstr>
      <vt:lpstr>Decomposition for Sweeping</vt:lpstr>
      <vt:lpstr>Decomposition for Sweeping</vt:lpstr>
      <vt:lpstr>Web Cutting</vt:lpstr>
      <vt:lpstr>Web Cutting</vt:lpstr>
      <vt:lpstr>Web Cutting</vt:lpstr>
      <vt:lpstr>Web Cutting</vt:lpstr>
      <vt:lpstr>Web Cutting</vt:lpstr>
      <vt:lpstr>Web Cutting</vt:lpstr>
      <vt:lpstr>Web Cut Examples</vt:lpstr>
      <vt:lpstr>Web Cut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</vt:lpstr>
      <vt:lpstr>Exercise 2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sjowen</dc:creator>
  <cp:lastModifiedBy>Ben Taylor</cp:lastModifiedBy>
  <cp:revision>36</cp:revision>
  <dcterms:created xsi:type="dcterms:W3CDTF">2009-11-16T20:27:23Z</dcterms:created>
  <dcterms:modified xsi:type="dcterms:W3CDTF">2021-01-05T15:47:40Z</dcterms:modified>
</cp:coreProperties>
</file>